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64" r:id="rId3"/>
    <p:sldId id="280" r:id="rId4"/>
    <p:sldId id="258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71" r:id="rId13"/>
    <p:sldId id="273" r:id="rId14"/>
    <p:sldId id="274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0D328-4377-403E-A8D8-04C43B9DB6B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C0A4-0247-47BA-B8D6-C5AB35C6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5344-C265-471D-88B9-046D7220DA31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“Encryption’s Vital Role in Safeguarding the Digital Economy”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7056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Professor Peter Swire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Ohio State </a:t>
            </a:r>
            <a:r>
              <a:rPr lang="en-US" sz="2400" dirty="0" smtClean="0">
                <a:solidFill>
                  <a:schemeClr val="tx1"/>
                </a:solidFill>
              </a:rPr>
              <a:t>University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ASSOCHAM International Conference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Safeguarding the Digital Economy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New </a:t>
            </a:r>
            <a:r>
              <a:rPr lang="en-US" sz="2400" dirty="0" smtClean="0">
                <a:solidFill>
                  <a:schemeClr val="tx1"/>
                </a:solidFill>
              </a:rPr>
              <a:t>Delhi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April 1, 2011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Objection – We Want the Keys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failure of the Clipper Chip</a:t>
            </a:r>
          </a:p>
          <a:p>
            <a:pPr lvl="1"/>
            <a:r>
              <a:rPr lang="en-US" sz="2400" dirty="0" smtClean="0"/>
              <a:t>Idea was that all users of strong crypto would “escrow” their keys with law enforcement</a:t>
            </a:r>
          </a:p>
          <a:p>
            <a:pPr lvl="2"/>
            <a:r>
              <a:rPr lang="en-US" dirty="0" smtClean="0"/>
              <a:t>Advocates for it had various safeguards, e.g., two people in the government had to agree for the key to be revealed</a:t>
            </a:r>
          </a:p>
          <a:p>
            <a:pPr lvl="1"/>
            <a:r>
              <a:rPr lang="en-US" sz="2400" dirty="0" smtClean="0"/>
              <a:t>Devastating technical arguments against this</a:t>
            </a:r>
          </a:p>
          <a:p>
            <a:pPr lvl="2"/>
            <a:r>
              <a:rPr lang="en-US" dirty="0" smtClean="0"/>
              <a:t>Some people didn’t trust the government</a:t>
            </a:r>
          </a:p>
          <a:p>
            <a:pPr lvl="2"/>
            <a:r>
              <a:rPr lang="en-US" dirty="0" smtClean="0"/>
              <a:t>If do this for 200 nations worldwide, more people don’t trust all the governments</a:t>
            </a:r>
          </a:p>
          <a:p>
            <a:pPr lvl="2"/>
            <a:r>
              <a:rPr lang="en-US" dirty="0" smtClean="0"/>
              <a:t>Single point of failure – if the databank of keys is ever revealed, most/all communications can be read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Arrow Connector 47"/>
          <p:cNvCxnSpPr/>
          <p:nvPr/>
        </p:nvCxnSpPr>
        <p:spPr>
          <a:xfrm rot="5400000" flipV="1">
            <a:off x="2743200" y="3429000"/>
            <a:ext cx="36576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17645" y="685800"/>
            <a:ext cx="1097280" cy="32004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Encrypt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68" name="Picture 4" descr="http://t2.gstatic.com/images?q=tbn:ANd9GcT4f9SMl_Wp-7FTq2SdAns7Zg5QSnMlM1vIR7nerdxK4YzB89JlT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6437">
            <a:off x="6510891" y="437536"/>
            <a:ext cx="1148715" cy="76295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133600" y="1466850"/>
            <a:ext cx="1905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Encrypted message  – </a:t>
            </a:r>
            <a:endParaRPr lang="en-US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2919401" y="0"/>
            <a:ext cx="33051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Where are the 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KEYS?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4" cstate="print"/>
          <a:srcRect l="43114" r="8982"/>
          <a:stretch>
            <a:fillRect/>
          </a:stretch>
        </p:blipFill>
        <p:spPr bwMode="auto">
          <a:xfrm>
            <a:off x="904875" y="308665"/>
            <a:ext cx="438910" cy="82296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4" cstate="print"/>
          <a:srcRect r="61677"/>
          <a:stretch>
            <a:fillRect/>
          </a:stretch>
        </p:blipFill>
        <p:spPr bwMode="auto">
          <a:xfrm>
            <a:off x="8305800" y="5442640"/>
            <a:ext cx="351126" cy="82296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1556085" y="685800"/>
            <a:ext cx="1005840" cy="32004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 Bob!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2625090" y="870585"/>
            <a:ext cx="128016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785669" y="6172200"/>
            <a:ext cx="5572679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KEYS 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 with the 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individuals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2450" y="1099240"/>
            <a:ext cx="1143000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00" y="1013515"/>
            <a:ext cx="1295400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Bob's public </a:t>
            </a:r>
            <a:r>
              <a:rPr lang="en-US" sz="1200" b="1" dirty="0"/>
              <a:t>k</a:t>
            </a:r>
            <a:r>
              <a:rPr lang="en-US" sz="1200" b="1" dirty="0" smtClean="0"/>
              <a:t>ey</a:t>
            </a:r>
            <a:endParaRPr lang="en-US" sz="12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5196840" y="870585"/>
            <a:ext cx="128016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38"/>
          <p:cNvSpPr/>
          <p:nvPr/>
        </p:nvSpPr>
        <p:spPr>
          <a:xfrm>
            <a:off x="4160520" y="3063240"/>
            <a:ext cx="822960" cy="365760"/>
          </a:xfrm>
          <a:prstGeom prst="triangl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" descr="http://t2.gstatic.com/images?q=tbn:ANd9GcT4f9SMl_Wp-7FTq2SdAns7Zg5QSnMlM1vIR7nerdxK4YzB89JlT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53563" flipH="1">
            <a:off x="357940" y="5408269"/>
            <a:ext cx="1148715" cy="762953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457200" y="5952525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Bob's private key</a:t>
            </a:r>
            <a:endParaRPr lang="en-US" sz="1200" b="1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208270" y="5846500"/>
            <a:ext cx="192024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9"/>
          <p:cNvGrpSpPr/>
          <p:nvPr/>
        </p:nvGrpSpPr>
        <p:grpSpPr>
          <a:xfrm>
            <a:off x="4259580" y="1981200"/>
            <a:ext cx="731520" cy="457200"/>
            <a:chOff x="4343400" y="2076450"/>
            <a:chExt cx="768668" cy="629412"/>
          </a:xfrm>
        </p:grpSpPr>
        <p:pic>
          <p:nvPicPr>
            <p:cNvPr id="51" name="Picture 8" descr="http://caribbeanbookblog.files.wordpress.com/2010/12/internet_13.jpg"/>
            <p:cNvPicPr>
              <a:picLocks noChangeAspect="1" noChangeArrowheads="1"/>
            </p:cNvPicPr>
            <p:nvPr/>
          </p:nvPicPr>
          <p:blipFill>
            <a:blip r:embed="rId5" cstate="print"/>
            <a:srcRect t="48889"/>
            <a:stretch>
              <a:fillRect/>
            </a:stretch>
          </p:blipFill>
          <p:spPr bwMode="auto">
            <a:xfrm>
              <a:off x="4819650" y="2495550"/>
              <a:ext cx="292418" cy="210312"/>
            </a:xfrm>
            <a:prstGeom prst="rect">
              <a:avLst/>
            </a:prstGeom>
            <a:noFill/>
          </p:spPr>
        </p:pic>
        <p:pic>
          <p:nvPicPr>
            <p:cNvPr id="52" name="Picture 4" descr="http://linux.co.uk/wp-content/uploads/2010/06/office_buildin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0" y="2076450"/>
              <a:ext cx="609600" cy="609600"/>
            </a:xfrm>
            <a:prstGeom prst="rect">
              <a:avLst/>
            </a:prstGeom>
            <a:noFill/>
          </p:spPr>
        </p:pic>
      </p:grpSp>
      <p:sp>
        <p:nvSpPr>
          <p:cNvPr id="53" name="TextBox 52"/>
          <p:cNvSpPr txBox="1"/>
          <p:nvPr/>
        </p:nvSpPr>
        <p:spPr>
          <a:xfrm>
            <a:off x="5029200" y="2075968"/>
            <a:ext cx="2209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 smtClean="0"/>
              <a:t>– Alice's local ISP </a:t>
            </a:r>
            <a:endParaRPr lang="en-US" sz="1400" b="1" dirty="0"/>
          </a:p>
        </p:txBody>
      </p:sp>
      <p:sp>
        <p:nvSpPr>
          <p:cNvPr id="62" name="Rectangle 61"/>
          <p:cNvSpPr/>
          <p:nvPr/>
        </p:nvSpPr>
        <p:spPr>
          <a:xfrm>
            <a:off x="4038600" y="14782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038600" y="26212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038600" y="5694100"/>
            <a:ext cx="1097280" cy="32004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Decrypt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5" name="Rectangular Callout 84"/>
          <p:cNvSpPr/>
          <p:nvPr/>
        </p:nvSpPr>
        <p:spPr>
          <a:xfrm>
            <a:off x="7223760" y="5661715"/>
            <a:ext cx="1005840" cy="32004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 Bob!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3" name="Group 85"/>
          <p:cNvGrpSpPr/>
          <p:nvPr/>
        </p:nvGrpSpPr>
        <p:grpSpPr>
          <a:xfrm>
            <a:off x="4221480" y="4038600"/>
            <a:ext cx="731520" cy="457200"/>
            <a:chOff x="4343400" y="2076450"/>
            <a:chExt cx="768668" cy="629412"/>
          </a:xfrm>
        </p:grpSpPr>
        <p:pic>
          <p:nvPicPr>
            <p:cNvPr id="87" name="Picture 8" descr="http://caribbeanbookblog.files.wordpress.com/2010/12/internet_13.jpg"/>
            <p:cNvPicPr>
              <a:picLocks noChangeAspect="1" noChangeArrowheads="1"/>
            </p:cNvPicPr>
            <p:nvPr/>
          </p:nvPicPr>
          <p:blipFill>
            <a:blip r:embed="rId5" cstate="print"/>
            <a:srcRect t="48889"/>
            <a:stretch>
              <a:fillRect/>
            </a:stretch>
          </p:blipFill>
          <p:spPr bwMode="auto">
            <a:xfrm>
              <a:off x="4819650" y="2495550"/>
              <a:ext cx="292418" cy="210312"/>
            </a:xfrm>
            <a:prstGeom prst="rect">
              <a:avLst/>
            </a:prstGeom>
            <a:noFill/>
          </p:spPr>
        </p:pic>
        <p:pic>
          <p:nvPicPr>
            <p:cNvPr id="88" name="Picture 4" descr="http://linux.co.uk/wp-content/uploads/2010/06/office_buildin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0" y="2076450"/>
              <a:ext cx="609600" cy="609600"/>
            </a:xfrm>
            <a:prstGeom prst="rect">
              <a:avLst/>
            </a:prstGeom>
            <a:noFill/>
          </p:spPr>
        </p:pic>
      </p:grpSp>
      <p:sp>
        <p:nvSpPr>
          <p:cNvPr id="92" name="Rectangle 91"/>
          <p:cNvSpPr/>
          <p:nvPr/>
        </p:nvSpPr>
        <p:spPr>
          <a:xfrm>
            <a:off x="4038600" y="36118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038600" y="467868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0" y="5353050"/>
            <a:ext cx="9144000" cy="0"/>
          </a:xfrm>
          <a:prstGeom prst="line">
            <a:avLst/>
          </a:prstGeom>
          <a:ln w="254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1493520" y="5846500"/>
            <a:ext cx="2468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029200" y="4114800"/>
            <a:ext cx="2209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 smtClean="0"/>
              <a:t>– Bob's local ISP </a:t>
            </a:r>
            <a:endParaRPr lang="en-US" sz="1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029200" y="3124200"/>
            <a:ext cx="1905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 smtClean="0"/>
              <a:t>– Backbone provider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8229600" y="6233215"/>
            <a:ext cx="533400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Bob</a:t>
            </a:r>
            <a:endParaRPr lang="en-US" sz="12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 w="254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480560" y="1175385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17645" y="624840"/>
            <a:ext cx="1097280" cy="32004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Encrypt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68" name="Picture 4" descr="http://t2.gstatic.com/images?q=tbn:ANd9GcT4f9SMl_Wp-7FTq2SdAns7Zg5QSnMlM1vIR7nerdxK4YzB89JlT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6437">
            <a:off x="7103944" y="293944"/>
            <a:ext cx="1148715" cy="76295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133600" y="1314450"/>
            <a:ext cx="1905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Encrypted message  – </a:t>
            </a:r>
            <a:endParaRPr lang="en-US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2919401" y="0"/>
            <a:ext cx="33051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Where are the 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KEYS?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4" cstate="print"/>
          <a:srcRect l="43114" r="8982"/>
          <a:stretch>
            <a:fillRect/>
          </a:stretch>
        </p:blipFill>
        <p:spPr bwMode="auto">
          <a:xfrm>
            <a:off x="733425" y="196215"/>
            <a:ext cx="438910" cy="82296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4" cstate="print"/>
          <a:srcRect r="61677"/>
          <a:stretch>
            <a:fillRect/>
          </a:stretch>
        </p:blipFill>
        <p:spPr bwMode="auto">
          <a:xfrm>
            <a:off x="8305800" y="5667375"/>
            <a:ext cx="351126" cy="82296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1371600" y="632460"/>
            <a:ext cx="1005840" cy="32004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 Fred!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2461260" y="809625"/>
            <a:ext cx="146304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620684" y="6258580"/>
            <a:ext cx="5902642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KEYS 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 with the 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corporations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831402"/>
            <a:ext cx="2438400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/>
              <a:t>Jill </a:t>
            </a:r>
          </a:p>
          <a:p>
            <a:pPr>
              <a:lnSpc>
                <a:spcPct val="80000"/>
              </a:lnSpc>
            </a:pPr>
            <a:r>
              <a:rPr lang="en-US" sz="1200" b="1" dirty="0" smtClean="0"/>
              <a:t>at Corporation A, Tata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993852" y="836491"/>
            <a:ext cx="184534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Public key of Corporation B – Reliance </a:t>
            </a:r>
            <a:endParaRPr lang="en-US" sz="12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5196840" y="809625"/>
            <a:ext cx="192024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80560" y="1072515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38"/>
          <p:cNvSpPr/>
          <p:nvPr/>
        </p:nvSpPr>
        <p:spPr>
          <a:xfrm>
            <a:off x="4160520" y="3133725"/>
            <a:ext cx="822960" cy="365760"/>
          </a:xfrm>
          <a:prstGeom prst="triangl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" descr="http://t2.gstatic.com/images?q=tbn:ANd9GcT4f9SMl_Wp-7FTq2SdAns7Zg5QSnMlM1vIR7nerdxK4YzB89JlTQ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53563" flipH="1">
            <a:off x="357941" y="5588852"/>
            <a:ext cx="1148715" cy="762953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457201" y="6133108"/>
            <a:ext cx="1295400" cy="53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Private key of Corporation B, Reliance </a:t>
            </a:r>
            <a:endParaRPr lang="en-US" sz="1200" b="1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208270" y="5924550"/>
            <a:ext cx="192024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9"/>
          <p:cNvGrpSpPr/>
          <p:nvPr/>
        </p:nvGrpSpPr>
        <p:grpSpPr>
          <a:xfrm>
            <a:off x="4221480" y="1847850"/>
            <a:ext cx="731520" cy="457200"/>
            <a:chOff x="4343400" y="2076450"/>
            <a:chExt cx="768668" cy="629412"/>
          </a:xfrm>
        </p:grpSpPr>
        <p:pic>
          <p:nvPicPr>
            <p:cNvPr id="51" name="Picture 8" descr="http://caribbeanbookblog.files.wordpress.com/2010/12/internet_13.jpg"/>
            <p:cNvPicPr>
              <a:picLocks noChangeAspect="1" noChangeArrowheads="1"/>
            </p:cNvPicPr>
            <p:nvPr/>
          </p:nvPicPr>
          <p:blipFill>
            <a:blip r:embed="rId5" cstate="print"/>
            <a:srcRect t="48889"/>
            <a:stretch>
              <a:fillRect/>
            </a:stretch>
          </p:blipFill>
          <p:spPr bwMode="auto">
            <a:xfrm>
              <a:off x="4819650" y="2495550"/>
              <a:ext cx="292418" cy="210312"/>
            </a:xfrm>
            <a:prstGeom prst="rect">
              <a:avLst/>
            </a:prstGeom>
            <a:noFill/>
          </p:spPr>
        </p:pic>
        <p:pic>
          <p:nvPicPr>
            <p:cNvPr id="52" name="Picture 4" descr="http://linux.co.uk/wp-content/uploads/2010/06/office_buildin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0" y="2076450"/>
              <a:ext cx="609600" cy="609600"/>
            </a:xfrm>
            <a:prstGeom prst="rect">
              <a:avLst/>
            </a:prstGeom>
            <a:noFill/>
          </p:spPr>
        </p:pic>
      </p:grpSp>
      <p:sp>
        <p:nvSpPr>
          <p:cNvPr id="53" name="TextBox 52"/>
          <p:cNvSpPr txBox="1"/>
          <p:nvPr/>
        </p:nvSpPr>
        <p:spPr>
          <a:xfrm>
            <a:off x="5029200" y="1923568"/>
            <a:ext cx="2209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 smtClean="0"/>
              <a:t>– Corporation A's ISP </a:t>
            </a:r>
            <a:endParaRPr lang="en-US" sz="14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1238250"/>
            <a:ext cx="9144000" cy="0"/>
          </a:xfrm>
          <a:prstGeom prst="line">
            <a:avLst/>
          </a:prstGeom>
          <a:ln w="254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4480560" y="1729740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480560" y="2415540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480560" y="2977515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038600" y="131445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038600" y="256413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038600" y="5772150"/>
            <a:ext cx="1097280" cy="32004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Decrypt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5" name="Rectangular Callout 84"/>
          <p:cNvSpPr/>
          <p:nvPr/>
        </p:nvSpPr>
        <p:spPr>
          <a:xfrm>
            <a:off x="7223760" y="5772150"/>
            <a:ext cx="1005840" cy="32004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 Fred!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3" name="Group 85"/>
          <p:cNvGrpSpPr/>
          <p:nvPr/>
        </p:nvGrpSpPr>
        <p:grpSpPr>
          <a:xfrm>
            <a:off x="4221480" y="4341495"/>
            <a:ext cx="731520" cy="457200"/>
            <a:chOff x="4343400" y="2076450"/>
            <a:chExt cx="768668" cy="629412"/>
          </a:xfrm>
        </p:grpSpPr>
        <p:pic>
          <p:nvPicPr>
            <p:cNvPr id="87" name="Picture 8" descr="http://caribbeanbookblog.files.wordpress.com/2010/12/internet_13.jpg"/>
            <p:cNvPicPr>
              <a:picLocks noChangeAspect="1" noChangeArrowheads="1"/>
            </p:cNvPicPr>
            <p:nvPr/>
          </p:nvPicPr>
          <p:blipFill>
            <a:blip r:embed="rId5" cstate="print"/>
            <a:srcRect t="48889"/>
            <a:stretch>
              <a:fillRect/>
            </a:stretch>
          </p:blipFill>
          <p:spPr bwMode="auto">
            <a:xfrm>
              <a:off x="4819650" y="2495550"/>
              <a:ext cx="292418" cy="210312"/>
            </a:xfrm>
            <a:prstGeom prst="rect">
              <a:avLst/>
            </a:prstGeom>
            <a:noFill/>
          </p:spPr>
        </p:pic>
        <p:pic>
          <p:nvPicPr>
            <p:cNvPr id="88" name="Picture 4" descr="http://linux.co.uk/wp-content/uploads/2010/06/office_building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0" y="2076450"/>
              <a:ext cx="609600" cy="609600"/>
            </a:xfrm>
            <a:prstGeom prst="rect">
              <a:avLst/>
            </a:prstGeom>
            <a:noFill/>
          </p:spPr>
        </p:pic>
      </p:grpSp>
      <p:cxnSp>
        <p:nvCxnSpPr>
          <p:cNvPr id="89" name="Straight Arrow Connector 88"/>
          <p:cNvCxnSpPr/>
          <p:nvPr/>
        </p:nvCxnSpPr>
        <p:spPr>
          <a:xfrm rot="5400000">
            <a:off x="4480560" y="4223385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4480560" y="4909185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038600" y="3798570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038600" y="5057775"/>
            <a:ext cx="1097280" cy="27432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%!#&amp;YJ@$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4480560" y="3642360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254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4480560" y="5471160"/>
            <a:ext cx="182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1493520" y="5924550"/>
            <a:ext cx="246888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029200" y="4419600"/>
            <a:ext cx="2209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 smtClean="0"/>
              <a:t>– Corporation B's ISP </a:t>
            </a:r>
            <a:endParaRPr lang="en-US" sz="1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029200" y="3200400"/>
            <a:ext cx="1905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 smtClean="0"/>
              <a:t>– Backbone provider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467600" y="6451152"/>
            <a:ext cx="1600200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/>
              <a:t>Fred at Corporation B</a:t>
            </a:r>
          </a:p>
          <a:p>
            <a:pPr algn="ctr">
              <a:lnSpc>
                <a:spcPct val="80000"/>
              </a:lnSpc>
            </a:pPr>
            <a:r>
              <a:rPr lang="en-US" sz="1200" b="1" dirty="0" smtClean="0"/>
              <a:t>Reliance.</a:t>
            </a:r>
            <a:endParaRPr lang="en-US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143000" y="3124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838200" y="2286000"/>
            <a:ext cx="23622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Lawful process:</a:t>
            </a:r>
          </a:p>
          <a:p>
            <a:pPr marL="342900" indent="-342900">
              <a:buAutoNum type="arabicParenBoth"/>
            </a:pPr>
            <a:r>
              <a:rPr lang="en-US" sz="1600" b="1" dirty="0" smtClean="0">
                <a:solidFill>
                  <a:schemeClr val="tx1"/>
                </a:solidFill>
              </a:rPr>
              <a:t>Ask Tata before encryption</a:t>
            </a:r>
          </a:p>
          <a:p>
            <a:pPr marL="342900" indent="-342900">
              <a:buAutoNum type="arabicParenBoth"/>
            </a:pPr>
            <a:r>
              <a:rPr lang="en-US" sz="1600" b="1" dirty="0" smtClean="0">
                <a:solidFill>
                  <a:schemeClr val="tx1"/>
                </a:solidFill>
              </a:rPr>
              <a:t>Ask Reliance after decryption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Objection – Isn’t There a Back Door?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As with Clipper Chip, law enforcement would love to have a back door</a:t>
            </a:r>
          </a:p>
          <a:p>
            <a:r>
              <a:rPr lang="en-US" sz="2000" dirty="0" smtClean="0"/>
              <a:t>Back door = designed security flaw in the system</a:t>
            </a:r>
          </a:p>
          <a:p>
            <a:pPr lvl="1"/>
            <a:r>
              <a:rPr lang="en-US" sz="2000" dirty="0" smtClean="0"/>
              <a:t>May be that law enforcement only can read (Clipper Chip)</a:t>
            </a:r>
          </a:p>
          <a:p>
            <a:pPr lvl="1"/>
            <a:r>
              <a:rPr lang="en-US" sz="2000" dirty="0" smtClean="0"/>
              <a:t>May be that software/service provider can read (they promise security but keep a secret way in)</a:t>
            </a:r>
          </a:p>
          <a:p>
            <a:r>
              <a:rPr lang="en-US" sz="2000" dirty="0" smtClean="0"/>
              <a:t>Goal of back door:</a:t>
            </a:r>
          </a:p>
          <a:p>
            <a:pPr lvl="1"/>
            <a:r>
              <a:rPr lang="en-US" sz="2000" dirty="0" smtClean="0"/>
              <a:t>All the good guys can get in (and know they can ask for it)</a:t>
            </a:r>
          </a:p>
          <a:p>
            <a:pPr lvl="1"/>
            <a:r>
              <a:rPr lang="en-US" sz="2000" dirty="0" smtClean="0"/>
              <a:t>No one else, including bad guys, get in:</a:t>
            </a:r>
          </a:p>
          <a:p>
            <a:pPr lvl="2"/>
            <a:r>
              <a:rPr lang="en-US" sz="2000" dirty="0" smtClean="0"/>
              <a:t>Criminals and their hackers</a:t>
            </a:r>
          </a:p>
          <a:p>
            <a:pPr lvl="2"/>
            <a:r>
              <a:rPr lang="en-US" sz="2000" dirty="0" smtClean="0"/>
              <a:t>Foreign governments and spy services</a:t>
            </a:r>
          </a:p>
          <a:p>
            <a:pPr lvl="2"/>
            <a:r>
              <a:rPr lang="en-US" sz="2000" dirty="0" smtClean="0"/>
              <a:t>Ph.D. computer experts</a:t>
            </a:r>
          </a:p>
          <a:p>
            <a:pPr lvl="2"/>
            <a:r>
              <a:rPr lang="en-US" sz="2000" dirty="0" smtClean="0"/>
              <a:t>White hat hackers – people who detect flaws and tell CERTs and others about them</a:t>
            </a:r>
          </a:p>
          <a:p>
            <a:pPr lvl="2"/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Likelihood of Back Doors?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Let’s think through the likelihood that widely-used strong encryption actually has back doors for some law enforcement/national security agencies</a:t>
            </a:r>
          </a:p>
          <a:p>
            <a:r>
              <a:rPr lang="en-US" sz="2000" dirty="0" smtClean="0"/>
              <a:t>My view – much less likely than many people think</a:t>
            </a:r>
          </a:p>
          <a:p>
            <a:pPr lvl="1"/>
            <a:r>
              <a:rPr lang="en-US" sz="2000" dirty="0" smtClean="0"/>
              <a:t>Swire writings on when secrecy helps/hurts security</a:t>
            </a:r>
          </a:p>
          <a:p>
            <a:pPr lvl="1"/>
            <a:r>
              <a:rPr lang="en-US" sz="2000" dirty="0" smtClean="0"/>
              <a:t>Key point is that secrecy not likely to be successful when there are many attackers, who can attack repeatedly, and can report successful attacks</a:t>
            </a:r>
          </a:p>
          <a:p>
            <a:r>
              <a:rPr lang="en-US" sz="2000" dirty="0" smtClean="0"/>
              <a:t>A simpler way to say this:  </a:t>
            </a:r>
            <a:r>
              <a:rPr lang="en-US" sz="2000" dirty="0" err="1" smtClean="0"/>
              <a:t>Wikileaks</a:t>
            </a:r>
            <a:endParaRPr lang="en-US" sz="2000" dirty="0" smtClean="0"/>
          </a:p>
          <a:p>
            <a:pPr lvl="1"/>
            <a:r>
              <a:rPr lang="en-US" sz="2000" dirty="0" smtClean="0"/>
              <a:t>What likelihood that the FBI has been pervasively using a backdoor, with knowledge of software/services companies, and it hasn’t leaked since 1999 approval of strong crypto?</a:t>
            </a:r>
          </a:p>
          <a:p>
            <a:pPr lvl="1"/>
            <a:r>
              <a:rPr lang="en-US" sz="2000" dirty="0" smtClean="0"/>
              <a:t>What likelihood that none of the smart </a:t>
            </a:r>
            <a:r>
              <a:rPr lang="en-US" sz="2000" dirty="0" err="1" smtClean="0"/>
              <a:t>Ph.Ds</a:t>
            </a:r>
            <a:r>
              <a:rPr lang="en-US" sz="2000" dirty="0" smtClean="0"/>
              <a:t> and white hat hackers have ever found an example of this?</a:t>
            </a:r>
          </a:p>
          <a:p>
            <a:pPr lvl="1"/>
            <a:r>
              <a:rPr lang="en-US" sz="2000" dirty="0" smtClean="0"/>
              <a:t>What brand effect </a:t>
            </a:r>
            <a:r>
              <a:rPr lang="en-US" sz="2000" dirty="0" smtClean="0"/>
              <a:t>on </a:t>
            </a:r>
            <a:r>
              <a:rPr lang="en-US" sz="2000" dirty="0" smtClean="0"/>
              <a:t>global brands if they promised security and secretly broke it?  What penalties for fraud?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</a:t>
            </a:r>
            <a:r>
              <a:rPr lang="en-US" sz="2000" dirty="0" smtClean="0"/>
              <a:t>conclusion, </a:t>
            </a:r>
            <a:r>
              <a:rPr lang="en-US" sz="2000" dirty="0" smtClean="0"/>
              <a:t>very difficult issues about how </a:t>
            </a:r>
            <a:r>
              <a:rPr lang="en-US" sz="2000" dirty="0" smtClean="0"/>
              <a:t>law </a:t>
            </a:r>
            <a:r>
              <a:rPr lang="en-US" sz="2000" dirty="0" smtClean="0"/>
              <a:t>enforcement and national security agencies can/should have access to communications, with what legal process</a:t>
            </a:r>
          </a:p>
          <a:p>
            <a:r>
              <a:rPr lang="en-US" sz="2000" dirty="0" smtClean="0"/>
              <a:t>But a simple point – weak encryption at the heart of the Internet is weak cybersecurity</a:t>
            </a:r>
          </a:p>
          <a:p>
            <a:r>
              <a:rPr lang="en-US" sz="2000" dirty="0" smtClean="0"/>
              <a:t>The debate on this topic took several years in the U.S.  </a:t>
            </a:r>
          </a:p>
          <a:p>
            <a:pPr lvl="1"/>
            <a:r>
              <a:rPr lang="en-US" sz="2000" dirty="0" smtClean="0"/>
              <a:t>In the end, wide and stable understanding that strong crypto is essential to do serious business on the Internet</a:t>
            </a:r>
          </a:p>
          <a:p>
            <a:pPr lvl="1"/>
            <a:r>
              <a:rPr lang="en-US" sz="2000" dirty="0" smtClean="0"/>
              <a:t>Nothing has shaken that position since the U.S. acceptance of strong encryption in </a:t>
            </a:r>
            <a:r>
              <a:rPr lang="en-US" sz="2000" dirty="0" smtClean="0"/>
              <a:t>1999</a:t>
            </a:r>
          </a:p>
          <a:p>
            <a:r>
              <a:rPr lang="en-US" sz="2000" dirty="0" smtClean="0"/>
              <a:t>I hope this perspective is helpful as India and other countries seek ways to assure both cybersecurity and national security more broadly in our Internet-dependent age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My view – </a:t>
            </a:r>
            <a:r>
              <a:rPr lang="en-US" sz="2400" dirty="0" smtClean="0"/>
              <a:t>should have </a:t>
            </a:r>
            <a:r>
              <a:rPr lang="en-US" sz="2400" dirty="0" smtClean="0"/>
              <a:t>strong encryption, not weak cybersecurity</a:t>
            </a:r>
          </a:p>
          <a:p>
            <a:r>
              <a:rPr lang="en-US" sz="2400" dirty="0" smtClean="0"/>
              <a:t>Short history of wiretaps, phone &amp; data</a:t>
            </a:r>
          </a:p>
          <a:p>
            <a:r>
              <a:rPr lang="en-US" sz="2400" dirty="0" smtClean="0"/>
              <a:t>U.S. history in 1990s and shift to strong </a:t>
            </a:r>
            <a:r>
              <a:rPr lang="en-US" sz="2400" dirty="0" smtClean="0"/>
              <a:t>crypto</a:t>
            </a:r>
          </a:p>
          <a:p>
            <a:r>
              <a:rPr lang="en-US" sz="2400" dirty="0" smtClean="0"/>
              <a:t>Objection: “We want the keys”</a:t>
            </a:r>
            <a:endParaRPr lang="en-US" sz="2400" dirty="0" smtClean="0"/>
          </a:p>
          <a:p>
            <a:r>
              <a:rPr lang="en-US" sz="2400" dirty="0" smtClean="0"/>
              <a:t>Objection</a:t>
            </a:r>
            <a:r>
              <a:rPr lang="en-US" sz="2400" dirty="0" smtClean="0"/>
              <a:t>: “There must be a back door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Conclusion: Answers to these objections, and strong encryption essential to a usable Internet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Swire 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Professor of Law, Ohio State University</a:t>
            </a:r>
          </a:p>
          <a:p>
            <a:pPr lvl="1"/>
            <a:r>
              <a:rPr lang="en-US" sz="2000" dirty="0" smtClean="0"/>
              <a:t>Based in Washington, D.C. </a:t>
            </a:r>
            <a:endParaRPr lang="en-US" sz="2000" dirty="0" smtClean="0"/>
          </a:p>
          <a:p>
            <a:r>
              <a:rPr lang="en-US" sz="2000" dirty="0" smtClean="0"/>
              <a:t>Chief Counselor for Privacy to President Clinton, 1999-2001</a:t>
            </a:r>
          </a:p>
          <a:p>
            <a:pPr lvl="1"/>
            <a:r>
              <a:rPr lang="en-US" sz="2000" dirty="0" smtClean="0"/>
              <a:t>Chair, WH Working Group Encryption 1999</a:t>
            </a:r>
          </a:p>
          <a:p>
            <a:pPr lvl="1"/>
            <a:r>
              <a:rPr lang="en-US" sz="2000" dirty="0" smtClean="0"/>
              <a:t>Part of 1999 announcement of shift to export of strong encryption 1999</a:t>
            </a:r>
            <a:endParaRPr lang="en-US" sz="2000" dirty="0" smtClean="0"/>
          </a:p>
          <a:p>
            <a:r>
              <a:rPr lang="en-US" sz="2000" dirty="0" smtClean="0"/>
              <a:t>Special Assistant to President Obama, 2009-2010</a:t>
            </a:r>
          </a:p>
          <a:p>
            <a:pPr lvl="1"/>
            <a:r>
              <a:rPr lang="en-US" sz="2000" dirty="0" smtClean="0"/>
              <a:t>Issues included broadband, spectrum, privacy, </a:t>
            </a:r>
            <a:r>
              <a:rPr lang="en-US" sz="2000" dirty="0" smtClean="0"/>
              <a:t>cybersecurity</a:t>
            </a:r>
          </a:p>
          <a:p>
            <a:r>
              <a:rPr lang="en-US" sz="2000" dirty="0" smtClean="0"/>
              <a:t>Current research project on encryption policy in a globalizing world</a:t>
            </a:r>
          </a:p>
          <a:p>
            <a:pPr lvl="1"/>
            <a:r>
              <a:rPr lang="en-US" sz="2000" dirty="0" smtClean="0"/>
              <a:t>Views here are entirely my own, not statement for administration or others</a:t>
            </a:r>
          </a:p>
          <a:p>
            <a:pPr lvl="1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51816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43621" y="0"/>
            <a:ext cx="38567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 Copper Lines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16200000" flipV="1">
            <a:off x="4343400" y="2628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4343400" y="4152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304800" y="3048000"/>
            <a:ext cx="119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Telecom Company</a:t>
            </a:r>
            <a:endParaRPr lang="en-US" sz="2000" b="1" dirty="0"/>
          </a:p>
        </p:txBody>
      </p:sp>
      <p:sp>
        <p:nvSpPr>
          <p:cNvPr id="80" name="Rectangle 79"/>
          <p:cNvSpPr/>
          <p:nvPr/>
        </p:nvSpPr>
        <p:spPr>
          <a:xfrm>
            <a:off x="1332079" y="6182380"/>
            <a:ext cx="6479851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AT </a:t>
            </a:r>
            <a:r>
              <a:rPr lang="en-US" sz="2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a’S</a:t>
            </a:r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HOUSE OR LOCAL SWITCH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51816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switch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84586" y="0"/>
            <a:ext cx="35748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 Fiber Optic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rot="16200000" flipV="1">
            <a:off x="4343400" y="2628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4343400" y="4152900"/>
            <a:ext cx="457200" cy="0"/>
          </a:xfrm>
          <a:prstGeom prst="straightConnector1">
            <a:avLst/>
          </a:prstGeom>
          <a:ln w="50800" cap="sq">
            <a:solidFill>
              <a:schemeClr val="tx1"/>
            </a:solidFill>
            <a:bevel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Phone call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304800" y="3048000"/>
            <a:ext cx="119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Telecom Company</a:t>
            </a:r>
            <a:endParaRPr lang="en-US" sz="2000" b="1" dirty="0"/>
          </a:p>
        </p:txBody>
      </p:sp>
      <p:sp>
        <p:nvSpPr>
          <p:cNvPr id="80" name="Rectangle 79"/>
          <p:cNvSpPr/>
          <p:nvPr/>
        </p:nvSpPr>
        <p:spPr>
          <a:xfrm>
            <a:off x="1998447" y="6182380"/>
            <a:ext cx="5147115" cy="52322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WIRETAP Only at LOCAL SWITCH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  <p:sp>
        <p:nvSpPr>
          <p:cNvPr id="23" name="Rectangle 22"/>
          <p:cNvSpPr/>
          <p:nvPr/>
        </p:nvSpPr>
        <p:spPr>
          <a:xfrm>
            <a:off x="158998" y="4876800"/>
            <a:ext cx="342240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Voice, not data</a:t>
            </a:r>
          </a:p>
          <a:p>
            <a:pPr algn="ctr"/>
            <a:r>
              <a:rPr lang="en-US" sz="2800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Mobile &amp; Land</a:t>
            </a:r>
          </a:p>
          <a:p>
            <a:pPr algn="ctr"/>
            <a:r>
              <a:rPr lang="en-US" sz="2800" b="1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HQ gets downloads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609600"/>
            <a:ext cx="2819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CALEA in U.S.</a:t>
            </a:r>
          </a:p>
          <a:p>
            <a:pPr algn="ctr"/>
            <a:r>
              <a:rPr lang="en-US" sz="28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Wiretap ready</a:t>
            </a:r>
            <a:endParaRPr lang="en-US" sz="2800" b="1" cap="all" spc="0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524000" y="1524000"/>
            <a:ext cx="6019800" cy="3657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0500" y="4457700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Bob ISP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0500" y="1715332"/>
            <a:ext cx="1143000" cy="6096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Alice ISP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30861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30861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04243" y="0"/>
            <a:ext cx="35355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From Voice to Internet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72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l="43114" r="8982"/>
          <a:stretch>
            <a:fillRect/>
          </a:stretch>
        </p:blipFill>
        <p:spPr bwMode="auto">
          <a:xfrm>
            <a:off x="304800" y="609600"/>
            <a:ext cx="548638" cy="1028700"/>
          </a:xfrm>
          <a:prstGeom prst="rect">
            <a:avLst/>
          </a:prstGeom>
          <a:noFill/>
        </p:spPr>
      </p:pic>
      <p:pic>
        <p:nvPicPr>
          <p:cNvPr id="27" name="Picture 8" descr="http://thumb15.shutterstock.com/photos/thumb_large/187444/187444,1220877336,4.jpg"/>
          <p:cNvPicPr>
            <a:picLocks noChangeAspect="1" noChangeArrowheads="1"/>
          </p:cNvPicPr>
          <p:nvPr/>
        </p:nvPicPr>
        <p:blipFill>
          <a:blip r:embed="rId3" cstate="print"/>
          <a:srcRect r="61677"/>
          <a:stretch>
            <a:fillRect/>
          </a:stretch>
        </p:blipFill>
        <p:spPr bwMode="auto">
          <a:xfrm>
            <a:off x="8305800" y="5257800"/>
            <a:ext cx="438908" cy="1028700"/>
          </a:xfrm>
          <a:prstGeom prst="rect">
            <a:avLst/>
          </a:prstGeom>
          <a:noFill/>
        </p:spPr>
      </p:pic>
      <p:sp>
        <p:nvSpPr>
          <p:cNvPr id="65" name="Rectangular Callout 64"/>
          <p:cNvSpPr/>
          <p:nvPr/>
        </p:nvSpPr>
        <p:spPr>
          <a:xfrm>
            <a:off x="990600" y="74315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Hi Bob!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" name="Group 70"/>
          <p:cNvGrpSpPr/>
          <p:nvPr/>
        </p:nvGrpSpPr>
        <p:grpSpPr>
          <a:xfrm>
            <a:off x="2054225" y="952500"/>
            <a:ext cx="2517775" cy="550862"/>
            <a:chOff x="2054225" y="1125538"/>
            <a:chExt cx="2517775" cy="550862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4297680" y="140208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054225" y="1125538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ular Callout 72"/>
          <p:cNvSpPr/>
          <p:nvPr/>
        </p:nvSpPr>
        <p:spPr>
          <a:xfrm>
            <a:off x="7223760" y="5600700"/>
            <a:ext cx="1005840" cy="457200"/>
          </a:xfrm>
          <a:prstGeom prst="wedgeRectCallout">
            <a:avLst>
              <a:gd name="adj1" fmla="val -67235"/>
              <a:gd name="adj2" fmla="val -45834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Hi Bob!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76"/>
          <p:cNvGrpSpPr/>
          <p:nvPr/>
        </p:nvGrpSpPr>
        <p:grpSpPr>
          <a:xfrm>
            <a:off x="4572000" y="5295900"/>
            <a:ext cx="2514600" cy="571500"/>
            <a:chOff x="4572000" y="5143500"/>
            <a:chExt cx="2514600" cy="571500"/>
          </a:xfrm>
        </p:grpSpPr>
        <p:cxnSp>
          <p:nvCxnSpPr>
            <p:cNvPr id="75" name="Straight Arrow Connector 74"/>
            <p:cNvCxnSpPr/>
            <p:nvPr/>
          </p:nvCxnSpPr>
          <p:spPr>
            <a:xfrm rot="5400000">
              <a:off x="4297680" y="5417820"/>
              <a:ext cx="54864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non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72000" y="5715000"/>
              <a:ext cx="2514600" cy="0"/>
            </a:xfrm>
            <a:prstGeom prst="straightConnector1">
              <a:avLst/>
            </a:prstGeom>
            <a:ln w="50800" cap="sq">
              <a:solidFill>
                <a:schemeClr val="tx1"/>
              </a:solidFill>
              <a:bevel/>
              <a:tailEnd type="triangle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228600" y="2362200"/>
            <a:ext cx="11909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Internet: Many Nodes between ISPs</a:t>
            </a:r>
            <a:endParaRPr lang="en-US" sz="2000" b="1" dirty="0"/>
          </a:p>
        </p:txBody>
      </p:sp>
      <p:sp>
        <p:nvSpPr>
          <p:cNvPr id="80" name="Rectangle 79"/>
          <p:cNvSpPr/>
          <p:nvPr/>
        </p:nvSpPr>
        <p:spPr>
          <a:xfrm>
            <a:off x="1085186" y="5966937"/>
            <a:ext cx="6973639" cy="954107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</a:t>
            </a:r>
            <a:r>
              <a:rPr lang="en-US" sz="28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odes: many, unknown, potentially malicious</a:t>
            </a:r>
          </a:p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Weak encryption = many intercepts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8534400" y="167640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050" y="1577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Alice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25050" y="6228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Bob</a:t>
            </a:r>
            <a:endParaRPr lang="en-US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4953000" y="26670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76800" y="35052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29000" y="28194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72200" y="2133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2800" y="35052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28800" y="2133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67400" y="4038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52600" y="4038600"/>
            <a:ext cx="11430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%!#&amp;*YJ#$&amp;#^@%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Problems with Weak Encryption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Nodes between A and B can see and copy whatever passes through</a:t>
            </a:r>
          </a:p>
          <a:p>
            <a:r>
              <a:rPr lang="en-US" sz="2400" dirty="0" smtClean="0"/>
              <a:t>Brute force attacks became more effective due to Moore’s Law; today, 40 bits very easy to break by many</a:t>
            </a:r>
          </a:p>
          <a:p>
            <a:r>
              <a:rPr lang="en-US" sz="2400" dirty="0" smtClean="0"/>
              <a:t>From a few </a:t>
            </a:r>
            <a:r>
              <a:rPr lang="en-US" sz="2400" dirty="0" err="1" smtClean="0"/>
              <a:t>telcos</a:t>
            </a:r>
            <a:r>
              <a:rPr lang="en-US" sz="2400" dirty="0" smtClean="0"/>
              <a:t> to many millions of nodes on the Internet </a:t>
            </a:r>
          </a:p>
          <a:p>
            <a:pPr lvl="1"/>
            <a:r>
              <a:rPr lang="en-US" sz="2400" dirty="0" smtClean="0"/>
              <a:t>Hackers</a:t>
            </a:r>
          </a:p>
          <a:p>
            <a:pPr lvl="1"/>
            <a:r>
              <a:rPr lang="en-US" sz="2400" dirty="0" smtClean="0"/>
              <a:t>Criminals</a:t>
            </a:r>
          </a:p>
          <a:p>
            <a:pPr lvl="1"/>
            <a:r>
              <a:rPr lang="en-US" sz="2400" dirty="0" smtClean="0"/>
              <a:t>Foreign governments</a:t>
            </a:r>
          </a:p>
          <a:p>
            <a:pPr lvl="1"/>
            <a:r>
              <a:rPr lang="en-US" sz="2400" dirty="0" smtClean="0"/>
              <a:t>Amateurs</a:t>
            </a:r>
          </a:p>
          <a:p>
            <a:r>
              <a:rPr lang="en-US" sz="2400" dirty="0" smtClean="0"/>
              <a:t>Strong encryption as feasible and correct answer</a:t>
            </a:r>
          </a:p>
          <a:p>
            <a:pPr lvl="1"/>
            <a:r>
              <a:rPr lang="en-US" sz="2400" dirty="0" smtClean="0"/>
              <a:t>Scaled well as Internet users went over one billion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U.S. Experience 1990’s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Initial inter-agency victory for law enforcement (FBI) and national security (NSA), early-mid 90’s</a:t>
            </a:r>
          </a:p>
          <a:p>
            <a:pPr lvl="1"/>
            <a:r>
              <a:rPr lang="en-US" sz="2000" dirty="0" smtClean="0"/>
              <a:t>Fear </a:t>
            </a:r>
            <a:r>
              <a:rPr lang="en-US" sz="2000" dirty="0" smtClean="0"/>
              <a:t>of loss of ability to wiretap</a:t>
            </a:r>
          </a:p>
          <a:p>
            <a:r>
              <a:rPr lang="en-US" sz="2000" dirty="0" smtClean="0"/>
              <a:t>Over 5 years of debate, to change in September, 1999</a:t>
            </a:r>
          </a:p>
          <a:p>
            <a:pPr lvl="1"/>
            <a:r>
              <a:rPr lang="en-US" sz="2000" dirty="0" smtClean="0"/>
              <a:t>Always had strong crypto within US</a:t>
            </a:r>
          </a:p>
          <a:p>
            <a:pPr lvl="1"/>
            <a:r>
              <a:rPr lang="en-US" sz="2000" dirty="0" smtClean="0"/>
              <a:t>Exports were controlled, on idea that crypto = </a:t>
            </a:r>
            <a:r>
              <a:rPr lang="en-US" sz="2000" dirty="0" err="1" smtClean="0"/>
              <a:t>munition</a:t>
            </a:r>
            <a:endParaRPr lang="en-US" sz="2000" dirty="0" smtClean="0"/>
          </a:p>
          <a:p>
            <a:pPr lvl="1"/>
            <a:r>
              <a:rPr lang="en-US" sz="2000" dirty="0" smtClean="0"/>
              <a:t>Change to allow strong crypto export, new global norm (except for a few countries) that strong crypto used on Internet globally</a:t>
            </a:r>
          </a:p>
          <a:p>
            <a:r>
              <a:rPr lang="en-US" sz="2000" dirty="0" smtClean="0"/>
              <a:t>Why the change to position contrary to view of law enforcement and security agencies?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Crumbling of Weak Crypto Position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Futility</a:t>
            </a:r>
            <a:r>
              <a:rPr lang="en-US" sz="2400" dirty="0" smtClean="0"/>
              <a:t> of weak crypto rules</a:t>
            </a:r>
          </a:p>
          <a:p>
            <a:pPr lvl="1"/>
            <a:r>
              <a:rPr lang="en-US" sz="2400" dirty="0" smtClean="0"/>
              <a:t>Meeting with Senator or Congressman</a:t>
            </a:r>
          </a:p>
          <a:p>
            <a:pPr lvl="1"/>
            <a:r>
              <a:rPr lang="en-US" sz="2400" dirty="0" smtClean="0"/>
              <a:t>Start the clock, how long to search for “encryption download”?</a:t>
            </a:r>
          </a:p>
          <a:p>
            <a:pPr lvl="2"/>
            <a:r>
              <a:rPr lang="en-US" dirty="0" smtClean="0"/>
              <a:t>Get PGP or other strong crypto in less than one minute</a:t>
            </a:r>
          </a:p>
          <a:p>
            <a:r>
              <a:rPr lang="en-US" sz="2400" dirty="0" smtClean="0"/>
              <a:t>In world of weak crypto rules, effect on good guys and bad guys</a:t>
            </a:r>
          </a:p>
          <a:p>
            <a:pPr lvl="1"/>
            <a:r>
              <a:rPr lang="en-US" sz="2400" dirty="0" smtClean="0"/>
              <a:t>Bad guys – download PGP, stop the wiretap</a:t>
            </a:r>
          </a:p>
          <a:p>
            <a:pPr lvl="1"/>
            <a:r>
              <a:rPr lang="en-US" sz="2400" dirty="0" smtClean="0"/>
              <a:t>Good guys – follow the rules, legitimate actors get their secrets revealed</a:t>
            </a:r>
          </a:p>
          <a:p>
            <a:pPr lvl="2"/>
            <a:r>
              <a:rPr lang="en-US" dirty="0" smtClean="0"/>
              <a:t>Banking, medical records, retail sales</a:t>
            </a:r>
          </a:p>
          <a:p>
            <a:pPr lvl="2"/>
            <a:r>
              <a:rPr lang="en-US" dirty="0" smtClean="0"/>
              <a:t>The military’s communications on the Internet, government agencies, critical infrastructure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</TotalTime>
  <Words>1191</Words>
  <Application>Microsoft Office PowerPoint</Application>
  <PresentationFormat>On-screen Show (4:3)</PresentationFormat>
  <Paragraphs>193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“Encryption’s Vital Role in Safeguarding the Digital Economy”</vt:lpstr>
      <vt:lpstr>Overview</vt:lpstr>
      <vt:lpstr>Swire Background</vt:lpstr>
      <vt:lpstr>Slide 4</vt:lpstr>
      <vt:lpstr>Slide 5</vt:lpstr>
      <vt:lpstr>Slide 6</vt:lpstr>
      <vt:lpstr>Problems with Weak Encryption</vt:lpstr>
      <vt:lpstr>U.S. Experience 1990’s</vt:lpstr>
      <vt:lpstr>Crumbling of Weak Crypto Position</vt:lpstr>
      <vt:lpstr>Objection – We Want the Keys</vt:lpstr>
      <vt:lpstr>Slide 11</vt:lpstr>
      <vt:lpstr>Slide 12</vt:lpstr>
      <vt:lpstr>Objection – Isn’t There a Back Door?</vt:lpstr>
      <vt:lpstr>The Likelihood of Back Doors?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Peter Swire</cp:lastModifiedBy>
  <cp:revision>68</cp:revision>
  <dcterms:created xsi:type="dcterms:W3CDTF">2011-03-25T14:09:26Z</dcterms:created>
  <dcterms:modified xsi:type="dcterms:W3CDTF">2011-04-01T02:48:47Z</dcterms:modified>
</cp:coreProperties>
</file>