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80" r:id="rId3"/>
    <p:sldId id="286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5344-C265-471D-88B9-046D7220DA31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Frontdoors</a:t>
            </a:r>
            <a:r>
              <a:rPr lang="en-US" sz="4000" b="1" dirty="0" smtClean="0"/>
              <a:t> and Backdoors in Government Access to Data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20000" cy="17526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&amp; Future of Privacy Forum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New York University Law School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Panel on “Legislating and Regulating Internet Infrastructure”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February 24, 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5181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84586" y="0"/>
            <a:ext cx="35748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 Fiber Optic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V="1">
            <a:off x="4343400" y="2628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343400" y="4152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304800" y="3048000"/>
            <a:ext cx="11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Telecom Company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998447" y="6182380"/>
            <a:ext cx="5147115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Only at LOCAL SWITCH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158998" y="4876800"/>
            <a:ext cx="410820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From VOICE to VOIP</a:t>
            </a:r>
          </a:p>
          <a:p>
            <a:pPr marL="514350" indent="-514350" algn="ctr">
              <a:buAutoNum type="arabicParenBoth"/>
            </a:pPr>
            <a:r>
              <a:rPr lang="en-US" sz="28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If link to switched</a:t>
            </a:r>
          </a:p>
          <a:p>
            <a:pPr marL="514350" indent="-514350" algn="ctr">
              <a:buAutoNum type="arabicParenBoth"/>
            </a:pPr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VPNs &amp; If don’t link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609600"/>
            <a:ext cx="28194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CALEA in U.S.</a:t>
            </a:r>
          </a:p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Build Wiretap ready</a:t>
            </a:r>
            <a:endParaRPr lang="en-US" sz="28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82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6019800" cy="365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Bob ISP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Alice ISP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3991" y="0"/>
            <a:ext cx="80560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Internet as Insecure Channel -- VOIP insecure?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28600" y="2362200"/>
            <a:ext cx="11909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Internet: Many Nodes between ISPs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4953000" y="26670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76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29000" y="28194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22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2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288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74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526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2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CALEA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Bad cybersecurity to have unencrypted IP go through those web nodes</a:t>
            </a:r>
          </a:p>
          <a:p>
            <a:r>
              <a:rPr lang="en-US" sz="2800" dirty="0" smtClean="0"/>
              <a:t>How deep to regulate IP products &amp; services?</a:t>
            </a:r>
          </a:p>
          <a:p>
            <a:pPr lvl="1"/>
            <a:r>
              <a:rPr lang="en-US" dirty="0" smtClean="0"/>
              <a:t>WOW just a game?</a:t>
            </a:r>
          </a:p>
          <a:p>
            <a:pPr lvl="1"/>
            <a:r>
              <a:rPr lang="en-US" dirty="0" smtClean="0"/>
              <a:t>Pre-clearance for IP communications?</a:t>
            </a:r>
          </a:p>
          <a:p>
            <a:pPr lvl="1"/>
            <a:r>
              <a:rPr lang="en-US" dirty="0" smtClean="0"/>
              <a:t>FBI’s “going dark” argument has serious flaws and will face opposition in the IP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2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Grab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Break the encryption (if it’s weak)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in the clear (CALEA)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u="sng" dirty="0" smtClean="0"/>
              <a:t>Grab </a:t>
            </a:r>
            <a:r>
              <a:rPr lang="en-US" sz="2800" b="1" u="sng" dirty="0" err="1" smtClean="0"/>
              <a:t>comms</a:t>
            </a:r>
            <a:r>
              <a:rPr lang="en-US" sz="2800" b="1" u="sng" dirty="0" smtClean="0"/>
              <a:t> with hardware or software before or after encrypted (backdoors)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stored communications, such as in the cloud</a:t>
            </a:r>
          </a:p>
        </p:txBody>
      </p:sp>
    </p:spTree>
    <p:extLst>
      <p:ext uri="{BB962C8B-B14F-4D97-AF65-F5344CB8AC3E}">
        <p14:creationId xmlns:p14="http://schemas.microsoft.com/office/powerpoint/2010/main" val="4240138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Governments Install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Police install virus on your computer</a:t>
            </a:r>
          </a:p>
          <a:p>
            <a:r>
              <a:rPr lang="en-US" dirty="0" smtClean="0"/>
              <a:t>This opens a back door, so police gain access to your computer</a:t>
            </a:r>
          </a:p>
          <a:p>
            <a:r>
              <a:rPr lang="en-US" dirty="0" smtClean="0"/>
              <a:t>Good idea for the police to be hackers?</a:t>
            </a:r>
          </a:p>
          <a:p>
            <a:r>
              <a:rPr lang="en-US" dirty="0" smtClean="0"/>
              <a:t>Good for cybersecurity?</a:t>
            </a:r>
            <a:endParaRPr lang="en-US" dirty="0"/>
          </a:p>
        </p:txBody>
      </p:sp>
      <p:pic>
        <p:nvPicPr>
          <p:cNvPr id="5" name="Content Placeholder 4" descr="Magic Lanter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4" b="-6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834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Governments Install Hardware?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Reports of telecom equipment that </a:t>
            </a:r>
            <a:r>
              <a:rPr lang="en-US" dirty="0" err="1" smtClean="0"/>
              <a:t>surveil</a:t>
            </a:r>
            <a:r>
              <a:rPr lang="en-US" dirty="0" smtClean="0"/>
              <a:t> communications through them</a:t>
            </a:r>
          </a:p>
          <a:p>
            <a:r>
              <a:rPr lang="en-US" dirty="0" smtClean="0"/>
              <a:t>Can “phone home”</a:t>
            </a:r>
          </a:p>
          <a:p>
            <a:r>
              <a:rPr lang="en-US" dirty="0" smtClean="0"/>
              <a:t>Good to design these vulnerabilities into the Net?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2/16/2012, The Atlantic:</a:t>
            </a:r>
          </a:p>
          <a:p>
            <a:r>
              <a:rPr lang="en-US" b="1" dirty="0" smtClean="0"/>
              <a:t>“Chinese </a:t>
            </a:r>
            <a:r>
              <a:rPr lang="en-US" b="1" dirty="0"/>
              <a:t>Telecoms May Be Spying on Large Numbers of Foreign </a:t>
            </a:r>
            <a:r>
              <a:rPr lang="en-US" b="1" dirty="0" smtClean="0"/>
              <a:t>Customers”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Grab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Break the encryption (if it’s weak)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in the clear (CALEA)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with hardware or software before or after encrypted (backdoors)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u="sng" dirty="0" smtClean="0"/>
              <a:t>Grab stored communications, such as in the cloud</a:t>
            </a:r>
          </a:p>
        </p:txBody>
      </p:sp>
    </p:spTree>
    <p:extLst>
      <p:ext uri="{BB962C8B-B14F-4D97-AF65-F5344CB8AC3E}">
        <p14:creationId xmlns:p14="http://schemas.microsoft.com/office/powerpoint/2010/main" val="123455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Emphasis on Stored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Strong crypto now widely deployed</a:t>
            </a:r>
          </a:p>
          <a:p>
            <a:pPr lvl="1"/>
            <a:r>
              <a:rPr lang="en-US" dirty="0" smtClean="0"/>
              <a:t>Forthcoming paper with Jon Callas</a:t>
            </a:r>
          </a:p>
          <a:p>
            <a:pPr lvl="1"/>
            <a:r>
              <a:rPr lang="en-US" dirty="0" smtClean="0"/>
              <a:t>Webmail using SSL, so local ISPs go dark</a:t>
            </a:r>
          </a:p>
          <a:p>
            <a:r>
              <a:rPr lang="en-US" sz="2800" dirty="0" smtClean="0"/>
              <a:t>From switched voice to VOIP &amp; other IP</a:t>
            </a:r>
          </a:p>
          <a:p>
            <a:pPr lvl="1"/>
            <a:r>
              <a:rPr lang="en-US" dirty="0" smtClean="0"/>
              <a:t>CALEA less effective at the tower/local switch</a:t>
            </a:r>
          </a:p>
          <a:p>
            <a:r>
              <a:rPr lang="en-US" sz="2800" dirty="0" smtClean="0"/>
              <a:t>If no Magic Lantern, then police go to stored records</a:t>
            </a:r>
          </a:p>
        </p:txBody>
      </p:sp>
    </p:spTree>
    <p:extLst>
      <p:ext uri="{BB962C8B-B14F-4D97-AF65-F5344CB8AC3E}">
        <p14:creationId xmlns:p14="http://schemas.microsoft.com/office/powerpoint/2010/main" val="3218321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Records: The Near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Growth of the cloud</a:t>
            </a:r>
          </a:p>
          <a:p>
            <a:r>
              <a:rPr lang="en-US" sz="2800" dirty="0" smtClean="0"/>
              <a:t>Global requests for stored records</a:t>
            </a:r>
          </a:p>
          <a:p>
            <a:pPr lvl="1"/>
            <a:r>
              <a:rPr lang="en-US" dirty="0" smtClean="0"/>
              <a:t>Encrypted webmail, so local ISP less useful</a:t>
            </a:r>
          </a:p>
          <a:p>
            <a:pPr lvl="1"/>
            <a:r>
              <a:rPr lang="en-US" dirty="0" smtClean="0"/>
              <a:t>Local switched phone network less useful</a:t>
            </a:r>
          </a:p>
          <a:p>
            <a:r>
              <a:rPr lang="en-US" sz="2800" dirty="0" smtClean="0"/>
              <a:t>Push for “data retention”, so police can get the records after the fact</a:t>
            </a:r>
          </a:p>
        </p:txBody>
      </p:sp>
    </p:spTree>
    <p:extLst>
      <p:ext uri="{BB962C8B-B14F-4D97-AF65-F5344CB8AC3E}">
        <p14:creationId xmlns:p14="http://schemas.microsoft.com/office/powerpoint/2010/main" val="1159377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are in law enforcement or national security, new emphasis on access to stored records</a:t>
            </a:r>
          </a:p>
          <a:p>
            <a:pPr lvl="1"/>
            <a:r>
              <a:rPr lang="en-US" dirty="0" smtClean="0"/>
              <a:t>Often stored elsewhere, MLATs, other tools?</a:t>
            </a:r>
          </a:p>
          <a:p>
            <a:r>
              <a:rPr lang="en-US" sz="2800" dirty="0" smtClean="0"/>
              <a:t>Copyright holders want stored records, too</a:t>
            </a:r>
          </a:p>
          <a:p>
            <a:r>
              <a:rPr lang="en-US" sz="2800" dirty="0" smtClean="0"/>
              <a:t>Stronger communication encryption</a:t>
            </a:r>
          </a:p>
          <a:p>
            <a:r>
              <a:rPr lang="en-US" sz="2800" dirty="0" smtClean="0"/>
              <a:t>But new battles about stored record security</a:t>
            </a:r>
          </a:p>
          <a:p>
            <a:pPr lvl="1"/>
            <a:r>
              <a:rPr lang="en-US" dirty="0" smtClean="0"/>
              <a:t>Many knocks on the front doors of cloud providers and other record 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7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You’re the police – how do you wiretap communications on the Internet?</a:t>
            </a:r>
          </a:p>
          <a:p>
            <a:pPr lvl="1"/>
            <a:r>
              <a:rPr lang="en-US" dirty="0" smtClean="0"/>
              <a:t>9/11, Mumbai bombing</a:t>
            </a:r>
          </a:p>
          <a:p>
            <a:pPr lvl="1"/>
            <a:r>
              <a:rPr lang="en-US" dirty="0" smtClean="0"/>
              <a:t>Want to implement lawful court order</a:t>
            </a:r>
          </a:p>
          <a:p>
            <a:pPr lvl="1"/>
            <a:r>
              <a:rPr lang="en-US" dirty="0" smtClean="0"/>
              <a:t>Want to get content</a:t>
            </a:r>
          </a:p>
          <a:p>
            <a:pPr lvl="2"/>
            <a:r>
              <a:rPr lang="en-US" sz="2800" dirty="0" smtClean="0"/>
              <a:t>In the clear (not encrypted)</a:t>
            </a:r>
          </a:p>
          <a:p>
            <a:pPr lvl="2"/>
            <a:r>
              <a:rPr lang="en-US" sz="2800" dirty="0" smtClean="0"/>
              <a:t>In real time (the attack may be soon!)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BUT (finally) voice and e-mail are being encrypted</a:t>
            </a:r>
          </a:p>
        </p:txBody>
      </p:sp>
    </p:spTree>
    <p:extLst>
      <p:ext uri="{BB962C8B-B14F-4D97-AF65-F5344CB8AC3E}">
        <p14:creationId xmlns:p14="http://schemas.microsoft.com/office/powerpoint/2010/main" val="366942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Grab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Break the encryption (if it’s weak)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in the clear (CALEA)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with hardware or software before or after encrypted (backdoors)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stored communications, such as in the cloud</a:t>
            </a:r>
          </a:p>
          <a:p>
            <a:endParaRPr lang="en-US" sz="2800" dirty="0"/>
          </a:p>
          <a:p>
            <a:r>
              <a:rPr lang="en-US" sz="2800" dirty="0" smtClean="0"/>
              <a:t>My thesis: #4 is becoming FAR more important, for global communications</a:t>
            </a:r>
          </a:p>
          <a:p>
            <a:r>
              <a:rPr lang="en-US" sz="2800" dirty="0" smtClean="0"/>
              <a:t>Global rules for the “front doors” of cloud providers become far more important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93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5181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43621" y="0"/>
            <a:ext cx="38567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 Copper Lines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V="1">
            <a:off x="4343400" y="2628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343400" y="4152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304800" y="3048000"/>
            <a:ext cx="11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Telecom Company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332079" y="6182380"/>
            <a:ext cx="6479851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AT </a:t>
            </a:r>
            <a:r>
              <a:rPr lang="en-US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a’S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HOUSE OR LOCAL SWITCH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991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5181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84586" y="0"/>
            <a:ext cx="35748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 Fiber Optic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V="1">
            <a:off x="4343400" y="2628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343400" y="4152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304800" y="3048000"/>
            <a:ext cx="11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Telecom Company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998447" y="6182380"/>
            <a:ext cx="5147115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Only at LOCAL SWITCH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158998" y="4876800"/>
            <a:ext cx="342240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Voice, not data</a:t>
            </a:r>
          </a:p>
          <a:p>
            <a:pPr algn="ctr"/>
            <a:r>
              <a:rPr lang="en-US" sz="28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Mobile &amp; Land</a:t>
            </a:r>
          </a:p>
          <a:p>
            <a:pPr algn="ctr"/>
            <a:r>
              <a:rPr lang="en-US" sz="2800" b="1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HQ gets downloads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609600"/>
            <a:ext cx="28194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CALEA in U.S.</a:t>
            </a:r>
          </a:p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Build Wiretap ready</a:t>
            </a:r>
            <a:endParaRPr lang="en-US" sz="28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30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6019800" cy="365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Bob ISP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Alice ISP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66165" y="0"/>
            <a:ext cx="52116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Internet as Insecure Channel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28600" y="2362200"/>
            <a:ext cx="11909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Internet: Many Nodes between ISPs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085186" y="5966937"/>
            <a:ext cx="6973639" cy="954107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</a:t>
            </a:r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odes: many, unknown, potentially malicious</a:t>
            </a: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Weak encryption = many intercepts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4953000" y="26670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76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29000" y="28194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22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2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288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74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526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1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Problems with Weak Encryption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Nodes between A and B can see and copy whatever passes through</a:t>
            </a:r>
          </a:p>
          <a:p>
            <a:r>
              <a:rPr lang="en-US" sz="2400" dirty="0" smtClean="0"/>
              <a:t>From a few </a:t>
            </a:r>
            <a:r>
              <a:rPr lang="en-US" sz="2400" dirty="0" err="1" smtClean="0"/>
              <a:t>telcos</a:t>
            </a:r>
            <a:r>
              <a:rPr lang="en-US" sz="2400" dirty="0" smtClean="0"/>
              <a:t> to many millions of nodes on the Internet </a:t>
            </a:r>
          </a:p>
          <a:p>
            <a:pPr lvl="1"/>
            <a:r>
              <a:rPr lang="en-US" sz="2400" dirty="0" smtClean="0"/>
              <a:t>Hackers</a:t>
            </a:r>
          </a:p>
          <a:p>
            <a:pPr lvl="1"/>
            <a:r>
              <a:rPr lang="en-US" sz="2400" dirty="0" smtClean="0"/>
              <a:t>Criminals</a:t>
            </a:r>
          </a:p>
          <a:p>
            <a:pPr lvl="1"/>
            <a:r>
              <a:rPr lang="en-US" sz="2400" dirty="0" smtClean="0"/>
              <a:t>Foreign governments</a:t>
            </a:r>
          </a:p>
          <a:p>
            <a:pPr lvl="1"/>
            <a:r>
              <a:rPr lang="en-US" sz="2400" dirty="0" smtClean="0"/>
              <a:t>Amateurs</a:t>
            </a:r>
          </a:p>
          <a:p>
            <a:r>
              <a:rPr lang="en-US" sz="2400" dirty="0" smtClean="0"/>
              <a:t>Strong encryption as feasible and correct answer</a:t>
            </a:r>
          </a:p>
          <a:p>
            <a:pPr lvl="1"/>
            <a:r>
              <a:rPr lang="en-US" sz="2400" dirty="0" smtClean="0"/>
              <a:t>US approved for global use in 1999</a:t>
            </a:r>
          </a:p>
          <a:p>
            <a:pPr lvl="1"/>
            <a:r>
              <a:rPr lang="en-US" sz="2400" dirty="0" smtClean="0"/>
              <a:t>India, China new restrictions on strong encryption</a:t>
            </a:r>
          </a:p>
          <a:p>
            <a:pPr lvl="1"/>
            <a:r>
              <a:rPr lang="en-US" sz="2400" dirty="0" smtClean="0"/>
              <a:t>“Encryption and Globalization” says those restrictions are bad idea</a:t>
            </a:r>
          </a:p>
        </p:txBody>
      </p:sp>
    </p:spTree>
    <p:extLst>
      <p:ext uri="{BB962C8B-B14F-4D97-AF65-F5344CB8AC3E}">
        <p14:creationId xmlns:p14="http://schemas.microsoft.com/office/powerpoint/2010/main" val="191205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/>
          <p:cNvCxnSpPr/>
          <p:nvPr/>
        </p:nvCxnSpPr>
        <p:spPr>
          <a:xfrm rot="5400000" flipV="1">
            <a:off x="2743200" y="3429000"/>
            <a:ext cx="36576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17645" y="68580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8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6437">
            <a:off x="6510891" y="437536"/>
            <a:ext cx="1148715" cy="76295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133600" y="1466850"/>
            <a:ext cx="1905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Encrypted message  – 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919401" y="0"/>
            <a:ext cx="33051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effectLst/>
              </a:rPr>
              <a:t>Where are the </a:t>
            </a:r>
            <a:r>
              <a:rPr lang="en-US" sz="2800" b="1" cap="all" spc="0" dirty="0" smtClean="0">
                <a:ln w="0"/>
                <a:effectLst/>
              </a:rPr>
              <a:t>KEYS?</a:t>
            </a:r>
            <a:endParaRPr lang="en-US" sz="2800" b="1" cap="all" spc="0" dirty="0">
              <a:ln w="0"/>
              <a:effectLst/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l="43114" r="8982"/>
          <a:stretch>
            <a:fillRect/>
          </a:stretch>
        </p:blipFill>
        <p:spPr bwMode="auto">
          <a:xfrm>
            <a:off x="904875" y="308665"/>
            <a:ext cx="438910" cy="82296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r="61677"/>
          <a:stretch>
            <a:fillRect/>
          </a:stretch>
        </p:blipFill>
        <p:spPr bwMode="auto">
          <a:xfrm>
            <a:off x="8305800" y="5442640"/>
            <a:ext cx="351126" cy="82296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1556085" y="685800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Bob!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625090" y="870585"/>
            <a:ext cx="128016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785669" y="6172200"/>
            <a:ext cx="5572679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effectLst/>
              </a:rPr>
              <a:t>The</a:t>
            </a:r>
            <a:r>
              <a:rPr lang="en-US" sz="2800" b="1" cap="all" spc="0" dirty="0" smtClean="0">
                <a:ln w="0"/>
                <a:effectLst/>
              </a:rPr>
              <a:t> KEYS </a:t>
            </a:r>
            <a:r>
              <a:rPr lang="en-US" sz="2800" b="1" dirty="0">
                <a:ln w="0"/>
                <a:effectLst/>
              </a:rPr>
              <a:t>a</a:t>
            </a:r>
            <a:r>
              <a:rPr lang="en-US" sz="2800" b="1" spc="0" dirty="0" smtClean="0">
                <a:ln w="0"/>
                <a:effectLst/>
              </a:rPr>
              <a:t>re with the </a:t>
            </a:r>
            <a:r>
              <a:rPr lang="en-US" sz="2800" b="1" cap="all" spc="0" dirty="0" smtClean="0">
                <a:ln w="0"/>
                <a:effectLst/>
              </a:rPr>
              <a:t>individuals</a:t>
            </a:r>
            <a:endParaRPr lang="en-US" sz="2800" b="1" cap="all" spc="0" dirty="0">
              <a:ln w="0"/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450" y="1099240"/>
            <a:ext cx="114300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609600"/>
            <a:ext cx="1295400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/>
              <a:t>Bob's public </a:t>
            </a:r>
            <a:r>
              <a:rPr lang="en-US" sz="2000" b="1" dirty="0"/>
              <a:t>k</a:t>
            </a:r>
            <a:r>
              <a:rPr lang="en-US" sz="2000" b="1" dirty="0" smtClean="0"/>
              <a:t>ey</a:t>
            </a:r>
            <a:endParaRPr lang="en-US" sz="20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196840" y="870585"/>
            <a:ext cx="128016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>
            <a:off x="4160520" y="3063240"/>
            <a:ext cx="822960" cy="365760"/>
          </a:xfrm>
          <a:prstGeom prst="triangl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3563" flipH="1">
            <a:off x="357940" y="5408269"/>
            <a:ext cx="1148715" cy="762953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304800" y="5952525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Bob's private key</a:t>
            </a:r>
            <a:endParaRPr lang="en-US" sz="2000" b="1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208270" y="5846500"/>
            <a:ext cx="192024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4259580" y="1981200"/>
            <a:ext cx="731520" cy="457200"/>
            <a:chOff x="4343400" y="2076450"/>
            <a:chExt cx="768668" cy="629412"/>
          </a:xfrm>
        </p:grpSpPr>
        <p:pic>
          <p:nvPicPr>
            <p:cNvPr id="51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52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53" name="TextBox 52"/>
          <p:cNvSpPr txBox="1"/>
          <p:nvPr/>
        </p:nvSpPr>
        <p:spPr>
          <a:xfrm>
            <a:off x="5029200" y="2075968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– Alice's local ISP </a:t>
            </a:r>
            <a:endParaRPr lang="en-US" sz="2400" b="1" dirty="0"/>
          </a:p>
        </p:txBody>
      </p:sp>
      <p:sp>
        <p:nvSpPr>
          <p:cNvPr id="62" name="Rectangle 61"/>
          <p:cNvSpPr/>
          <p:nvPr/>
        </p:nvSpPr>
        <p:spPr>
          <a:xfrm>
            <a:off x="4038600" y="14782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038600" y="26212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038600" y="569410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5" name="Rectangular Callout 84"/>
          <p:cNvSpPr/>
          <p:nvPr/>
        </p:nvSpPr>
        <p:spPr>
          <a:xfrm>
            <a:off x="7223760" y="5661715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Bob!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3" name="Group 85"/>
          <p:cNvGrpSpPr/>
          <p:nvPr/>
        </p:nvGrpSpPr>
        <p:grpSpPr>
          <a:xfrm>
            <a:off x="4221480" y="4038600"/>
            <a:ext cx="731520" cy="457200"/>
            <a:chOff x="4343400" y="2076450"/>
            <a:chExt cx="768668" cy="629412"/>
          </a:xfrm>
        </p:grpSpPr>
        <p:pic>
          <p:nvPicPr>
            <p:cNvPr id="87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88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92" name="Rectangle 91"/>
          <p:cNvSpPr/>
          <p:nvPr/>
        </p:nvSpPr>
        <p:spPr>
          <a:xfrm>
            <a:off x="4038600" y="36118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038600" y="46786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0" y="535305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1493520" y="5846500"/>
            <a:ext cx="2468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029200" y="41148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– Bob's local ISP </a:t>
            </a:r>
            <a:endParaRPr lang="en-US" sz="2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029200" y="31242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– Backbone provider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8229600" y="6233215"/>
            <a:ext cx="53340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Bob</a:t>
            </a:r>
            <a:endParaRPr lang="en-US" sz="12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480560" y="117538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Grab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Break the encryption (if it’s weak)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u="sng" dirty="0" smtClean="0"/>
              <a:t>Grab </a:t>
            </a:r>
            <a:r>
              <a:rPr lang="en-US" sz="2800" b="1" u="sng" dirty="0" err="1" smtClean="0"/>
              <a:t>comms</a:t>
            </a:r>
            <a:r>
              <a:rPr lang="en-US" sz="2800" b="1" u="sng" dirty="0" smtClean="0"/>
              <a:t> in the clear (CALEA)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</a:t>
            </a:r>
            <a:r>
              <a:rPr lang="en-US" sz="2800" dirty="0" err="1" smtClean="0"/>
              <a:t>comms</a:t>
            </a:r>
            <a:r>
              <a:rPr lang="en-US" sz="2800" dirty="0" smtClean="0"/>
              <a:t> with hardware or software before or after encrypted (backdoors)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stored communications, such as in the cloud</a:t>
            </a:r>
          </a:p>
        </p:txBody>
      </p:sp>
    </p:spTree>
    <p:extLst>
      <p:ext uri="{BB962C8B-B14F-4D97-AF65-F5344CB8AC3E}">
        <p14:creationId xmlns:p14="http://schemas.microsoft.com/office/powerpoint/2010/main" val="301948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</TotalTime>
  <Words>1159</Words>
  <Application>Microsoft Macintosh PowerPoint</Application>
  <PresentationFormat>On-screen Show (4:3)</PresentationFormat>
  <Paragraphs>191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Frontdoors and Backdoors in Government Access to Data</vt:lpstr>
      <vt:lpstr>Law Enforcement Perspective</vt:lpstr>
      <vt:lpstr>Ways to Grab Communications</vt:lpstr>
      <vt:lpstr>PowerPoint Presentation</vt:lpstr>
      <vt:lpstr>PowerPoint Presentation</vt:lpstr>
      <vt:lpstr>PowerPoint Presentation</vt:lpstr>
      <vt:lpstr>Problems with Weak Encryption</vt:lpstr>
      <vt:lpstr>PowerPoint Presentation</vt:lpstr>
      <vt:lpstr>Ways to Grab Communications</vt:lpstr>
      <vt:lpstr>PowerPoint Presentation</vt:lpstr>
      <vt:lpstr>PowerPoint Presentation</vt:lpstr>
      <vt:lpstr>Limits of CALEA </vt:lpstr>
      <vt:lpstr>Ways to Grab Communications</vt:lpstr>
      <vt:lpstr>Governments Install Software?</vt:lpstr>
      <vt:lpstr>Governments Install Hardware?</vt:lpstr>
      <vt:lpstr>Ways to Grab Communications</vt:lpstr>
      <vt:lpstr>The New Emphasis on Stored Records</vt:lpstr>
      <vt:lpstr>Stored Records: The Near Future</vt:lpstr>
      <vt:lpstr>Conclusion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123</cp:revision>
  <dcterms:created xsi:type="dcterms:W3CDTF">2011-10-13T16:29:04Z</dcterms:created>
  <dcterms:modified xsi:type="dcterms:W3CDTF">2012-03-20T00:52:48Z</dcterms:modified>
</cp:coreProperties>
</file>