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79" r:id="rId2"/>
    <p:sldId id="280" r:id="rId3"/>
    <p:sldId id="286" r:id="rId4"/>
    <p:sldId id="282" r:id="rId5"/>
    <p:sldId id="283" r:id="rId6"/>
    <p:sldId id="284" r:id="rId7"/>
    <p:sldId id="285" r:id="rId8"/>
    <p:sldId id="287" r:id="rId9"/>
    <p:sldId id="288" r:id="rId10"/>
    <p:sldId id="289" r:id="rId11"/>
    <p:sldId id="296" r:id="rId12"/>
    <p:sldId id="290" r:id="rId13"/>
    <p:sldId id="291" r:id="rId14"/>
    <p:sldId id="293" r:id="rId15"/>
    <p:sldId id="294" r:id="rId16"/>
    <p:sldId id="29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33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2" y="-1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0D328-4377-403E-A8D8-04C43B9DB6B1}" type="datetimeFigureOut">
              <a:rPr lang="en-US" smtClean="0"/>
              <a:pPr/>
              <a:t>8/8/12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AC0A4-0247-47BA-B8D6-C5AB35C666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8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AC0A4-0247-47BA-B8D6-C5AB35C666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4339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0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4341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2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3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4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5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6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7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8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9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0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1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52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4353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4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5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6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7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8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9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0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1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2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3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4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5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6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7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8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9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0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71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437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8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439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39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439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9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440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440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404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9DA5344-C265-471D-88B9-046D7220DA31}" type="datetimeFigureOut">
              <a:rPr lang="en-US" smtClean="0"/>
              <a:pPr/>
              <a:t>8/8/12</a:t>
            </a:fld>
            <a:endParaRPr lang="en-US"/>
          </a:p>
        </p:txBody>
      </p:sp>
      <p:sp>
        <p:nvSpPr>
          <p:cNvPr id="14405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406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DA5344-C265-471D-88B9-046D7220DA31}" type="datetimeFigureOut">
              <a:rPr lang="en-US" smtClean="0"/>
              <a:pPr/>
              <a:t>8/8/12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3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DA5344-C265-471D-88B9-046D7220DA31}" type="datetimeFigureOut">
              <a:rPr lang="en-US" smtClean="0"/>
              <a:pPr/>
              <a:t>8/8/12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05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DA5344-C265-471D-88B9-046D7220DA31}" type="datetimeFigureOut">
              <a:rPr lang="en-US" smtClean="0"/>
              <a:pPr/>
              <a:t>8/8/12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59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DA5344-C265-471D-88B9-046D7220DA31}" type="datetimeFigureOut">
              <a:rPr lang="en-US" smtClean="0"/>
              <a:pPr/>
              <a:t>8/8/12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5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DA5344-C265-471D-88B9-046D7220DA31}" type="datetimeFigureOut">
              <a:rPr lang="en-US" smtClean="0"/>
              <a:pPr/>
              <a:t>8/8/12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54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DA5344-C265-471D-88B9-046D7220DA31}" type="datetimeFigureOut">
              <a:rPr lang="en-US" smtClean="0"/>
              <a:pPr/>
              <a:t>8/8/12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9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DA5344-C265-471D-88B9-046D7220DA31}" type="datetimeFigureOut">
              <a:rPr lang="en-US" smtClean="0"/>
              <a:pPr/>
              <a:t>8/8/12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58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DA5344-C265-471D-88B9-046D7220DA31}" type="datetimeFigureOut">
              <a:rPr lang="en-US" smtClean="0"/>
              <a:pPr/>
              <a:t>8/8/12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DA5344-C265-471D-88B9-046D7220DA31}" type="datetimeFigureOut">
              <a:rPr lang="en-US" smtClean="0"/>
              <a:pPr/>
              <a:t>8/8/12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3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DA5344-C265-471D-88B9-046D7220DA31}" type="datetimeFigureOut">
              <a:rPr lang="en-US" smtClean="0"/>
              <a:pPr/>
              <a:t>8/8/12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07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331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17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331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29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333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48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334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66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336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374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337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7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7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7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337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38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38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9DA5344-C265-471D-88B9-046D7220DA31}" type="datetimeFigureOut">
              <a:rPr lang="en-US" smtClean="0"/>
              <a:pPr/>
              <a:t>8/8/12</a:t>
            </a:fld>
            <a:endParaRPr lang="en-US"/>
          </a:p>
        </p:txBody>
      </p:sp>
      <p:sp>
        <p:nvSpPr>
          <p:cNvPr id="1338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38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94E5798-AD98-40CC-8DB3-B25717D49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Ø"/>
        <a:defRPr sz="32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charset="0"/>
        <a:buChar char="l"/>
        <a:defRPr sz="28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l"/>
        <a:defRPr sz="20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990600" y="1371600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CC00"/>
                </a:solidFill>
              </a:rPr>
              <a:t>Why </a:t>
            </a:r>
            <a:r>
              <a:rPr lang="en-US" sz="3600" b="1" dirty="0" smtClean="0"/>
              <a:t>a </a:t>
            </a:r>
            <a:r>
              <a:rPr lang="en-US" sz="3600" b="1" dirty="0" smtClean="0">
                <a:solidFill>
                  <a:srgbClr val="FFCC00"/>
                </a:solidFill>
              </a:rPr>
              <a:t>Right </a:t>
            </a:r>
            <a:r>
              <a:rPr lang="en-US" sz="3600" b="1" dirty="0" smtClean="0">
                <a:solidFill>
                  <a:srgbClr val="FFCC00"/>
                </a:solidFill>
              </a:rPr>
              <a:t>to Data </a:t>
            </a:r>
            <a:r>
              <a:rPr lang="en-US" sz="3600" b="1" dirty="0" smtClean="0">
                <a:solidFill>
                  <a:srgbClr val="FFCC00"/>
                </a:solidFill>
              </a:rPr>
              <a:t>Portability Likely Reduces Consumer Welfare</a:t>
            </a:r>
            <a:endParaRPr lang="en-US" sz="3600" b="1" dirty="0">
              <a:solidFill>
                <a:srgbClr val="FFCC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447800" y="2438400"/>
            <a:ext cx="6705600" cy="1752600"/>
          </a:xfrm>
        </p:spPr>
        <p:txBody>
          <a:bodyPr>
            <a:noAutofit/>
          </a:bodyPr>
          <a:lstStyle/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dirty="0" smtClean="0"/>
              <a:t>Professor Peter Swire</a:t>
            </a:r>
          </a:p>
          <a:p>
            <a:pPr algn="l"/>
            <a:r>
              <a:rPr lang="en-US" sz="2400" dirty="0" smtClean="0"/>
              <a:t>Ohio State University</a:t>
            </a:r>
          </a:p>
          <a:p>
            <a:pPr algn="l"/>
            <a:r>
              <a:rPr lang="en-US" sz="2400" dirty="0" smtClean="0"/>
              <a:t>IP Scholars Conference</a:t>
            </a:r>
          </a:p>
          <a:p>
            <a:pPr algn="l"/>
            <a:r>
              <a:rPr lang="en-US" sz="2400" dirty="0" smtClean="0"/>
              <a:t>August 10, 2012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 of Reason &amp; Efficiencies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Benefits to consider for software without RDP:</a:t>
            </a:r>
          </a:p>
          <a:p>
            <a:pPr lvl="1"/>
            <a:r>
              <a:rPr lang="en-US" dirty="0" smtClean="0"/>
              <a:t>Integration efficiencies (calculator &amp; OS) </a:t>
            </a:r>
          </a:p>
          <a:p>
            <a:pPr lvl="1"/>
            <a:r>
              <a:rPr lang="en-US" dirty="0" smtClean="0"/>
              <a:t>Pervasive innovation, but RDP reduces incentive to do costly coding for the next release</a:t>
            </a:r>
          </a:p>
          <a:p>
            <a:pPr lvl="2"/>
            <a:r>
              <a:rPr lang="en-US" sz="2800" dirty="0" smtClean="0"/>
              <a:t>Avatars for each online game –  should be portable? </a:t>
            </a:r>
          </a:p>
          <a:p>
            <a:pPr lvl="2"/>
            <a:r>
              <a:rPr lang="en-US" sz="2800" dirty="0" smtClean="0"/>
              <a:t>Reduce incentive to produce the cool game that is sticky and keeps players?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29981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of RDP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Costly coding to meet the RDP mandate of “without hindrance”</a:t>
            </a:r>
          </a:p>
          <a:p>
            <a:pPr lvl="1"/>
            <a:r>
              <a:rPr lang="en-US" dirty="0" smtClean="0"/>
              <a:t>Software writing becomes a regulated industry, with compliance costs</a:t>
            </a:r>
          </a:p>
          <a:p>
            <a:r>
              <a:rPr lang="en-US" sz="2800" dirty="0" smtClean="0"/>
              <a:t>Bad incentive effect</a:t>
            </a:r>
          </a:p>
          <a:p>
            <a:pPr lvl="1"/>
            <a:r>
              <a:rPr lang="en-US" dirty="0" smtClean="0"/>
              <a:t>RDP applies only if “commonly used and structured format”</a:t>
            </a:r>
          </a:p>
          <a:p>
            <a:pPr lvl="1"/>
            <a:r>
              <a:rPr lang="en-US" dirty="0" smtClean="0"/>
              <a:t>Incentive to avoid standard formats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060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on Antitrust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 of reason analysis:</a:t>
            </a:r>
          </a:p>
          <a:p>
            <a:pPr lvl="1"/>
            <a:r>
              <a:rPr lang="en-US" dirty="0" smtClean="0"/>
              <a:t>Benefits from flexible software integration</a:t>
            </a:r>
          </a:p>
          <a:p>
            <a:pPr lvl="1"/>
            <a:r>
              <a:rPr lang="en-US" dirty="0" smtClean="0"/>
              <a:t>Costs from mandated coding and disincentive to use standard formats</a:t>
            </a:r>
          </a:p>
          <a:p>
            <a:r>
              <a:rPr lang="en-US" dirty="0" smtClean="0"/>
              <a:t>Conclusion:</a:t>
            </a:r>
          </a:p>
          <a:p>
            <a:pPr lvl="1"/>
            <a:r>
              <a:rPr lang="en-US" dirty="0" smtClean="0"/>
              <a:t>Consumer welfare likely reduced by RDP</a:t>
            </a:r>
          </a:p>
          <a:p>
            <a:pPr lvl="1"/>
            <a:r>
              <a:rPr lang="en-US" dirty="0" smtClean="0"/>
              <a:t>Yet helping </a:t>
            </a:r>
            <a:r>
              <a:rPr lang="en-US" smtClean="0"/>
              <a:t>consumers the </a:t>
            </a:r>
            <a:r>
              <a:rPr lang="en-US" dirty="0" smtClean="0"/>
              <a:t>rationale for RDP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412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1: Fundamental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EU Data Protection approach – personal data implicates fundamental human rights</a:t>
            </a:r>
          </a:p>
          <a:p>
            <a:r>
              <a:rPr lang="en-US" sz="2800" dirty="0" smtClean="0"/>
              <a:t>Longstanding “right to access” to your own data</a:t>
            </a:r>
          </a:p>
          <a:p>
            <a:r>
              <a:rPr lang="en-US" sz="2800" dirty="0" smtClean="0"/>
              <a:t>“Right to data portability” an extension of principle that it is “your” data, not the controller’s</a:t>
            </a:r>
          </a:p>
          <a:p>
            <a:r>
              <a:rPr lang="en-US" sz="2800" dirty="0" smtClean="0"/>
              <a:t>My view: caution about a tech mandate to carry out this newly discovered right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5495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2: Open is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 tech community support for “data liberation” and “data portability”</a:t>
            </a:r>
          </a:p>
          <a:p>
            <a:r>
              <a:rPr lang="en-US" sz="2800" dirty="0"/>
              <a:t>“Open data” a good fit with “open source”</a:t>
            </a:r>
          </a:p>
          <a:p>
            <a:r>
              <a:rPr lang="en-US" sz="2800" dirty="0" smtClean="0"/>
              <a:t>Tim Berners-Lee: unleash innovation and mobility if “our” data is open &amp; portable</a:t>
            </a:r>
          </a:p>
          <a:p>
            <a:r>
              <a:rPr lang="en-US" sz="2800" dirty="0" smtClean="0"/>
              <a:t>Portability can empower users vis-à-vis software providers</a:t>
            </a:r>
          </a:p>
          <a:p>
            <a:r>
              <a:rPr lang="en-US" sz="2800" dirty="0" smtClean="0"/>
              <a:t>Concern about lock-in effect from suppliers with market power</a:t>
            </a:r>
          </a:p>
        </p:txBody>
      </p:sp>
    </p:spTree>
    <p:extLst>
      <p:ext uri="{BB962C8B-B14F-4D97-AF65-F5344CB8AC3E}">
        <p14:creationId xmlns:p14="http://schemas.microsoft.com/office/powerpoint/2010/main" val="4229552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to “Open is Good”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/>
              <a:t>RDP applies </a:t>
            </a:r>
            <a:r>
              <a:rPr lang="en-US" sz="2800" dirty="0" smtClean="0"/>
              <a:t>too broadly, even </a:t>
            </a:r>
            <a:r>
              <a:rPr lang="en-US" sz="2800" dirty="0"/>
              <a:t>in the absence of market power</a:t>
            </a:r>
          </a:p>
          <a:p>
            <a:r>
              <a:rPr lang="en-US" sz="2800" dirty="0"/>
              <a:t>Incentive to avoid open formats under </a:t>
            </a:r>
            <a:r>
              <a:rPr lang="en-US" sz="2800" dirty="0" smtClean="0"/>
              <a:t>RDP</a:t>
            </a:r>
            <a:endParaRPr lang="en-US" sz="2800" b="1" dirty="0" smtClean="0"/>
          </a:p>
          <a:p>
            <a:r>
              <a:rPr lang="en-US" sz="2800" dirty="0" smtClean="0"/>
              <a:t>Rule of Reason makes sense for software integration</a:t>
            </a:r>
          </a:p>
          <a:p>
            <a:r>
              <a:rPr lang="en-US" sz="2800" dirty="0" smtClean="0"/>
              <a:t>My view consistent with Lotus v. Borland</a:t>
            </a:r>
          </a:p>
          <a:p>
            <a:pPr lvl="1"/>
            <a:r>
              <a:rPr lang="en-US" dirty="0" smtClean="0"/>
              <a:t>Good to have second mover be able to use the data without facing copyright infringement</a:t>
            </a:r>
          </a:p>
          <a:p>
            <a:pPr lvl="1"/>
            <a:r>
              <a:rPr lang="en-US" dirty="0" smtClean="0"/>
              <a:t>But, not good to mandate how the first mover writes code, especially in the absence of monopoly power</a:t>
            </a:r>
          </a:p>
        </p:txBody>
      </p:sp>
    </p:spTree>
    <p:extLst>
      <p:ext uri="{BB962C8B-B14F-4D97-AF65-F5344CB8AC3E}">
        <p14:creationId xmlns:p14="http://schemas.microsoft.com/office/powerpoint/2010/main" val="315009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RDP initially plausible because of fear of “lock in” and human rights claims</a:t>
            </a:r>
          </a:p>
          <a:p>
            <a:r>
              <a:rPr lang="en-US" sz="2800" dirty="0" smtClean="0"/>
              <a:t>This approach is contrary to the teachings of antitrust law</a:t>
            </a:r>
          </a:p>
          <a:p>
            <a:pPr lvl="1"/>
            <a:r>
              <a:rPr lang="en-US" dirty="0" smtClean="0"/>
              <a:t>Likely reduces consumer welfare  </a:t>
            </a:r>
          </a:p>
          <a:p>
            <a:r>
              <a:rPr lang="en-US" sz="2800" dirty="0" smtClean="0"/>
              <a:t>The sweeping, per se rule under Article 18 deserves much greater scrutiny than it has received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2858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EU Right of Data Portability (RDP) in draft Privacy </a:t>
            </a:r>
            <a:r>
              <a:rPr lang="en-US" sz="2800" dirty="0" err="1"/>
              <a:t>R</a:t>
            </a:r>
            <a:r>
              <a:rPr lang="en-US" sz="2800" dirty="0" err="1" smtClean="0"/>
              <a:t>eg</a:t>
            </a:r>
            <a:endParaRPr lang="en-US" sz="2800" dirty="0" smtClean="0"/>
          </a:p>
          <a:p>
            <a:pPr lvl="1"/>
            <a:r>
              <a:rPr lang="en-US" dirty="0" smtClean="0"/>
              <a:t>Intuition that “you” should get “your” data back</a:t>
            </a:r>
          </a:p>
          <a:p>
            <a:pPr lvl="1"/>
            <a:r>
              <a:rPr lang="en-US" dirty="0" smtClean="0"/>
              <a:t>Intuition that competition enhanced if data is not locked in</a:t>
            </a:r>
          </a:p>
          <a:p>
            <a:r>
              <a:rPr lang="en-US" sz="2800" dirty="0" smtClean="0"/>
              <a:t>Antitrust analysis of RDP</a:t>
            </a:r>
          </a:p>
          <a:p>
            <a:pPr lvl="1"/>
            <a:r>
              <a:rPr lang="en-US" dirty="0" smtClean="0"/>
              <a:t>It likely reduces consumer welfare</a:t>
            </a:r>
          </a:p>
          <a:p>
            <a:r>
              <a:rPr lang="en-US" sz="2800" dirty="0" smtClean="0"/>
              <a:t>Response to those who like portability</a:t>
            </a:r>
          </a:p>
          <a:p>
            <a:pPr lvl="1"/>
            <a:r>
              <a:rPr lang="en-US" dirty="0" smtClean="0"/>
              <a:t>EU human rights perspective on RDP</a:t>
            </a:r>
          </a:p>
          <a:p>
            <a:pPr lvl="1"/>
            <a:r>
              <a:rPr lang="en-US" dirty="0" smtClean="0"/>
              <a:t>“Open is good” perspective on RDP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63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CC00"/>
                </a:solidFill>
              </a:rPr>
              <a:t>Art. 18: Right to Data Portability</a:t>
            </a:r>
            <a:endParaRPr lang="en-US" sz="3600" dirty="0">
              <a:solidFill>
                <a:srgbClr val="FF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“</a:t>
            </a:r>
            <a:r>
              <a:rPr lang="en-US" sz="2800" dirty="0" smtClean="0">
                <a:solidFill>
                  <a:srgbClr val="FFCC00"/>
                </a:solidFill>
              </a:rPr>
              <a:t>The </a:t>
            </a:r>
            <a:r>
              <a:rPr lang="en-US" sz="2800" dirty="0">
                <a:solidFill>
                  <a:srgbClr val="FFCC00"/>
                </a:solidFill>
              </a:rPr>
              <a:t>data subject shall have the right, where personal data are processed by </a:t>
            </a:r>
            <a:r>
              <a:rPr lang="en-US" sz="2800" dirty="0" smtClean="0">
                <a:solidFill>
                  <a:srgbClr val="FFCC00"/>
                </a:solidFill>
              </a:rPr>
              <a:t>electronic means </a:t>
            </a:r>
            <a:r>
              <a:rPr lang="en-US" sz="2800" dirty="0">
                <a:solidFill>
                  <a:srgbClr val="FFCC00"/>
                </a:solidFill>
              </a:rPr>
              <a:t>and in a structured and commonly used format, to obtain from the controller </a:t>
            </a:r>
            <a:r>
              <a:rPr lang="en-US" sz="2800" dirty="0" smtClean="0">
                <a:solidFill>
                  <a:srgbClr val="FFCC00"/>
                </a:solidFill>
              </a:rPr>
              <a:t>a copy </a:t>
            </a:r>
            <a:r>
              <a:rPr lang="en-US" sz="2800" dirty="0">
                <a:solidFill>
                  <a:srgbClr val="FFCC00"/>
                </a:solidFill>
              </a:rPr>
              <a:t>of data undergoing processing in an electronic and structured format which </a:t>
            </a:r>
            <a:r>
              <a:rPr lang="en-US" sz="2800" dirty="0" smtClean="0">
                <a:solidFill>
                  <a:srgbClr val="FFCC00"/>
                </a:solidFill>
              </a:rPr>
              <a:t>is commonly </a:t>
            </a:r>
            <a:r>
              <a:rPr lang="en-US" sz="2800" dirty="0">
                <a:solidFill>
                  <a:srgbClr val="FFCC00"/>
                </a:solidFill>
              </a:rPr>
              <a:t>used and allows for further use by the data subject</a:t>
            </a:r>
            <a:r>
              <a:rPr lang="en-US" sz="2800" dirty="0" smtClean="0">
                <a:solidFill>
                  <a:srgbClr val="FFCC00"/>
                </a:solidFill>
              </a:rPr>
              <a:t>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CC00"/>
                </a:solidFill>
              </a:rPr>
              <a:t>“</a:t>
            </a:r>
            <a:r>
              <a:rPr lang="en-US" sz="2800" dirty="0">
                <a:solidFill>
                  <a:srgbClr val="FFCC00"/>
                </a:solidFill>
              </a:rPr>
              <a:t>T</a:t>
            </a:r>
            <a:r>
              <a:rPr lang="en-US" sz="2800" dirty="0" smtClean="0">
                <a:solidFill>
                  <a:srgbClr val="FFCC00"/>
                </a:solidFill>
              </a:rPr>
              <a:t>he </a:t>
            </a:r>
            <a:r>
              <a:rPr lang="en-US" sz="2800" dirty="0">
                <a:solidFill>
                  <a:srgbClr val="FFCC00"/>
                </a:solidFill>
              </a:rPr>
              <a:t>data subject shall have the right to transmit </a:t>
            </a:r>
            <a:r>
              <a:rPr lang="en-US" sz="2800" dirty="0" smtClean="0">
                <a:solidFill>
                  <a:srgbClr val="FFCC00"/>
                </a:solidFill>
              </a:rPr>
              <a:t>those personal </a:t>
            </a:r>
            <a:r>
              <a:rPr lang="en-US" sz="2800" dirty="0">
                <a:solidFill>
                  <a:srgbClr val="FFCC00"/>
                </a:solidFill>
              </a:rPr>
              <a:t>data and any other information provided by the data </a:t>
            </a:r>
            <a:r>
              <a:rPr lang="en-US" sz="2800" dirty="0" smtClean="0">
                <a:solidFill>
                  <a:srgbClr val="FFCC00"/>
                </a:solidFill>
              </a:rPr>
              <a:t>subject … </a:t>
            </a:r>
            <a:r>
              <a:rPr lang="en-US" sz="2800" dirty="0">
                <a:solidFill>
                  <a:srgbClr val="FFCC00"/>
                </a:solidFill>
              </a:rPr>
              <a:t>without hindrance from the </a:t>
            </a:r>
            <a:r>
              <a:rPr lang="en-US" sz="2800" dirty="0" smtClean="0">
                <a:solidFill>
                  <a:srgbClr val="FFCC00"/>
                </a:solidFill>
              </a:rPr>
              <a:t>controller.”</a:t>
            </a:r>
            <a:endParaRPr lang="en-US" sz="28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33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“Your” Data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You get a copy of “your”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You supplied it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Without hindrance from the controller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 a form that allows for further 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Only applies to electronic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Receive it “</a:t>
            </a:r>
            <a:r>
              <a:rPr lang="en-US" sz="2800" dirty="0"/>
              <a:t>i</a:t>
            </a:r>
            <a:r>
              <a:rPr lang="en-US" sz="2800" dirty="0" smtClean="0"/>
              <a:t>n a structured and commonly used format”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Favorable intuitions: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RDP can reduce lock-in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RDP allows second and third movers to compete despite network effects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0843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Hypothetical (1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type of software</a:t>
            </a:r>
          </a:p>
          <a:p>
            <a:r>
              <a:rPr lang="en-US" dirty="0" smtClean="0"/>
              <a:t>Another type of software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Company decides to offer them together, as an integrated product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OK under antitrust law?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598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Hypothetical (2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One type of software: </a:t>
            </a:r>
            <a:r>
              <a:rPr lang="en-US" dirty="0" smtClean="0">
                <a:solidFill>
                  <a:srgbClr val="FF0000"/>
                </a:solidFill>
              </a:rPr>
              <a:t>Calculator</a:t>
            </a:r>
          </a:p>
          <a:p>
            <a:r>
              <a:rPr lang="en-US" dirty="0" smtClean="0"/>
              <a:t>Another type of software: </a:t>
            </a:r>
            <a:r>
              <a:rPr lang="en-US" dirty="0" smtClean="0">
                <a:solidFill>
                  <a:srgbClr val="FF3300"/>
                </a:solidFill>
              </a:rPr>
              <a:t>Operating System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Company decides to offer them together, as an integrated product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OK under antitrust law?</a:t>
            </a:r>
          </a:p>
          <a:p>
            <a:pPr lvl="1"/>
            <a:r>
              <a:rPr lang="en-US" sz="3200" dirty="0" smtClean="0"/>
              <a:t>What’s in your computer now?</a:t>
            </a:r>
          </a:p>
        </p:txBody>
      </p:sp>
    </p:spTree>
    <p:extLst>
      <p:ext uri="{BB962C8B-B14F-4D97-AF65-F5344CB8AC3E}">
        <p14:creationId xmlns:p14="http://schemas.microsoft.com/office/powerpoint/2010/main" val="2895214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Hypothetical (3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type of software: </a:t>
            </a:r>
            <a:r>
              <a:rPr lang="en-US" dirty="0" smtClean="0">
                <a:solidFill>
                  <a:srgbClr val="FF3300"/>
                </a:solidFill>
              </a:rPr>
              <a:t>Operating System</a:t>
            </a:r>
          </a:p>
          <a:p>
            <a:r>
              <a:rPr lang="en-US" dirty="0" smtClean="0"/>
              <a:t>Another type of software: </a:t>
            </a:r>
            <a:r>
              <a:rPr lang="en-US" dirty="0" smtClean="0">
                <a:solidFill>
                  <a:srgbClr val="FF3300"/>
                </a:solidFill>
              </a:rPr>
              <a:t>Browser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Company decides to offer them together, as an integrated product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OK under antitrust law?</a:t>
            </a:r>
          </a:p>
          <a:p>
            <a:pPr lvl="1"/>
            <a:r>
              <a:rPr lang="en-US" dirty="0" smtClean="0"/>
              <a:t>What’s in your computer 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214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 Software &amp; Antitrust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Microsoft DC Circuit case:</a:t>
            </a:r>
          </a:p>
          <a:p>
            <a:pPr lvl="1"/>
            <a:r>
              <a:rPr lang="en-US" sz="2400" dirty="0" smtClean="0"/>
              <a:t>Rule of reason for “tying </a:t>
            </a:r>
            <a:r>
              <a:rPr lang="en-US" sz="2400" dirty="0"/>
              <a:t>arrangements involving platform software </a:t>
            </a:r>
            <a:r>
              <a:rPr lang="en-US" sz="2400" dirty="0" smtClean="0"/>
              <a:t>products”</a:t>
            </a:r>
          </a:p>
          <a:p>
            <a:pPr lvl="2"/>
            <a:r>
              <a:rPr lang="en-US" dirty="0" smtClean="0"/>
              <a:t>Platforms are “structured formats” that are “commonly used”</a:t>
            </a:r>
          </a:p>
          <a:p>
            <a:pPr lvl="1"/>
            <a:r>
              <a:rPr lang="en-US" sz="2400" dirty="0" smtClean="0"/>
              <a:t>Efficiencies from “tying”</a:t>
            </a:r>
          </a:p>
          <a:p>
            <a:pPr lvl="2"/>
            <a:r>
              <a:rPr lang="en-US" dirty="0" smtClean="0"/>
              <a:t> “Not </a:t>
            </a:r>
            <a:r>
              <a:rPr lang="en-US" dirty="0"/>
              <a:t>only is integration common in such markets, but it is common among firms without market </a:t>
            </a:r>
            <a:r>
              <a:rPr lang="en-US" dirty="0" smtClean="0"/>
              <a:t>power” </a:t>
            </a:r>
          </a:p>
          <a:p>
            <a:pPr lvl="2"/>
            <a:r>
              <a:rPr lang="en-US" dirty="0" smtClean="0"/>
              <a:t>Per se rule for tying has “undue risks of error and of deterring welfare-enhancing innovation”</a:t>
            </a:r>
          </a:p>
        </p:txBody>
      </p:sp>
    </p:spTree>
    <p:extLst>
      <p:ext uri="{BB962C8B-B14F-4D97-AF65-F5344CB8AC3E}">
        <p14:creationId xmlns:p14="http://schemas.microsoft.com/office/powerpoint/2010/main" val="4085528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to Social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Microsoft: ROR “where </a:t>
            </a:r>
            <a:r>
              <a:rPr lang="en-US" sz="2800" dirty="0"/>
              <a:t>the tying product is software whose major purpose is to serve as a platform for third-party applications and the tied product is complementary software </a:t>
            </a:r>
            <a:r>
              <a:rPr lang="en-US" sz="2800" dirty="0" smtClean="0"/>
              <a:t>functionality”</a:t>
            </a:r>
          </a:p>
          <a:p>
            <a:r>
              <a:rPr lang="en-US" sz="2800" dirty="0" smtClean="0"/>
              <a:t>Tying product: G+ or Facebook</a:t>
            </a:r>
          </a:p>
          <a:p>
            <a:r>
              <a:rPr lang="en-US" sz="2800" dirty="0" smtClean="0"/>
              <a:t>Tied product: software module for how data does/does not get exported</a:t>
            </a:r>
          </a:p>
          <a:p>
            <a:r>
              <a:rPr lang="en-US" sz="2800" dirty="0" smtClean="0"/>
              <a:t>Microsoft case rejected per se approach</a:t>
            </a:r>
          </a:p>
          <a:p>
            <a:r>
              <a:rPr lang="en-US" sz="2800" dirty="0" smtClean="0"/>
              <a:t>EU has per se approach in Article 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6267508"/>
      </p:ext>
    </p:extLst>
  </p:cSld>
  <p:clrMapOvr>
    <a:masterClrMapping/>
  </p:clrMapOvr>
</p:sld>
</file>

<file path=ppt/theme/theme1.xml><?xml version="1.0" encoding="utf-8"?>
<a:theme xmlns:a="http://schemas.openxmlformats.org/drawingml/2006/main" name="swire blue them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Ripple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swire blue theme.thmx</Template>
  <TotalTime>4626</TotalTime>
  <Words>915</Words>
  <Application>Microsoft Macintosh PowerPoint</Application>
  <PresentationFormat>On-screen Show (4:3)</PresentationFormat>
  <Paragraphs>109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swire blue theme</vt:lpstr>
      <vt:lpstr>Why a Right to Data Portability Likely Reduces Consumer Welfare</vt:lpstr>
      <vt:lpstr>Overview</vt:lpstr>
      <vt:lpstr>Art. 18: Right to Data Portability</vt:lpstr>
      <vt:lpstr>Getting “Your” Data Back</vt:lpstr>
      <vt:lpstr>A Hypothetical (1 of 3)</vt:lpstr>
      <vt:lpstr>A Hypothetical (2 of 3)</vt:lpstr>
      <vt:lpstr>A Hypothetical (3 of 3)</vt:lpstr>
      <vt:lpstr>Platform Software &amp; Antitrust</vt:lpstr>
      <vt:lpstr>Apply to Social Networks</vt:lpstr>
      <vt:lpstr>Rule of Reason &amp; Efficiencies</vt:lpstr>
      <vt:lpstr>Costs of RDP</vt:lpstr>
      <vt:lpstr>Summary on Antitrust</vt:lpstr>
      <vt:lpstr>Response 1: Fundamental Right</vt:lpstr>
      <vt:lpstr>Response 2: Open is Good</vt:lpstr>
      <vt:lpstr>Answers to “Open is Good”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Peter Swire</cp:lastModifiedBy>
  <cp:revision>153</cp:revision>
  <dcterms:created xsi:type="dcterms:W3CDTF">2011-10-13T16:29:04Z</dcterms:created>
  <dcterms:modified xsi:type="dcterms:W3CDTF">2012-08-08T23:42:41Z</dcterms:modified>
</cp:coreProperties>
</file>