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80" r:id="rId3"/>
    <p:sldId id="286" r:id="rId4"/>
    <p:sldId id="282" r:id="rId5"/>
    <p:sldId id="283" r:id="rId6"/>
    <p:sldId id="284" r:id="rId7"/>
    <p:sldId id="285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0D328-4377-403E-A8D8-04C43B9DB6B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AC0A4-0247-47BA-B8D6-C5AB35C6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8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5344-C265-471D-88B9-046D7220DA31}" type="datetimeFigureOut">
              <a:rPr lang="en-US" smtClean="0"/>
              <a:pPr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Right to Data Portability:</a:t>
            </a:r>
            <a:br>
              <a:rPr lang="en-US" sz="3600" b="1" dirty="0" smtClean="0"/>
            </a:br>
            <a:r>
              <a:rPr lang="en-US" sz="3600" b="1" dirty="0" smtClean="0"/>
              <a:t>Privacy and Antitrust Analysis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705600" cy="17526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Professor Peter Swire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Ohio State University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George Mason Conference on Search &amp; Social Media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May 16, 2012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 of Reason &amp; Efficiencies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Benefits to consider for software without RDP:</a:t>
            </a:r>
          </a:p>
          <a:p>
            <a:pPr lvl="1"/>
            <a:r>
              <a:rPr lang="en-US" dirty="0" smtClean="0"/>
              <a:t>Integration efficiencies, but RDP would require costly coding</a:t>
            </a:r>
          </a:p>
          <a:p>
            <a:pPr lvl="1"/>
            <a:r>
              <a:rPr lang="en-US" dirty="0" smtClean="0"/>
              <a:t>Pervasive innovation, but RDP reduces incentive to do costly coding for the next release</a:t>
            </a:r>
          </a:p>
          <a:p>
            <a:pPr lvl="2"/>
            <a:r>
              <a:rPr lang="en-US" sz="2800" dirty="0" smtClean="0"/>
              <a:t>Avatars for each online game –  should be portable? </a:t>
            </a:r>
          </a:p>
          <a:p>
            <a:pPr lvl="2"/>
            <a:r>
              <a:rPr lang="en-US" sz="2800" dirty="0" smtClean="0"/>
              <a:t>Reduce incentive to produce the cool game that is sticky and keeps players?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9981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Antitrust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antitrust law (and I think EU competition law) – reject per se rule against software integration</a:t>
            </a:r>
          </a:p>
          <a:p>
            <a:r>
              <a:rPr lang="en-US" dirty="0" smtClean="0"/>
              <a:t>Rule of reason looks at benefits as well as costs of tying arrangement/integration in each market</a:t>
            </a:r>
          </a:p>
          <a:p>
            <a:r>
              <a:rPr lang="en-US" dirty="0" smtClean="0"/>
              <a:t>Antitrust law does this with goal of enhancing consumer welfare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12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1: Fundamental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 Data Protection approach – personal data implicates fundamental human rights</a:t>
            </a:r>
          </a:p>
          <a:p>
            <a:r>
              <a:rPr lang="en-US" dirty="0" smtClean="0"/>
              <a:t>Longstanding “right to access” to your own data</a:t>
            </a:r>
          </a:p>
          <a:p>
            <a:r>
              <a:rPr lang="en-US" dirty="0" smtClean="0"/>
              <a:t>“Right to data portability” an extension of principle that it is “your” data, not the controller’s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9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question of how to create/assert/define a new fundamental human right</a:t>
            </a:r>
          </a:p>
          <a:p>
            <a:pPr lvl="1"/>
            <a:r>
              <a:rPr lang="en-US" sz="3200" dirty="0" smtClean="0"/>
              <a:t>RDP not “</a:t>
            </a:r>
            <a:r>
              <a:rPr lang="en-US" sz="3200" dirty="0" err="1" smtClean="0"/>
              <a:t>originalist</a:t>
            </a:r>
            <a:r>
              <a:rPr lang="en-US" sz="3200" dirty="0" smtClean="0"/>
              <a:t>” right, not in ECHR, etc.</a:t>
            </a:r>
          </a:p>
          <a:p>
            <a:r>
              <a:rPr lang="en-US" dirty="0" smtClean="0"/>
              <a:t>Art. 18 admits doesn’t know how to define its scope</a:t>
            </a:r>
          </a:p>
          <a:p>
            <a:r>
              <a:rPr lang="en-US" dirty="0"/>
              <a:t>Potential or likely loss of consumer welfare makes support for RDP more questionable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6835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2: Open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 tech community support for “data liberation” and “data portability”</a:t>
            </a:r>
          </a:p>
          <a:p>
            <a:r>
              <a:rPr lang="en-US" dirty="0"/>
              <a:t>“Open data” a good fit with “open source”</a:t>
            </a:r>
          </a:p>
          <a:p>
            <a:r>
              <a:rPr lang="en-US" dirty="0" smtClean="0"/>
              <a:t>Tim Berners-Lee: unleash innovation and mobility if “our” data is open &amp; portable</a:t>
            </a:r>
          </a:p>
          <a:p>
            <a:r>
              <a:rPr lang="en-US" dirty="0" smtClean="0"/>
              <a:t>Portability can empower users vis-à-vis software providers</a:t>
            </a:r>
          </a:p>
          <a:p>
            <a:r>
              <a:rPr lang="en-US" dirty="0" smtClean="0"/>
              <a:t>Concern about lock-in effect from suppliers with market power</a:t>
            </a:r>
          </a:p>
        </p:txBody>
      </p:sp>
    </p:spTree>
    <p:extLst>
      <p:ext uri="{BB962C8B-B14F-4D97-AF65-F5344CB8AC3E}">
        <p14:creationId xmlns:p14="http://schemas.microsoft.com/office/powerpoint/2010/main" val="4229552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accept the Microsoft case, then software writers can innovate and integrate better without intrusive regulatory intervention</a:t>
            </a:r>
          </a:p>
          <a:p>
            <a:r>
              <a:rPr lang="en-US" sz="2800" dirty="0" smtClean="0"/>
              <a:t>Fast-changing data formats and practices a bad fit for per se regulatory approach</a:t>
            </a:r>
          </a:p>
          <a:p>
            <a:r>
              <a:rPr lang="en-US" sz="2800" dirty="0" smtClean="0"/>
              <a:t>The debate deserves more thought between</a:t>
            </a:r>
          </a:p>
          <a:p>
            <a:pPr lvl="1"/>
            <a:r>
              <a:rPr lang="en-US" dirty="0" smtClean="0"/>
              <a:t>“Open is good” and</a:t>
            </a:r>
          </a:p>
          <a:p>
            <a:pPr lvl="1"/>
            <a:r>
              <a:rPr lang="en-US" dirty="0" smtClean="0"/>
              <a:t>“Integration &amp; innovation are good” as in Microsoft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 of “lock in” teams with human rights claims to support RDP</a:t>
            </a:r>
          </a:p>
          <a:p>
            <a:r>
              <a:rPr lang="en-US" dirty="0" smtClean="0"/>
              <a:t>Serious questions, however, about this per se rule under antitrust law</a:t>
            </a:r>
          </a:p>
          <a:p>
            <a:r>
              <a:rPr lang="en-US" dirty="0" smtClean="0"/>
              <a:t>The sweeping, per se rule under Article 18 deserves much greater scrutiny than it has received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5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EU Right of Data Portability (RDP) in draft Privacy </a:t>
            </a:r>
            <a:r>
              <a:rPr lang="en-US" sz="2800" dirty="0" err="1"/>
              <a:t>R</a:t>
            </a:r>
            <a:r>
              <a:rPr lang="en-US" sz="2800" dirty="0" err="1" smtClean="0"/>
              <a:t>eg</a:t>
            </a:r>
            <a:endParaRPr lang="en-US" sz="2800" dirty="0" smtClean="0"/>
          </a:p>
          <a:p>
            <a:pPr lvl="1"/>
            <a:r>
              <a:rPr lang="en-US" dirty="0" smtClean="0"/>
              <a:t>Intuition that “you” should get “your” data back</a:t>
            </a:r>
          </a:p>
          <a:p>
            <a:pPr lvl="1"/>
            <a:r>
              <a:rPr lang="en-US" dirty="0" smtClean="0"/>
              <a:t>Intuition that competition enhanced if data is not locked in</a:t>
            </a:r>
          </a:p>
          <a:p>
            <a:r>
              <a:rPr lang="en-US" sz="2800" dirty="0" smtClean="0"/>
              <a:t>Antitrust analysis of RDP</a:t>
            </a:r>
          </a:p>
          <a:p>
            <a:pPr lvl="1"/>
            <a:r>
              <a:rPr lang="en-US" dirty="0" smtClean="0"/>
              <a:t>Unlikely that increases antitrust version of consumer welfare</a:t>
            </a:r>
          </a:p>
          <a:p>
            <a:r>
              <a:rPr lang="en-US" sz="2800" dirty="0" smtClean="0"/>
              <a:t>EU human rights perspective on RDP</a:t>
            </a:r>
          </a:p>
          <a:p>
            <a:r>
              <a:rPr lang="en-US" sz="2800" dirty="0" smtClean="0"/>
              <a:t>Open source perspective on RDP</a:t>
            </a:r>
          </a:p>
          <a:p>
            <a:r>
              <a:rPr lang="en-US" sz="2800" dirty="0" smtClean="0"/>
              <a:t>Disclaimer – still developing these thoughts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6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Art. 18: Right to Data Portability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“The </a:t>
            </a:r>
            <a:r>
              <a:rPr lang="en-US" sz="2800" dirty="0"/>
              <a:t>data subject shall have the right, where personal data are processed by </a:t>
            </a:r>
            <a:r>
              <a:rPr lang="en-US" sz="2800" dirty="0" smtClean="0"/>
              <a:t>electronic means </a:t>
            </a:r>
            <a:r>
              <a:rPr lang="en-US" sz="2800" dirty="0"/>
              <a:t>and in a structured and commonly used format, to obtain from the controller </a:t>
            </a:r>
            <a:r>
              <a:rPr lang="en-US" sz="2800" dirty="0" smtClean="0"/>
              <a:t>a copy </a:t>
            </a:r>
            <a:r>
              <a:rPr lang="en-US" sz="2800" dirty="0"/>
              <a:t>of data undergoing processing in an electronic and structured format which </a:t>
            </a:r>
            <a:r>
              <a:rPr lang="en-US" sz="2800" dirty="0" smtClean="0"/>
              <a:t>is commonly </a:t>
            </a:r>
            <a:r>
              <a:rPr lang="en-US" sz="2800" dirty="0"/>
              <a:t>used and allows for further use by the data subject</a:t>
            </a:r>
            <a:r>
              <a:rPr lang="en-US" sz="2800" dirty="0" smtClean="0"/>
              <a:t>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“</a:t>
            </a: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data subject shall have the right to transmit </a:t>
            </a:r>
            <a:r>
              <a:rPr lang="en-US" sz="2800" dirty="0" smtClean="0"/>
              <a:t>those personal </a:t>
            </a:r>
            <a:r>
              <a:rPr lang="en-US" sz="2800" dirty="0"/>
              <a:t>data and any other information provided by the data </a:t>
            </a:r>
            <a:r>
              <a:rPr lang="en-US" sz="2800" dirty="0" smtClean="0"/>
              <a:t>subject … </a:t>
            </a:r>
            <a:r>
              <a:rPr lang="en-US" sz="2800" dirty="0"/>
              <a:t>without hindrance from the </a:t>
            </a:r>
            <a:r>
              <a:rPr lang="en-US" sz="2800" dirty="0" smtClean="0"/>
              <a:t>controller.”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653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“Your” Data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You get a copy of “your”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You supplied it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Without hindrance from the controller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 a form that allows for further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Only applies to electronic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“In a structured and commonly used format”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Favorable intuitions: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RDP can reduce lock-in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RDP allows second and third movers to compete despite network effects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084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Hypothetical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type of software</a:t>
            </a:r>
          </a:p>
          <a:p>
            <a:r>
              <a:rPr lang="en-US" dirty="0" smtClean="0"/>
              <a:t>Another type of software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Company decides to offer them together, as an integrated product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OK under antitrust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9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Hypothetical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type of software: </a:t>
            </a:r>
            <a:r>
              <a:rPr lang="en-US" dirty="0" smtClean="0">
                <a:solidFill>
                  <a:schemeClr val="accent2"/>
                </a:solidFill>
              </a:rPr>
              <a:t>Calculator</a:t>
            </a:r>
            <a:endParaRPr lang="en-US" dirty="0" smtClean="0"/>
          </a:p>
          <a:p>
            <a:r>
              <a:rPr lang="en-US" dirty="0" smtClean="0"/>
              <a:t>Another type of software: </a:t>
            </a:r>
            <a:r>
              <a:rPr lang="en-US" dirty="0" smtClean="0">
                <a:solidFill>
                  <a:schemeClr val="accent2"/>
                </a:solidFill>
              </a:rPr>
              <a:t>Operating System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Company decides to offer them together, as an integrated product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OK under antitrust law?</a:t>
            </a:r>
          </a:p>
          <a:p>
            <a:pPr lvl="1"/>
            <a:r>
              <a:rPr lang="en-US" dirty="0" smtClean="0"/>
              <a:t>What’s in your computer now?</a:t>
            </a:r>
          </a:p>
        </p:txBody>
      </p:sp>
    </p:spTree>
    <p:extLst>
      <p:ext uri="{BB962C8B-B14F-4D97-AF65-F5344CB8AC3E}">
        <p14:creationId xmlns:p14="http://schemas.microsoft.com/office/powerpoint/2010/main" val="289521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Hypothetical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type of software: </a:t>
            </a:r>
            <a:r>
              <a:rPr lang="en-US" dirty="0" smtClean="0">
                <a:solidFill>
                  <a:schemeClr val="accent2"/>
                </a:solidFill>
              </a:rPr>
              <a:t>Operating System</a:t>
            </a:r>
            <a:endParaRPr lang="en-US" dirty="0" smtClean="0"/>
          </a:p>
          <a:p>
            <a:r>
              <a:rPr lang="en-US" dirty="0" smtClean="0"/>
              <a:t>Another type of software: </a:t>
            </a:r>
            <a:r>
              <a:rPr lang="en-US" dirty="0" smtClean="0">
                <a:solidFill>
                  <a:schemeClr val="accent2"/>
                </a:solidFill>
              </a:rPr>
              <a:t>Browser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Company decides to offer them together, as an integrated product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OK under antitrust law?</a:t>
            </a:r>
          </a:p>
          <a:p>
            <a:pPr lvl="1"/>
            <a:r>
              <a:rPr lang="en-US" dirty="0" smtClean="0"/>
              <a:t>What’s in your computer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1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Software &amp; Antitrust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Microsoft case:</a:t>
            </a:r>
          </a:p>
          <a:p>
            <a:pPr lvl="1"/>
            <a:r>
              <a:rPr lang="en-US" sz="2600" dirty="0" smtClean="0"/>
              <a:t>Rule of reason for “tying </a:t>
            </a:r>
            <a:r>
              <a:rPr lang="en-US" sz="2600" dirty="0"/>
              <a:t>arrangements involving platform software </a:t>
            </a:r>
            <a:r>
              <a:rPr lang="en-US" sz="2600" dirty="0" smtClean="0"/>
              <a:t>products”</a:t>
            </a:r>
          </a:p>
          <a:p>
            <a:pPr lvl="2"/>
            <a:r>
              <a:rPr lang="en-US" sz="2600" dirty="0" smtClean="0"/>
              <a:t>Platforms are “structured formats” that are “commonly used”</a:t>
            </a:r>
          </a:p>
          <a:p>
            <a:pPr lvl="1"/>
            <a:r>
              <a:rPr lang="en-US" sz="2600" dirty="0" smtClean="0"/>
              <a:t>Emphasizes efficiencies from integration &amp; pervasive innovation </a:t>
            </a:r>
          </a:p>
          <a:p>
            <a:pPr lvl="1"/>
            <a:r>
              <a:rPr lang="en-US" sz="2600" dirty="0" smtClean="0"/>
              <a:t>“Not </a:t>
            </a:r>
            <a:r>
              <a:rPr lang="en-US" sz="2600" dirty="0"/>
              <a:t>only is integration common in such markets, but it is common among firms without market </a:t>
            </a:r>
            <a:r>
              <a:rPr lang="en-US" sz="2600" dirty="0" smtClean="0"/>
              <a:t>power” </a:t>
            </a:r>
          </a:p>
          <a:p>
            <a:pPr lvl="1"/>
            <a:r>
              <a:rPr lang="en-US" sz="2600" dirty="0" smtClean="0"/>
              <a:t>Per se rule for tying has “undue risks of error and of deterring welfare-enhancing innovation”</a:t>
            </a:r>
          </a:p>
        </p:txBody>
      </p:sp>
    </p:spTree>
    <p:extLst>
      <p:ext uri="{BB962C8B-B14F-4D97-AF65-F5344CB8AC3E}">
        <p14:creationId xmlns:p14="http://schemas.microsoft.com/office/powerpoint/2010/main" val="408552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to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Microsoft: ROR “where </a:t>
            </a:r>
            <a:r>
              <a:rPr lang="en-US" dirty="0"/>
              <a:t>the tying product is software whose major purpose is to serve as a platform for third-party applications and the tied product is complementary software </a:t>
            </a:r>
            <a:r>
              <a:rPr lang="en-US" dirty="0" smtClean="0"/>
              <a:t>functionality”</a:t>
            </a:r>
          </a:p>
          <a:p>
            <a:r>
              <a:rPr lang="en-US" dirty="0" smtClean="0"/>
              <a:t>Tying product: G+ or Facebook</a:t>
            </a:r>
          </a:p>
          <a:p>
            <a:r>
              <a:rPr lang="en-US" dirty="0" smtClean="0"/>
              <a:t>Tied product: software </a:t>
            </a:r>
            <a:r>
              <a:rPr lang="en-US" dirty="0" smtClean="0"/>
              <a:t>module fo</a:t>
            </a:r>
            <a:r>
              <a:rPr lang="en-US" dirty="0" smtClean="0"/>
              <a:t>r how data does/does not get exported</a:t>
            </a:r>
          </a:p>
          <a:p>
            <a:r>
              <a:rPr lang="en-US" dirty="0" smtClean="0"/>
              <a:t>Microsoft case rejected </a:t>
            </a:r>
            <a:r>
              <a:rPr lang="en-US" dirty="0" smtClean="0"/>
              <a:t>per se approach</a:t>
            </a:r>
          </a:p>
          <a:p>
            <a:r>
              <a:rPr lang="en-US" dirty="0" smtClean="0"/>
              <a:t>EU has per se approach in Article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67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4530</TotalTime>
  <Words>902</Words>
  <Application>Microsoft Macintosh PowerPoint</Application>
  <PresentationFormat>On-screen Show (4:3)</PresentationFormat>
  <Paragraphs>102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Right to Data Portability: Privacy and Antitrust Analysis</vt:lpstr>
      <vt:lpstr>Overview</vt:lpstr>
      <vt:lpstr>Art. 18: Right to Data Portability</vt:lpstr>
      <vt:lpstr>Getting “Your” Data Back</vt:lpstr>
      <vt:lpstr>A Hypothetical (1 of 3)</vt:lpstr>
      <vt:lpstr>A Hypothetical (2 of 3)</vt:lpstr>
      <vt:lpstr>A Hypothetical (3 of 3)</vt:lpstr>
      <vt:lpstr>Platform Software &amp; Antitrust</vt:lpstr>
      <vt:lpstr>Apply to Social Networks</vt:lpstr>
      <vt:lpstr>Rule of Reason &amp; Efficiencies</vt:lpstr>
      <vt:lpstr>Summary on Antitrust</vt:lpstr>
      <vt:lpstr>Response 1: Fundamental Right</vt:lpstr>
      <vt:lpstr>Fundamental Right</vt:lpstr>
      <vt:lpstr>Response 2: Open is Good</vt:lpstr>
      <vt:lpstr>Open is Good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Peter Swire</cp:lastModifiedBy>
  <cp:revision>144</cp:revision>
  <dcterms:created xsi:type="dcterms:W3CDTF">2011-10-13T16:29:04Z</dcterms:created>
  <dcterms:modified xsi:type="dcterms:W3CDTF">2012-05-17T16:46:28Z</dcterms:modified>
</cp:coreProperties>
</file>