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0D328-4377-403E-A8D8-04C43B9DB6B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AC0A4-0247-47BA-B8D6-C5AB35C6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8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5344-C265-471D-88B9-046D7220DA31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/>
              <a:t>Setting the Stage:  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How </a:t>
            </a:r>
            <a:r>
              <a:rPr lang="en-US" sz="3200" b="1" dirty="0"/>
              <a:t>De-Identification Came into U.S. Law, and Why the Debate Matters Today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705600" cy="1752600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Professor Peter Swire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Ohio State University/Future of Privacy Forum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FPF Conference on </a:t>
            </a:r>
            <a:r>
              <a:rPr lang="en-US" sz="2400" dirty="0" err="1" smtClean="0">
                <a:solidFill>
                  <a:schemeClr val="tx1"/>
                </a:solidFill>
              </a:rPr>
              <a:t>DeIdentification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National Press Club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December </a:t>
            </a:r>
            <a:r>
              <a:rPr lang="en-US" sz="2400" dirty="0">
                <a:solidFill>
                  <a:schemeClr val="tx1"/>
                </a:solidFill>
              </a:rPr>
              <a:t>5</a:t>
            </a:r>
            <a:r>
              <a:rPr lang="en-US" sz="2400" dirty="0" smtClean="0">
                <a:solidFill>
                  <a:schemeClr val="tx1"/>
                </a:solidFill>
              </a:rPr>
              <a:t>, 2011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Hackers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Hacker may intrude for a short while</a:t>
            </a:r>
          </a:p>
          <a:p>
            <a:pPr lvl="1"/>
            <a:r>
              <a:rPr lang="en-US" dirty="0" err="1" smtClean="0"/>
              <a:t>Anonymization</a:t>
            </a:r>
            <a:r>
              <a:rPr lang="en-US" dirty="0" smtClean="0"/>
              <a:t> may prevent “ah hah” – Clooney</a:t>
            </a:r>
          </a:p>
          <a:p>
            <a:r>
              <a:rPr lang="en-US" sz="2800" dirty="0" smtClean="0"/>
              <a:t>Hacker may download database</a:t>
            </a:r>
          </a:p>
          <a:p>
            <a:pPr lvl="1"/>
            <a:r>
              <a:rPr lang="en-US" dirty="0" smtClean="0"/>
              <a:t>If so, then hacker becomes similar to the public</a:t>
            </a:r>
          </a:p>
          <a:p>
            <a:pPr lvl="1"/>
            <a:r>
              <a:rPr lang="en-US" dirty="0" smtClean="0"/>
              <a:t>May or may not be good at Sweeney-type tricks</a:t>
            </a:r>
          </a:p>
          <a:p>
            <a:pPr lvl="1"/>
            <a:r>
              <a:rPr lang="en-US" dirty="0" smtClean="0"/>
              <a:t>May be focused on specific types of information, and not try to </a:t>
            </a:r>
            <a:r>
              <a:rPr lang="en-US" dirty="0" err="1" smtClean="0"/>
              <a:t>ReID</a:t>
            </a:r>
            <a:endParaRPr lang="en-US" dirty="0" smtClean="0"/>
          </a:p>
          <a:p>
            <a:r>
              <a:rPr lang="en-US" sz="2800" dirty="0" smtClean="0"/>
              <a:t>Less-than-perfect </a:t>
            </a:r>
            <a:r>
              <a:rPr lang="en-US" sz="2800" dirty="0" err="1" smtClean="0"/>
              <a:t>DeID</a:t>
            </a:r>
            <a:r>
              <a:rPr lang="en-US" sz="2800" dirty="0" smtClean="0"/>
              <a:t> may substantially reduce incidence of </a:t>
            </a:r>
            <a:r>
              <a:rPr lang="en-US" sz="2800" dirty="0" err="1" smtClean="0"/>
              <a:t>ReID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56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Re-ID by “The Public”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So, masking may help against some threats</a:t>
            </a:r>
          </a:p>
          <a:p>
            <a:r>
              <a:rPr lang="en-US" sz="2800" dirty="0" smtClean="0"/>
              <a:t>The debate, though, is whether “the public” (i.e., the experts) can </a:t>
            </a:r>
            <a:r>
              <a:rPr lang="en-US" sz="2800" dirty="0" err="1" smtClean="0"/>
              <a:t>ReID</a:t>
            </a:r>
            <a:endParaRPr lang="en-US" sz="2800" dirty="0" smtClean="0"/>
          </a:p>
          <a:p>
            <a:r>
              <a:rPr lang="en-US" sz="2800" dirty="0" smtClean="0"/>
              <a:t>Sweeney &amp; other research provides startling &amp; important results of </a:t>
            </a:r>
            <a:r>
              <a:rPr lang="en-US" sz="2800" dirty="0" err="1" smtClean="0"/>
              <a:t>ReID</a:t>
            </a:r>
            <a:endParaRPr lang="en-US" sz="2800" dirty="0" smtClean="0"/>
          </a:p>
          <a:p>
            <a:pPr lvl="1"/>
            <a:r>
              <a:rPr lang="en-US" dirty="0" smtClean="0"/>
              <a:t>Can everything be </a:t>
            </a:r>
            <a:r>
              <a:rPr lang="en-US" dirty="0" err="1" smtClean="0"/>
              <a:t>ReIdentified</a:t>
            </a:r>
            <a:r>
              <a:rPr lang="en-US" dirty="0" smtClean="0"/>
              <a:t>?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205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ReID</a:t>
            </a:r>
            <a:r>
              <a:rPr lang="en-US" dirty="0" smtClean="0"/>
              <a:t> &amp; 2 Famous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Date of birth, zip, &amp; gender -&gt; 80%+ unique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BUT, DOB is off-the-charts different</a:t>
            </a:r>
          </a:p>
          <a:p>
            <a:pPr lvl="2"/>
            <a:r>
              <a:rPr lang="en-US" sz="2800" dirty="0" smtClean="0"/>
              <a:t>Gender – splits population in half</a:t>
            </a:r>
          </a:p>
          <a:p>
            <a:pPr lvl="2"/>
            <a:r>
              <a:rPr lang="en-US" sz="2800" dirty="0" smtClean="0"/>
              <a:t>DOB = 366 (days) x 80 (years) = over 25,000 cells</a:t>
            </a:r>
          </a:p>
          <a:p>
            <a:pPr lvl="2"/>
            <a:r>
              <a:rPr lang="en-US" sz="2800" dirty="0" smtClean="0"/>
              <a:t>Moral – DOB ridiculously strong to </a:t>
            </a:r>
            <a:r>
              <a:rPr lang="en-US" sz="2800" dirty="0" err="1" smtClean="0"/>
              <a:t>ReID</a:t>
            </a:r>
            <a:endParaRPr lang="en-US" sz="2800" dirty="0" smtClean="0"/>
          </a:p>
          <a:p>
            <a:r>
              <a:rPr lang="en-US" sz="2800" dirty="0" smtClean="0"/>
              <a:t>Netflix and can Re-ID over 60% of movie reviews</a:t>
            </a:r>
          </a:p>
          <a:p>
            <a:pPr lvl="1"/>
            <a:r>
              <a:rPr lang="en-US" dirty="0" smtClean="0"/>
              <a:t>BUT, takes known </a:t>
            </a:r>
            <a:r>
              <a:rPr lang="en-US" dirty="0" err="1" smtClean="0"/>
              <a:t>ImDB</a:t>
            </a:r>
            <a:r>
              <a:rPr lang="en-US" dirty="0" smtClean="0"/>
              <a:t> reviewers and matches to Netflix</a:t>
            </a:r>
          </a:p>
          <a:p>
            <a:pPr lvl="1"/>
            <a:r>
              <a:rPr lang="en-US" dirty="0" smtClean="0"/>
              <a:t>Can </a:t>
            </a:r>
            <a:r>
              <a:rPr lang="en-US" dirty="0" err="1" smtClean="0"/>
              <a:t>ReID</a:t>
            </a:r>
            <a:r>
              <a:rPr lang="en-US" dirty="0" smtClean="0"/>
              <a:t> a lot, but not a big effect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15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Enforcement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So, is </a:t>
            </a:r>
            <a:r>
              <a:rPr lang="en-US" dirty="0" err="1" smtClean="0"/>
              <a:t>ReID</a:t>
            </a:r>
            <a:r>
              <a:rPr lang="en-US" dirty="0" smtClean="0"/>
              <a:t> generally easy or hard, useful or useless?</a:t>
            </a:r>
          </a:p>
          <a:p>
            <a:r>
              <a:rPr lang="en-US" dirty="0" smtClean="0"/>
              <a:t>Consider cop with a bunch of clues (male, tall, red hair, etc.)</a:t>
            </a:r>
          </a:p>
          <a:p>
            <a:pPr lvl="1"/>
            <a:r>
              <a:rPr lang="en-US" dirty="0" smtClean="0"/>
              <a:t>Enough to </a:t>
            </a:r>
            <a:r>
              <a:rPr lang="en-US" dirty="0" err="1" smtClean="0"/>
              <a:t>ReID</a:t>
            </a:r>
            <a:r>
              <a:rPr lang="en-US" dirty="0" smtClean="0"/>
              <a:t>?  No</a:t>
            </a:r>
          </a:p>
          <a:p>
            <a:pPr lvl="1"/>
            <a:r>
              <a:rPr lang="en-US" dirty="0" smtClean="0"/>
              <a:t>Helpful to </a:t>
            </a:r>
            <a:r>
              <a:rPr lang="en-US" dirty="0" err="1" smtClean="0"/>
              <a:t>ReID</a:t>
            </a:r>
            <a:r>
              <a:rPr lang="en-US" dirty="0" smtClean="0"/>
              <a:t>?  Yes</a:t>
            </a:r>
          </a:p>
          <a:p>
            <a:pPr lvl="1"/>
            <a:r>
              <a:rPr lang="en-US" dirty="0" smtClean="0"/>
              <a:t>A matter of how much legwork, analysis, extra data is available and accurate</a:t>
            </a:r>
          </a:p>
          <a:p>
            <a:pPr lvl="1"/>
            <a:r>
              <a:rPr lang="en-US" dirty="0" smtClean="0"/>
              <a:t>Very big range for difficulty of finding the suspect</a:t>
            </a:r>
          </a:p>
          <a:p>
            <a:pPr lvl="1"/>
            <a:r>
              <a:rPr lang="en-US" dirty="0" smtClean="0"/>
              <a:t>Same is true for ability of “the public” to </a:t>
            </a:r>
            <a:r>
              <a:rPr lang="en-US" dirty="0" err="1" smtClean="0"/>
              <a:t>ReID</a:t>
            </a:r>
            <a:r>
              <a:rPr lang="en-US" dirty="0" smtClean="0"/>
              <a:t>, to name the suspect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77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Issue matters today -- more </a:t>
            </a:r>
            <a:r>
              <a:rPr lang="en-US" sz="3000" dirty="0" smtClean="0"/>
              <a:t>data potentially available to “the public”</a:t>
            </a:r>
          </a:p>
          <a:p>
            <a:r>
              <a:rPr lang="en-US" sz="3000" dirty="0" smtClean="0"/>
              <a:t>History of useful </a:t>
            </a:r>
            <a:r>
              <a:rPr lang="en-US" sz="3000" dirty="0" err="1" smtClean="0"/>
              <a:t>anonymization</a:t>
            </a:r>
            <a:r>
              <a:rPr lang="en-US" sz="3000" dirty="0" smtClean="0"/>
              <a:t> in statistics</a:t>
            </a:r>
          </a:p>
          <a:p>
            <a:pPr lvl="1"/>
            <a:r>
              <a:rPr lang="en-US" sz="3000" dirty="0" smtClean="0"/>
              <a:t>If collect </a:t>
            </a:r>
            <a:r>
              <a:rPr lang="en-US" sz="3000" dirty="0"/>
              <a:t>data for statistical purposes, use only for statistical purposes, </a:t>
            </a:r>
            <a:r>
              <a:rPr lang="en-US" sz="3000" dirty="0" smtClean="0"/>
              <a:t>store that way, don’t </a:t>
            </a:r>
            <a:r>
              <a:rPr lang="en-US" sz="3000" dirty="0" err="1" smtClean="0"/>
              <a:t>ReID</a:t>
            </a:r>
            <a:endParaRPr lang="en-US" sz="3000" dirty="0" smtClean="0"/>
          </a:p>
          <a:p>
            <a:r>
              <a:rPr lang="en-US" sz="3000" dirty="0" err="1" smtClean="0"/>
              <a:t>DeID</a:t>
            </a:r>
            <a:r>
              <a:rPr lang="en-US" sz="3000" dirty="0" smtClean="0"/>
              <a:t> helps against insider &amp; hacker threats</a:t>
            </a:r>
          </a:p>
          <a:p>
            <a:r>
              <a:rPr lang="en-US" sz="3000" dirty="0" err="1" smtClean="0"/>
              <a:t>DeID</a:t>
            </a:r>
            <a:r>
              <a:rPr lang="en-US" sz="3000" dirty="0" smtClean="0"/>
              <a:t> by “the public” varies widely in the effort needed to find the “suspect”</a:t>
            </a:r>
          </a:p>
          <a:p>
            <a:r>
              <a:rPr lang="en-US" sz="3000" dirty="0" smtClean="0"/>
              <a:t>Our conference today to help policymakers learn where </a:t>
            </a:r>
            <a:r>
              <a:rPr lang="en-US" sz="3000" dirty="0" err="1" smtClean="0"/>
              <a:t>DeID</a:t>
            </a:r>
            <a:r>
              <a:rPr lang="en-US" sz="3000" dirty="0" smtClean="0"/>
              <a:t> likely to be most useful</a:t>
            </a:r>
            <a:endParaRPr lang="en-US" sz="3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2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U.S. history: Census, federal agency statistics, &amp; HIPAA</a:t>
            </a:r>
            <a:endParaRPr lang="en-US" sz="2800" dirty="0" smtClean="0"/>
          </a:p>
          <a:p>
            <a:r>
              <a:rPr lang="en-US" sz="2800" dirty="0" smtClean="0"/>
              <a:t>Why </a:t>
            </a:r>
            <a:r>
              <a:rPr lang="en-US" sz="2800" dirty="0" err="1" smtClean="0"/>
              <a:t>Deidentification</a:t>
            </a:r>
            <a:r>
              <a:rPr lang="en-US" sz="2800" dirty="0" smtClean="0"/>
              <a:t> (</a:t>
            </a:r>
            <a:r>
              <a:rPr lang="en-US" sz="2800" dirty="0" err="1" smtClean="0"/>
              <a:t>DeID</a:t>
            </a:r>
            <a:r>
              <a:rPr lang="en-US" sz="2800" dirty="0" smtClean="0"/>
              <a:t>) matters today</a:t>
            </a:r>
          </a:p>
          <a:p>
            <a:pPr lvl="1"/>
            <a:r>
              <a:rPr lang="en-US" dirty="0" smtClean="0"/>
              <a:t>The debate – it works or it doesn’t</a:t>
            </a:r>
          </a:p>
          <a:p>
            <a:pPr lvl="1"/>
            <a:r>
              <a:rPr lang="en-US" dirty="0" smtClean="0"/>
              <a:t>Three threat models</a:t>
            </a:r>
          </a:p>
          <a:p>
            <a:pPr lvl="1"/>
            <a:r>
              <a:rPr lang="en-US" dirty="0" smtClean="0"/>
              <a:t>Analogy to law enforcement</a:t>
            </a:r>
          </a:p>
          <a:p>
            <a:r>
              <a:rPr lang="en-US" sz="2800" dirty="0" smtClean="0"/>
              <a:t>Big picture – useful for many tasks, even with the limits shown by scientists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6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Census, Statistics &amp; </a:t>
            </a:r>
            <a:r>
              <a:rPr lang="en-US" sz="4000" dirty="0" err="1" smtClean="0"/>
              <a:t>DeID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Many years of Census experience</a:t>
            </a:r>
          </a:p>
          <a:p>
            <a:pPr lvl="1"/>
            <a:r>
              <a:rPr lang="en-US" dirty="0" smtClean="0"/>
              <a:t>Highly useful data</a:t>
            </a:r>
          </a:p>
          <a:p>
            <a:pPr lvl="1"/>
            <a:r>
              <a:rPr lang="en-US" dirty="0" err="1" smtClean="0"/>
              <a:t>Deidentified</a:t>
            </a:r>
            <a:endParaRPr lang="en-US" dirty="0" smtClean="0"/>
          </a:p>
          <a:p>
            <a:pPr lvl="2"/>
            <a:r>
              <a:rPr lang="en-US" sz="2800" dirty="0" smtClean="0"/>
              <a:t>Periodic opposition to mandatory reporting</a:t>
            </a:r>
          </a:p>
          <a:p>
            <a:pPr lvl="2"/>
            <a:r>
              <a:rPr lang="en-US" sz="2800" dirty="0" smtClean="0"/>
              <a:t>Needed strong confidentiality promises</a:t>
            </a:r>
          </a:p>
          <a:p>
            <a:pPr lvl="1"/>
            <a:r>
              <a:rPr lang="en-US" dirty="0" smtClean="0"/>
              <a:t>Suppress small cell size</a:t>
            </a:r>
          </a:p>
          <a:p>
            <a:pPr lvl="2"/>
            <a:r>
              <a:rPr lang="en-US" sz="2800" dirty="0" smtClean="0"/>
              <a:t>Only home in a census tract</a:t>
            </a:r>
          </a:p>
          <a:p>
            <a:pPr lvl="1"/>
            <a:r>
              <a:rPr lang="en-US" dirty="0" smtClean="0"/>
              <a:t>Fuzz data</a:t>
            </a:r>
          </a:p>
          <a:p>
            <a:pPr lvl="1"/>
            <a:r>
              <a:rPr lang="en-US" dirty="0" smtClean="0"/>
              <a:t>Strict rules against release even for national security purposes</a:t>
            </a:r>
          </a:p>
        </p:txBody>
      </p:sp>
    </p:spTree>
    <p:extLst>
      <p:ext uri="{BB962C8B-B14F-4D97-AF65-F5344CB8AC3E}">
        <p14:creationId xmlns:p14="http://schemas.microsoft.com/office/powerpoint/2010/main" val="479533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Agency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Codification in Confidential Information Protection &amp; Statistical Efficiency Act of 2002 (CIPSEA)</a:t>
            </a:r>
          </a:p>
          <a:p>
            <a:pPr lvl="1"/>
            <a:r>
              <a:rPr lang="en-US" dirty="0" smtClean="0"/>
              <a:t>Good history by Sylvester &amp; </a:t>
            </a:r>
            <a:r>
              <a:rPr lang="en-US" dirty="0" err="1" smtClean="0"/>
              <a:t>Lohr</a:t>
            </a:r>
            <a:endParaRPr lang="en-US" dirty="0" smtClean="0"/>
          </a:p>
          <a:p>
            <a:r>
              <a:rPr lang="en-US" sz="2800" dirty="0" smtClean="0"/>
              <a:t>Basic rule: if collect data for statistical purposes, use only for statistical purposes, don’t </a:t>
            </a:r>
            <a:r>
              <a:rPr lang="en-US" sz="2800" dirty="0" err="1" smtClean="0"/>
              <a:t>ReID</a:t>
            </a:r>
            <a:endParaRPr lang="en-US" sz="2800" dirty="0" smtClean="0"/>
          </a:p>
          <a:p>
            <a:r>
              <a:rPr lang="en-US" sz="2800" dirty="0" smtClean="0"/>
              <a:t>Funny thing: same culture &amp; practice for years in private sector polling (Gallup-style) and market research</a:t>
            </a:r>
          </a:p>
          <a:p>
            <a:r>
              <a:rPr lang="en-US" sz="2800" u="sng" dirty="0" smtClean="0"/>
              <a:t>Many</a:t>
            </a:r>
            <a:r>
              <a:rPr lang="en-US" sz="2800" dirty="0" smtClean="0"/>
              <a:t> years of practice here</a:t>
            </a:r>
          </a:p>
          <a:p>
            <a:r>
              <a:rPr lang="en-US" sz="2800" u="sng" dirty="0" smtClean="0"/>
              <a:t>Perhaps a basic guideline going forward?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0165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HIPAA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1999-2000 </a:t>
            </a:r>
            <a:r>
              <a:rPr lang="en-US" sz="2800" dirty="0" err="1" smtClean="0"/>
              <a:t>regs</a:t>
            </a:r>
            <a:r>
              <a:rPr lang="en-US" sz="2800" dirty="0" smtClean="0"/>
              <a:t> informed by Sweeney research</a:t>
            </a:r>
          </a:p>
          <a:p>
            <a:r>
              <a:rPr lang="en-US" sz="2800" dirty="0" smtClean="0"/>
              <a:t>Safe harbor – delete </a:t>
            </a:r>
            <a:r>
              <a:rPr lang="en-US" sz="2800" u="sng" dirty="0" smtClean="0"/>
              <a:t>a lot</a:t>
            </a:r>
            <a:r>
              <a:rPr lang="en-US" sz="2800" dirty="0" smtClean="0"/>
              <a:t> of specified data fields</a:t>
            </a:r>
          </a:p>
          <a:p>
            <a:r>
              <a:rPr lang="en-US" sz="2800" dirty="0" smtClean="0"/>
              <a:t>Expert (I pushed for this) – where statistical basis, can achieve </a:t>
            </a:r>
            <a:r>
              <a:rPr lang="en-US" sz="2800" dirty="0" err="1" smtClean="0"/>
              <a:t>DeID</a:t>
            </a:r>
            <a:r>
              <a:rPr lang="en-US" sz="2800" dirty="0" smtClean="0"/>
              <a:t> based on risk, not safe harbor</a:t>
            </a:r>
          </a:p>
          <a:p>
            <a:r>
              <a:rPr lang="en-US" sz="2800" dirty="0" smtClean="0"/>
              <a:t>Data use agreements – release for research, with enforceable promise not to </a:t>
            </a:r>
            <a:r>
              <a:rPr lang="en-US" sz="2800" dirty="0" err="1" smtClean="0"/>
              <a:t>ReID</a:t>
            </a:r>
            <a:endParaRPr lang="en-US" sz="2800" dirty="0" smtClean="0"/>
          </a:p>
          <a:p>
            <a:r>
              <a:rPr lang="en-US" sz="2800" dirty="0" smtClean="0"/>
              <a:t>In short:</a:t>
            </a:r>
          </a:p>
          <a:p>
            <a:pPr lvl="1"/>
            <a:r>
              <a:rPr lang="en-US" dirty="0" smtClean="0"/>
              <a:t>If scrubbed enough, can release publicly</a:t>
            </a:r>
          </a:p>
          <a:p>
            <a:pPr lvl="1"/>
            <a:r>
              <a:rPr lang="en-US" dirty="0" smtClean="0"/>
              <a:t>If scrubbed less, then enforceable promise not to </a:t>
            </a:r>
            <a:r>
              <a:rPr lang="en-US" dirty="0" err="1" smtClean="0"/>
              <a:t>ReID</a:t>
            </a:r>
            <a:endParaRPr lang="en-US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519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It Matters Today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 smtClean="0"/>
              <a:t>Now data mining far beyond specialized researchers</a:t>
            </a:r>
          </a:p>
          <a:p>
            <a:pPr lvl="1"/>
            <a:r>
              <a:rPr lang="en-US" dirty="0" smtClean="0"/>
              <a:t>The Internet (commercial since only 1993) gives me access to data</a:t>
            </a:r>
          </a:p>
          <a:p>
            <a:pPr lvl="1"/>
            <a:r>
              <a:rPr lang="en-US" dirty="0" smtClean="0"/>
              <a:t>Storage &amp; processing on my </a:t>
            </a:r>
            <a:r>
              <a:rPr lang="en-US" dirty="0"/>
              <a:t>laptop &gt; mainframe of 25 years </a:t>
            </a:r>
            <a:r>
              <a:rPr lang="en-US" dirty="0" smtClean="0"/>
              <a:t>ago</a:t>
            </a:r>
          </a:p>
          <a:p>
            <a:pPr lvl="1"/>
            <a:r>
              <a:rPr lang="en-US" dirty="0" smtClean="0"/>
              <a:t>Search is way better</a:t>
            </a:r>
          </a:p>
          <a:p>
            <a:pPr lvl="1"/>
            <a:r>
              <a:rPr lang="en-US" dirty="0" smtClean="0"/>
              <a:t>The erosion of practical obscurity – “they” really may figure out who “we” are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8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Debate is Joined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Ohm (and others) draw on Sweeney-type research</a:t>
            </a:r>
          </a:p>
          <a:p>
            <a:pPr lvl="1"/>
            <a:r>
              <a:rPr lang="en-US" dirty="0" err="1" smtClean="0"/>
              <a:t>DeID</a:t>
            </a:r>
            <a:r>
              <a:rPr lang="en-US" dirty="0" smtClean="0"/>
              <a:t> likely to lead to </a:t>
            </a:r>
            <a:r>
              <a:rPr lang="en-US" dirty="0" err="1" smtClean="0"/>
              <a:t>ReID</a:t>
            </a:r>
            <a:endParaRPr lang="en-US" dirty="0" smtClean="0"/>
          </a:p>
          <a:p>
            <a:r>
              <a:rPr lang="en-US" sz="2800" dirty="0" err="1" smtClean="0"/>
              <a:t>Yakowitz</a:t>
            </a:r>
            <a:r>
              <a:rPr lang="en-US" sz="2800" dirty="0" smtClean="0"/>
              <a:t> (and others) respond</a:t>
            </a:r>
          </a:p>
          <a:p>
            <a:pPr lvl="1"/>
            <a:r>
              <a:rPr lang="en-US" dirty="0" smtClean="0"/>
              <a:t>Benefits of public data enormous</a:t>
            </a:r>
          </a:p>
          <a:p>
            <a:pPr lvl="1"/>
            <a:r>
              <a:rPr lang="en-US" dirty="0" smtClean="0"/>
              <a:t>Practical risk/harm from </a:t>
            </a:r>
            <a:r>
              <a:rPr lang="en-US" dirty="0" err="1" smtClean="0"/>
              <a:t>ReID</a:t>
            </a:r>
            <a:r>
              <a:rPr lang="en-US" dirty="0" smtClean="0"/>
              <a:t> low</a:t>
            </a:r>
          </a:p>
          <a:p>
            <a:r>
              <a:rPr lang="en-US" sz="2800" dirty="0" err="1" smtClean="0"/>
              <a:t>Anonymization</a:t>
            </a:r>
            <a:r>
              <a:rPr lang="en-US" sz="2800" dirty="0" smtClean="0"/>
              <a:t> creates huge risks or low risks?</a:t>
            </a:r>
          </a:p>
          <a:p>
            <a:r>
              <a:rPr lang="en-US" sz="2800" dirty="0" smtClean="0"/>
              <a:t>Worth doing </a:t>
            </a:r>
            <a:r>
              <a:rPr lang="en-US" sz="2800" dirty="0" err="1" smtClean="0"/>
              <a:t>anonymization</a:t>
            </a:r>
            <a:r>
              <a:rPr lang="en-US" sz="2800" dirty="0" smtClean="0"/>
              <a:t>/</a:t>
            </a:r>
            <a:r>
              <a:rPr lang="en-US" sz="2800" dirty="0" err="1" smtClean="0"/>
              <a:t>DeID</a:t>
            </a:r>
            <a:r>
              <a:rPr lang="en-US" sz="2800" dirty="0" smtClean="0"/>
              <a:t> at all?</a:t>
            </a:r>
          </a:p>
          <a:p>
            <a:r>
              <a:rPr lang="en-US" sz="2800" dirty="0" smtClean="0"/>
              <a:t>Today’s conference to shed light on this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502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Models – Which Attackers?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Three types of attackers on “</a:t>
            </a:r>
            <a:r>
              <a:rPr lang="en-US" sz="2800" dirty="0" err="1" smtClean="0"/>
              <a:t>anonymized</a:t>
            </a:r>
            <a:r>
              <a:rPr lang="en-US" sz="2800" dirty="0" smtClean="0"/>
              <a:t>” data:</a:t>
            </a:r>
          </a:p>
          <a:p>
            <a:pPr lvl="1"/>
            <a:r>
              <a:rPr lang="en-US" dirty="0" smtClean="0"/>
              <a:t>Insiders “peeping”</a:t>
            </a:r>
          </a:p>
          <a:p>
            <a:pPr lvl="1"/>
            <a:r>
              <a:rPr lang="en-US" dirty="0" smtClean="0"/>
              <a:t>Outside hackers intruding</a:t>
            </a:r>
          </a:p>
          <a:p>
            <a:pPr lvl="1"/>
            <a:r>
              <a:rPr lang="en-US" dirty="0" smtClean="0"/>
              <a:t>The public who doesn’t get into the database</a:t>
            </a:r>
          </a:p>
          <a:p>
            <a:r>
              <a:rPr lang="en-US" sz="2800" dirty="0" err="1" smtClean="0"/>
              <a:t>DeID</a:t>
            </a:r>
            <a:r>
              <a:rPr lang="en-US" sz="2800" dirty="0" smtClean="0"/>
              <a:t> often effective for first two</a:t>
            </a:r>
          </a:p>
          <a:p>
            <a:r>
              <a:rPr lang="en-US" sz="2800" dirty="0" smtClean="0"/>
              <a:t>Ohm/</a:t>
            </a:r>
            <a:r>
              <a:rPr lang="en-US" sz="2800" dirty="0" err="1" smtClean="0"/>
              <a:t>Yakowitz</a:t>
            </a:r>
            <a:r>
              <a:rPr lang="en-US" sz="2800" dirty="0" smtClean="0"/>
              <a:t> debate primarily on the third </a:t>
            </a:r>
          </a:p>
        </p:txBody>
      </p:sp>
    </p:spTree>
    <p:extLst>
      <p:ext uri="{BB962C8B-B14F-4D97-AF65-F5344CB8AC3E}">
        <p14:creationId xmlns:p14="http://schemas.microsoft.com/office/powerpoint/2010/main" val="2905266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Insiders Peeping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Swire 2009 Peeping article, at </a:t>
            </a:r>
            <a:r>
              <a:rPr lang="en-US" sz="2600" dirty="0" err="1" smtClean="0"/>
              <a:t>peterswire.net</a:t>
            </a:r>
            <a:endParaRPr lang="en-US" sz="2600" dirty="0" smtClean="0"/>
          </a:p>
          <a:p>
            <a:r>
              <a:rPr lang="en-US" sz="2600" dirty="0" smtClean="0"/>
              <a:t>Threat: employee or employee of sub-contractor sees the data and “peeps”</a:t>
            </a:r>
          </a:p>
          <a:p>
            <a:pPr lvl="1"/>
            <a:r>
              <a:rPr lang="en-US" sz="2600" dirty="0" smtClean="0"/>
              <a:t>Sees celebrity information - Clooney</a:t>
            </a:r>
          </a:p>
          <a:p>
            <a:pPr lvl="1"/>
            <a:r>
              <a:rPr lang="en-US" sz="2600" dirty="0" smtClean="0"/>
              <a:t>Sees information about friend/family/ex</a:t>
            </a:r>
          </a:p>
          <a:p>
            <a:pPr lvl="1"/>
            <a:r>
              <a:rPr lang="en-US" sz="2600" dirty="0" smtClean="0"/>
              <a:t>Sees information to create harm (ID theft, blackmail)</a:t>
            </a:r>
          </a:p>
          <a:p>
            <a:r>
              <a:rPr lang="en-US" sz="2600" dirty="0" err="1" smtClean="0"/>
              <a:t>Anonymization</a:t>
            </a:r>
            <a:r>
              <a:rPr lang="en-US" sz="2600" dirty="0" smtClean="0"/>
              <a:t> useful part of anti-peeping strategy</a:t>
            </a:r>
          </a:p>
          <a:p>
            <a:pPr lvl="1"/>
            <a:r>
              <a:rPr lang="en-US" sz="2600" dirty="0" smtClean="0"/>
              <a:t>Employee doesn’t search or stumble upon Clooney</a:t>
            </a:r>
          </a:p>
          <a:p>
            <a:pPr lvl="1"/>
            <a:r>
              <a:rPr lang="en-US" sz="2600" dirty="0" smtClean="0"/>
              <a:t>Employee may lack tools to do Sweeney-type analysis</a:t>
            </a:r>
          </a:p>
          <a:p>
            <a:pPr lvl="1"/>
            <a:r>
              <a:rPr lang="en-US" sz="2600" dirty="0"/>
              <a:t>Audit logs catch employees who try</a:t>
            </a:r>
          </a:p>
          <a:p>
            <a:pPr lvl="1"/>
            <a:r>
              <a:rPr lang="en-US" sz="2600" dirty="0" smtClean="0"/>
              <a:t>Give employees access to statistical data, not PII</a:t>
            </a:r>
          </a:p>
        </p:txBody>
      </p:sp>
    </p:spTree>
    <p:extLst>
      <p:ext uri="{BB962C8B-B14F-4D97-AF65-F5344CB8AC3E}">
        <p14:creationId xmlns:p14="http://schemas.microsoft.com/office/powerpoint/2010/main" val="2768044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4165</TotalTime>
  <Words>900</Words>
  <Application>Microsoft Macintosh PowerPoint</Application>
  <PresentationFormat>On-screen Show (4:3)</PresentationFormat>
  <Paragraphs>112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Setting the Stage:   How De-Identification Came into U.S. Law, and Why the Debate Matters Today</vt:lpstr>
      <vt:lpstr>Overview</vt:lpstr>
      <vt:lpstr>Census, Statistics &amp; DeID</vt:lpstr>
      <vt:lpstr>Federal Agency Statistics</vt:lpstr>
      <vt:lpstr>HIPAA</vt:lpstr>
      <vt:lpstr>Why It Matters Today</vt:lpstr>
      <vt:lpstr>The Debate is Joined</vt:lpstr>
      <vt:lpstr>Threat Models – Which Attackers?</vt:lpstr>
      <vt:lpstr>Insiders Peeping</vt:lpstr>
      <vt:lpstr>Outside Hackers</vt:lpstr>
      <vt:lpstr>Re-ID by “The Public”</vt:lpstr>
      <vt:lpstr>ReID &amp; 2 Famous Studies</vt:lpstr>
      <vt:lpstr>Law Enforcement Analogy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Peter Swire</cp:lastModifiedBy>
  <cp:revision>122</cp:revision>
  <dcterms:created xsi:type="dcterms:W3CDTF">2011-10-13T16:29:04Z</dcterms:created>
  <dcterms:modified xsi:type="dcterms:W3CDTF">2011-12-05T11:57:39Z</dcterms:modified>
</cp:coreProperties>
</file>