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8"/>
  </p:notesMasterIdLst>
  <p:sldIdLst>
    <p:sldId id="369" r:id="rId2"/>
    <p:sldId id="347" r:id="rId3"/>
    <p:sldId id="370" r:id="rId4"/>
    <p:sldId id="371" r:id="rId5"/>
    <p:sldId id="372" r:id="rId6"/>
    <p:sldId id="3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3" autoAdjust="0"/>
  </p:normalViewPr>
  <p:slideViewPr>
    <p:cSldViewPr>
      <p:cViewPr varScale="1">
        <p:scale>
          <a:sx n="127" d="100"/>
          <a:sy n="127" d="100"/>
        </p:scale>
        <p:origin x="-10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9D6654-DA4B-460C-8FB0-15C2D43EF16E}" type="datetimeFigureOut">
              <a:rPr lang="en-US"/>
              <a:pPr>
                <a:defRPr/>
              </a:pPr>
              <a:t>9/25/11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55D800-D281-4F06-8293-4ADD30E1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14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EC9A0-3A2C-4B71-9C22-133CB73DC4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55D800-D281-4F06-8293-4ADD30E149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4402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03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AA273-D84D-436D-B99F-A81B17503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85A04-E8B0-4FFE-AA8C-193FDB9C0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1F9C-ABED-4C78-AB3F-A6BCD8B1F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D42B-AC64-40C3-97DC-D8079BBAA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7F9E-F04F-4314-8B8B-D1351F76E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A63B-8DD0-4616-9E86-21C78A9C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BED19-C3C3-4FA5-9093-030D94D6D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F4C29-3BCF-475D-9398-2EC0D6C7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B184C-43FF-4563-BCF4-023BB228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8412F-2F33-48F9-8472-B546E909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8315D-88A6-434F-B7E5-B0C34714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3316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331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1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2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333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2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3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7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334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6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3367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8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9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0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3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337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78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337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F20C73-1121-4663-B39D-B68E2B7F4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66850"/>
          </a:xfrm>
        </p:spPr>
        <p:txBody>
          <a:bodyPr/>
          <a:lstStyle/>
          <a:p>
            <a:r>
              <a:rPr lang="en-US" sz="4400" dirty="0" smtClean="0"/>
              <a:t>“Social Networks, Privacy and Freedom of Association”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95600"/>
            <a:ext cx="7086600" cy="2819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Professor Peter Swire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Ohio State University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Center for American Progress</a:t>
            </a:r>
          </a:p>
          <a:p>
            <a:pPr algn="l"/>
            <a:r>
              <a:rPr lang="en-US" sz="2800" dirty="0" smtClean="0"/>
              <a:t>TPRC</a:t>
            </a:r>
          </a:p>
          <a:p>
            <a:pPr algn="l"/>
            <a:r>
              <a:rPr lang="en-US" sz="2800" dirty="0" smtClean="0"/>
              <a:t>September 25,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Linguistics: “network” and “association”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Growing practice of associating through social networks</a:t>
            </a:r>
          </a:p>
          <a:p>
            <a:pPr marL="400050">
              <a:buFont typeface="+mj-lt"/>
              <a:buAutoNum type="arabicPeriod"/>
            </a:pP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doctrine</a:t>
            </a:r>
          </a:p>
          <a:p>
            <a:pPr marL="400050">
              <a:buFont typeface="+mj-lt"/>
              <a:buAutoNum type="arabicPeriod"/>
            </a:pPr>
            <a:r>
              <a:rPr lang="en-US" sz="2400" dirty="0" smtClean="0"/>
              <a:t>NAACP v. Alabama</a:t>
            </a:r>
          </a:p>
          <a:p>
            <a:pPr marL="400050">
              <a:buFont typeface="+mj-lt"/>
              <a:buAutoNum type="arabicPeriod"/>
            </a:pPr>
            <a:r>
              <a:rPr lang="en-US" sz="2400" dirty="0" smtClean="0"/>
              <a:t>Rights vs. Rights in personal information</a:t>
            </a:r>
          </a:p>
          <a:p>
            <a:pPr marL="40005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“Network” &amp; “Association”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Linguistics: “network” and “association”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dirty="0" smtClean="0"/>
              <a:t>Also, “links”, “relationships”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 smtClean="0"/>
          </a:p>
          <a:p>
            <a:pPr marL="400050">
              <a:buFont typeface="+mj-lt"/>
              <a:buAutoNum type="arabicPeriod"/>
            </a:pPr>
            <a:r>
              <a:rPr lang="en-US" sz="2000" dirty="0" smtClean="0"/>
              <a:t>Online networks as locus of political mobilization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Egypt, Tunisia, Arab spring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Obama campaign: New Media, and get friends to get friends to knock on doors</a:t>
            </a:r>
          </a:p>
          <a:p>
            <a:pPr marL="1200150" lvl="2">
              <a:buFont typeface="+mj-lt"/>
              <a:buAutoNum type="arabicPeriod"/>
            </a:pPr>
            <a:r>
              <a:rPr lang="en-US" sz="2000" dirty="0" smtClean="0"/>
              <a:t>A different “progressive” view of privacy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Tea Party</a:t>
            </a:r>
          </a:p>
          <a:p>
            <a:pPr marL="1200150" lvl="2">
              <a:buFont typeface="+mj-lt"/>
              <a:buAutoNum type="arabicPeriod"/>
            </a:pPr>
            <a:r>
              <a:rPr lang="en-US" sz="2000" dirty="0" smtClean="0"/>
              <a:t>Senator Brown; not a left/right split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105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Amendment Doctrine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lang="en-US" sz="2000" dirty="0" smtClean="0"/>
              <a:t>“Expressive” rather than “Intimate” association</a:t>
            </a:r>
          </a:p>
          <a:p>
            <a:pPr marL="400050">
              <a:buFont typeface="+mj-lt"/>
              <a:buAutoNum type="arabicPeriod"/>
            </a:pPr>
            <a:r>
              <a:rPr lang="en-US" sz="2000" dirty="0" smtClean="0"/>
              <a:t>Strict scrutiny.  State action ok if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Compelling </a:t>
            </a:r>
            <a:r>
              <a:rPr lang="en-US" sz="2000" dirty="0" smtClean="0"/>
              <a:t>state interests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Unrelated to the suppression of ideas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That cannot be achieved through means </a:t>
            </a:r>
            <a:r>
              <a:rPr lang="en-US" sz="2000" dirty="0" smtClean="0"/>
              <a:t>significantly </a:t>
            </a:r>
            <a:r>
              <a:rPr lang="en-US" sz="2000" dirty="0" smtClean="0"/>
              <a:t>less restrictive of associational </a:t>
            </a:r>
            <a:r>
              <a:rPr lang="en-US" sz="2000" dirty="0" smtClean="0"/>
              <a:t>freedom</a:t>
            </a:r>
            <a:endParaRPr lang="en-US" sz="2000" dirty="0" smtClean="0"/>
          </a:p>
          <a:p>
            <a:pPr marL="400050">
              <a:buFont typeface="+mj-lt"/>
              <a:buAutoNum type="arabicPeriod"/>
            </a:pPr>
            <a:r>
              <a:rPr lang="en-US" sz="2000" dirty="0" smtClean="0"/>
              <a:t>To date, no holding that have the wider range of state action permitted under the “time, place, and manner” aspects of free speech</a:t>
            </a:r>
          </a:p>
          <a:p>
            <a:pPr marL="400050">
              <a:buFont typeface="+mj-lt"/>
              <a:buAutoNum type="arabicPeriod"/>
            </a:pPr>
            <a:r>
              <a:rPr lang="en-US" sz="2000" dirty="0" smtClean="0"/>
              <a:t>Issue: legal mandate of “privacy by design”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Challenge: Plaintiff is a political campaign or non-profit, and wants “outreach by design”</a:t>
            </a:r>
          </a:p>
          <a:p>
            <a:pPr marL="400050">
              <a:buFont typeface="+mj-lt"/>
              <a:buAutoNum type="arabicPeriod"/>
            </a:pPr>
            <a:r>
              <a:rPr lang="en-US" sz="2000" dirty="0" smtClean="0"/>
              <a:t>Issue: Do Not Track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Exception for political campaigns and non-profits, as with Do Not Call?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105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NAACP v. Alabama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00050">
              <a:buFont typeface="+mj-lt"/>
              <a:buAutoNum type="arabicPeriod"/>
            </a:pPr>
            <a:r>
              <a:rPr lang="en-US" sz="2000" dirty="0" smtClean="0"/>
              <a:t>A different branch of freedom of association law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State of Alabama wanted membership list of NAACP members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Alabama </a:t>
            </a:r>
            <a:r>
              <a:rPr lang="en-US" sz="2000" dirty="0" smtClean="0"/>
              <a:t>lost </a:t>
            </a:r>
            <a:r>
              <a:rPr lang="en-US" sz="2000" dirty="0" smtClean="0"/>
              <a:t>due to freedom of association of the NAACP members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This holding reinforced privacy</a:t>
            </a:r>
          </a:p>
          <a:p>
            <a:pPr marL="800100" lvl="1">
              <a:buFont typeface="+mj-lt"/>
              <a:buAutoNum type="arabicPeriod"/>
            </a:pPr>
            <a:r>
              <a:rPr lang="en-US" sz="2000" dirty="0" smtClean="0"/>
              <a:t>Topic of new paper: when </a:t>
            </a:r>
            <a:r>
              <a:rPr lang="en-US" sz="2000" dirty="0" smtClean="0"/>
              <a:t>association </a:t>
            </a:r>
            <a:r>
              <a:rPr lang="en-US" sz="2000" dirty="0" smtClean="0"/>
              <a:t>law in conflict with privacy 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105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Rights vs. Rights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Usual statement, in E.U. and more broadly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Fundamental/human right to privacy protection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smtClean="0"/>
              <a:t>Rights </a:t>
            </a:r>
            <a:r>
              <a:rPr lang="en-US" sz="2000" dirty="0" smtClean="0"/>
              <a:t>of the </a:t>
            </a:r>
            <a:r>
              <a:rPr lang="en-US" sz="2000" smtClean="0"/>
              <a:t>data </a:t>
            </a:r>
            <a:r>
              <a:rPr lang="en-US" sz="2000" smtClean="0"/>
              <a:t>subject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Form of the argument: the individual’s rights should outweigh utility (cost/benefit) arguments, and privacy should win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Additional point today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Fundamental right of freedom of association can be limited if the state protects privacy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 smtClean="0"/>
              <a:t>Form of the argument: the individual’s rights to privacy (limit social networking sharing) are contrasted with an individual’s right to form and further associations (expand social networking sharing)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Similar to </a:t>
            </a:r>
            <a:r>
              <a:rPr lang="en-US" sz="2000" dirty="0" err="1" smtClean="0"/>
              <a:t>Volokh’s</a:t>
            </a:r>
            <a:r>
              <a:rPr lang="en-US" sz="2000" dirty="0" smtClean="0"/>
              <a:t> “right to speak truthfully” about another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Here, the distinct “right to associate effectively” is at issue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71050405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4169</TotalTime>
  <Words>422</Words>
  <Application>Microsoft Macintosh PowerPoint</Application>
  <PresentationFormat>On-screen Show (4:3)</PresentationFormat>
  <Paragraphs>55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Ripple</vt:lpstr>
      <vt:lpstr>“Social Networks, Privacy and Freedom of Association”</vt:lpstr>
      <vt:lpstr>Overview</vt:lpstr>
      <vt:lpstr>“Network” &amp; “Association”</vt:lpstr>
      <vt:lpstr>1st Amendment Doctrine</vt:lpstr>
      <vt:lpstr>NAACP v. Alabama</vt:lpstr>
      <vt:lpstr>Rights vs. Rights</vt:lpstr>
    </vt:vector>
  </TitlesOfParts>
  <Company>Morrison &amp; Foerster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When Disclosure Helps Security</dc:title>
  <dc:creator>Peter Swire</dc:creator>
  <cp:lastModifiedBy>Peter Swire</cp:lastModifiedBy>
  <cp:revision>227</cp:revision>
  <dcterms:created xsi:type="dcterms:W3CDTF">2003-11-21T15:44:49Z</dcterms:created>
  <dcterms:modified xsi:type="dcterms:W3CDTF">2011-09-25T14:03:41Z</dcterms:modified>
</cp:coreProperties>
</file>