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312" r:id="rId3"/>
    <p:sldId id="313" r:id="rId4"/>
    <p:sldId id="314" r:id="rId5"/>
    <p:sldId id="315" r:id="rId6"/>
    <p:sldId id="316" r:id="rId7"/>
    <p:sldId id="317" r:id="rId8"/>
    <p:sldId id="318" r:id="rId9"/>
    <p:sldId id="319" r:id="rId10"/>
    <p:sldId id="320" r:id="rId11"/>
    <p:sldId id="321" r:id="rId12"/>
    <p:sldId id="322" r:id="rId13"/>
    <p:sldId id="323" r:id="rId14"/>
    <p:sldId id="324" r:id="rId15"/>
    <p:sldId id="325" r:id="rId16"/>
    <p:sldId id="326" r:id="rId17"/>
    <p:sldId id="328" r:id="rId18"/>
    <p:sldId id="329" r:id="rId19"/>
    <p:sldId id="330" r:id="rId20"/>
    <p:sldId id="331" r:id="rId21"/>
    <p:sldId id="327" r:id="rId22"/>
    <p:sldId id="332"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8131" autoAdjust="0"/>
  </p:normalViewPr>
  <p:slideViewPr>
    <p:cSldViewPr>
      <p:cViewPr>
        <p:scale>
          <a:sx n="100" d="100"/>
          <a:sy n="100" d="100"/>
        </p:scale>
        <p:origin x="-124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197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4339"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14340"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4341"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B1110AF0-53A3-3844-8AB1-A2AA47B5CA20}" type="slidenum">
              <a:rPr lang="en-US"/>
              <a:pPr>
                <a:defRPr/>
              </a:pPr>
              <a:t>‹#›</a:t>
            </a:fld>
            <a:endParaRPr lang="en-US"/>
          </a:p>
        </p:txBody>
      </p:sp>
    </p:spTree>
    <p:extLst>
      <p:ext uri="{BB962C8B-B14F-4D97-AF65-F5344CB8AC3E}">
        <p14:creationId xmlns:p14="http://schemas.microsoft.com/office/powerpoint/2010/main" val="1604579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8D1A75-09A6-7B47-B23D-B45F11A94A88}" type="datetimeFigureOut">
              <a:rPr lang="en-US" smtClean="0"/>
              <a:t>9/29/17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1A57E3-2779-6B44-BC56-880DA80213AA}" type="slidenum">
              <a:rPr lang="en-US" smtClean="0"/>
              <a:t>‹#›</a:t>
            </a:fld>
            <a:endParaRPr lang="en-US"/>
          </a:p>
        </p:txBody>
      </p:sp>
    </p:spTree>
    <p:extLst>
      <p:ext uri="{BB962C8B-B14F-4D97-AF65-F5344CB8AC3E}">
        <p14:creationId xmlns:p14="http://schemas.microsoft.com/office/powerpoint/2010/main" val="38279338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lgn="r">
              <a:defRPr/>
            </a:lvl1pPr>
          </a:lstStyle>
          <a:p>
            <a:pPr lvl="0"/>
            <a:r>
              <a:rPr lang="en-US" noProof="0" smtClean="0"/>
              <a:t>Click to edit Master title style</a:t>
            </a:r>
          </a:p>
        </p:txBody>
      </p:sp>
      <p:sp>
        <p:nvSpPr>
          <p:cNvPr id="4099" name="Rectangle 3"/>
          <p:cNvSpPr>
            <a:spLocks noGrp="1" noChangeArrowheads="1"/>
          </p:cNvSpPr>
          <p:nvPr>
            <p:ph type="subTitle" idx="1"/>
          </p:nvPr>
        </p:nvSpPr>
        <p:spPr>
          <a:xfrm>
            <a:off x="2819400" y="3886200"/>
            <a:ext cx="5638800" cy="1752600"/>
          </a:xfrm>
        </p:spPr>
        <p:txBody>
          <a:bodyPr/>
          <a:lstStyle>
            <a:lvl1pPr marL="0" indent="0">
              <a:buFont typeface="Wingdings" pitchFamily="2" charset="2"/>
              <a:buNone/>
              <a:defRPr/>
            </a:lvl1pPr>
          </a:lstStyle>
          <a:p>
            <a:pPr lvl="0"/>
            <a:r>
              <a:rPr lang="en-US" noProof="0" smtClean="0"/>
              <a:t>Click to edit Master subtitle style</a:t>
            </a:r>
          </a:p>
        </p:txBody>
      </p:sp>
    </p:spTree>
    <p:extLst>
      <p:ext uri="{BB962C8B-B14F-4D97-AF65-F5344CB8AC3E}">
        <p14:creationId xmlns:p14="http://schemas.microsoft.com/office/powerpoint/2010/main" val="1408109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77915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38200"/>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611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767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37711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55064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98430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44224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3543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31017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312508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Rectangle 6"/>
          <p:cNvSpPr/>
          <p:nvPr userDrawn="1"/>
        </p:nvSpPr>
        <p:spPr>
          <a:xfrm>
            <a:off x="0" y="76200"/>
            <a:ext cx="9144000" cy="6705600"/>
          </a:xfrm>
          <a:prstGeom prst="rect">
            <a:avLst/>
          </a:prstGeom>
          <a:solidFill>
            <a:schemeClr val="bg1">
              <a:alpha val="46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27" name="Rectangle 2"/>
          <p:cNvSpPr>
            <a:spLocks noGrp="1" noChangeArrowheads="1"/>
          </p:cNvSpPr>
          <p:nvPr>
            <p:ph type="title"/>
          </p:nvPr>
        </p:nvSpPr>
        <p:spPr bwMode="auto">
          <a:xfrm>
            <a:off x="457200" y="838200"/>
            <a:ext cx="822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905000"/>
            <a:ext cx="82296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200" b="1">
          <a:solidFill>
            <a:srgbClr val="CC9900"/>
          </a:solidFill>
          <a:latin typeface="+mj-lt"/>
          <a:ea typeface="ＭＳ Ｐゴシック" charset="0"/>
          <a:cs typeface="ＭＳ Ｐゴシック" charset="0"/>
        </a:defRPr>
      </a:lvl1pPr>
      <a:lvl2pPr algn="l" rtl="0" eaLnBrk="0" fontAlgn="base" hangingPunct="0">
        <a:spcBef>
          <a:spcPct val="0"/>
        </a:spcBef>
        <a:spcAft>
          <a:spcPct val="0"/>
        </a:spcAft>
        <a:defRPr sz="3200" b="1">
          <a:solidFill>
            <a:srgbClr val="CC9900"/>
          </a:solidFill>
          <a:latin typeface="Arial" charset="0"/>
          <a:ea typeface="ＭＳ Ｐゴシック" charset="0"/>
          <a:cs typeface="ＭＳ Ｐゴシック" charset="0"/>
        </a:defRPr>
      </a:lvl2pPr>
      <a:lvl3pPr algn="l" rtl="0" eaLnBrk="0" fontAlgn="base" hangingPunct="0">
        <a:spcBef>
          <a:spcPct val="0"/>
        </a:spcBef>
        <a:spcAft>
          <a:spcPct val="0"/>
        </a:spcAft>
        <a:defRPr sz="3200" b="1">
          <a:solidFill>
            <a:srgbClr val="CC9900"/>
          </a:solidFill>
          <a:latin typeface="Arial" charset="0"/>
          <a:ea typeface="ＭＳ Ｐゴシック" charset="0"/>
          <a:cs typeface="ＭＳ Ｐゴシック" charset="0"/>
        </a:defRPr>
      </a:lvl3pPr>
      <a:lvl4pPr algn="l" rtl="0" eaLnBrk="0" fontAlgn="base" hangingPunct="0">
        <a:spcBef>
          <a:spcPct val="0"/>
        </a:spcBef>
        <a:spcAft>
          <a:spcPct val="0"/>
        </a:spcAft>
        <a:defRPr sz="3200" b="1">
          <a:solidFill>
            <a:srgbClr val="CC9900"/>
          </a:solidFill>
          <a:latin typeface="Arial" charset="0"/>
          <a:ea typeface="ＭＳ Ｐゴシック" charset="0"/>
          <a:cs typeface="ＭＳ Ｐゴシック" charset="0"/>
        </a:defRPr>
      </a:lvl4pPr>
      <a:lvl5pPr algn="l" rtl="0" eaLnBrk="0" fontAlgn="base" hangingPunct="0">
        <a:spcBef>
          <a:spcPct val="0"/>
        </a:spcBef>
        <a:spcAft>
          <a:spcPct val="0"/>
        </a:spcAft>
        <a:defRPr sz="3200" b="1">
          <a:solidFill>
            <a:srgbClr val="CC9900"/>
          </a:solidFill>
          <a:latin typeface="Arial" charset="0"/>
          <a:ea typeface="ＭＳ Ｐゴシック" charset="0"/>
          <a:cs typeface="ＭＳ Ｐゴシック" charset="0"/>
        </a:defRPr>
      </a:lvl5pPr>
      <a:lvl6pPr marL="457200" algn="l" rtl="0" fontAlgn="base">
        <a:spcBef>
          <a:spcPct val="0"/>
        </a:spcBef>
        <a:spcAft>
          <a:spcPct val="0"/>
        </a:spcAft>
        <a:defRPr sz="3200" b="1">
          <a:solidFill>
            <a:srgbClr val="CC9900"/>
          </a:solidFill>
          <a:latin typeface="Arial" charset="0"/>
        </a:defRPr>
      </a:lvl6pPr>
      <a:lvl7pPr marL="914400" algn="l" rtl="0" fontAlgn="base">
        <a:spcBef>
          <a:spcPct val="0"/>
        </a:spcBef>
        <a:spcAft>
          <a:spcPct val="0"/>
        </a:spcAft>
        <a:defRPr sz="3200" b="1">
          <a:solidFill>
            <a:srgbClr val="CC9900"/>
          </a:solidFill>
          <a:latin typeface="Arial" charset="0"/>
        </a:defRPr>
      </a:lvl7pPr>
      <a:lvl8pPr marL="1371600" algn="l" rtl="0" fontAlgn="base">
        <a:spcBef>
          <a:spcPct val="0"/>
        </a:spcBef>
        <a:spcAft>
          <a:spcPct val="0"/>
        </a:spcAft>
        <a:defRPr sz="3200" b="1">
          <a:solidFill>
            <a:srgbClr val="CC9900"/>
          </a:solidFill>
          <a:latin typeface="Arial" charset="0"/>
        </a:defRPr>
      </a:lvl8pPr>
      <a:lvl9pPr marL="1828800" algn="l" rtl="0" fontAlgn="base">
        <a:spcBef>
          <a:spcPct val="0"/>
        </a:spcBef>
        <a:spcAft>
          <a:spcPct val="0"/>
        </a:spcAft>
        <a:defRPr sz="3200" b="1">
          <a:solidFill>
            <a:srgbClr val="CC9900"/>
          </a:solidFill>
          <a:latin typeface="Arial" charset="0"/>
        </a:defRPr>
      </a:lvl9pPr>
    </p:titleStyle>
    <p:bodyStyle>
      <a:lvl1pPr marL="342900" indent="-342900" algn="l" rtl="0" eaLnBrk="0" fontAlgn="base" hangingPunct="0">
        <a:spcBef>
          <a:spcPct val="20000"/>
        </a:spcBef>
        <a:spcAft>
          <a:spcPct val="0"/>
        </a:spcAft>
        <a:buClr>
          <a:srgbClr val="CC9900"/>
        </a:buClr>
        <a:buFont typeface="Wingdings" charset="0"/>
        <a:buChar char="§"/>
        <a:defRPr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rgbClr val="CC9900"/>
        </a:buClr>
        <a:buFont typeface="Wingdings" charset="0"/>
        <a:buChar char="§"/>
        <a:defRPr sz="2400">
          <a:solidFill>
            <a:schemeClr val="tx1"/>
          </a:solidFill>
          <a:latin typeface="+mn-lt"/>
          <a:ea typeface="ＭＳ Ｐゴシック" charset="0"/>
        </a:defRPr>
      </a:lvl2pPr>
      <a:lvl3pPr marL="1143000" indent="-228600" algn="l" rtl="0" eaLnBrk="0" fontAlgn="base" hangingPunct="0">
        <a:spcBef>
          <a:spcPct val="20000"/>
        </a:spcBef>
        <a:spcAft>
          <a:spcPct val="0"/>
        </a:spcAft>
        <a:buClr>
          <a:srgbClr val="CC9900"/>
        </a:buClr>
        <a:buFont typeface="Wingdings" charset="0"/>
        <a:buChar char="§"/>
        <a:defRPr sz="2000">
          <a:solidFill>
            <a:schemeClr val="tx1"/>
          </a:solidFill>
          <a:latin typeface="+mn-lt"/>
          <a:ea typeface="ヒラギノ角ゴ Pro W3" pitchFamily="-1" charset="-128"/>
          <a:cs typeface="ヒラギノ角ゴ Pro W3" charset="0"/>
        </a:defRPr>
      </a:lvl3pPr>
      <a:lvl4pPr marL="1600200" indent="-228600" algn="l" rtl="0" eaLnBrk="0" fontAlgn="base" hangingPunct="0">
        <a:spcBef>
          <a:spcPct val="20000"/>
        </a:spcBef>
        <a:spcAft>
          <a:spcPct val="0"/>
        </a:spcAft>
        <a:buClr>
          <a:srgbClr val="CC9900"/>
        </a:buClr>
        <a:buFont typeface="Wingdings" charset="0"/>
        <a:buChar char="§"/>
        <a:defRPr>
          <a:solidFill>
            <a:schemeClr val="tx1"/>
          </a:solidFill>
          <a:latin typeface="+mn-lt"/>
          <a:ea typeface="ヒラギノ角ゴ Pro W3" pitchFamily="-1" charset="-128"/>
          <a:cs typeface="ヒラギノ角ゴ Pro W3" charset="0"/>
        </a:defRPr>
      </a:lvl4pPr>
      <a:lvl5pPr marL="2057400" indent="-228600" algn="l" rtl="0" eaLnBrk="0" fontAlgn="base" hangingPunct="0">
        <a:spcBef>
          <a:spcPct val="20000"/>
        </a:spcBef>
        <a:spcAft>
          <a:spcPct val="0"/>
        </a:spcAft>
        <a:buClr>
          <a:srgbClr val="CC9900"/>
        </a:buClr>
        <a:buFont typeface="Wingdings" charset="0"/>
        <a:buChar char="§"/>
        <a:defRPr>
          <a:solidFill>
            <a:schemeClr val="tx1"/>
          </a:solidFill>
          <a:latin typeface="+mn-lt"/>
          <a:ea typeface="ヒラギノ角ゴ Pro W3" pitchFamily="-1" charset="-128"/>
          <a:cs typeface="ヒラギノ角ゴ Pro W3" charset="0"/>
        </a:defRPr>
      </a:lvl5pPr>
      <a:lvl6pPr marL="2514600" indent="-228600" algn="l" rtl="0" fontAlgn="base">
        <a:spcBef>
          <a:spcPct val="20000"/>
        </a:spcBef>
        <a:spcAft>
          <a:spcPct val="0"/>
        </a:spcAft>
        <a:buClr>
          <a:srgbClr val="CC9900"/>
        </a:buClr>
        <a:buFont typeface="Wingdings" pitchFamily="2" charset="2"/>
        <a:buChar char="§"/>
        <a:defRPr>
          <a:solidFill>
            <a:schemeClr val="tx1"/>
          </a:solidFill>
          <a:latin typeface="+mn-lt"/>
        </a:defRPr>
      </a:lvl6pPr>
      <a:lvl7pPr marL="2971800" indent="-228600" algn="l" rtl="0" fontAlgn="base">
        <a:spcBef>
          <a:spcPct val="20000"/>
        </a:spcBef>
        <a:spcAft>
          <a:spcPct val="0"/>
        </a:spcAft>
        <a:buClr>
          <a:srgbClr val="CC9900"/>
        </a:buClr>
        <a:buFont typeface="Wingdings" pitchFamily="2" charset="2"/>
        <a:buChar char="§"/>
        <a:defRPr>
          <a:solidFill>
            <a:schemeClr val="tx1"/>
          </a:solidFill>
          <a:latin typeface="+mn-lt"/>
        </a:defRPr>
      </a:lvl7pPr>
      <a:lvl8pPr marL="3429000" indent="-228600" algn="l" rtl="0" fontAlgn="base">
        <a:spcBef>
          <a:spcPct val="20000"/>
        </a:spcBef>
        <a:spcAft>
          <a:spcPct val="0"/>
        </a:spcAft>
        <a:buClr>
          <a:srgbClr val="CC9900"/>
        </a:buClr>
        <a:buFont typeface="Wingdings" pitchFamily="2" charset="2"/>
        <a:buChar char="§"/>
        <a:defRPr>
          <a:solidFill>
            <a:schemeClr val="tx1"/>
          </a:solidFill>
          <a:latin typeface="+mn-lt"/>
        </a:defRPr>
      </a:lvl8pPr>
      <a:lvl9pPr marL="3886200" indent="-228600" algn="l" rtl="0" fontAlgn="base">
        <a:spcBef>
          <a:spcPct val="20000"/>
        </a:spcBef>
        <a:spcAft>
          <a:spcPct val="0"/>
        </a:spcAft>
        <a:buClr>
          <a:srgbClr val="CC9900"/>
        </a:buClr>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438400"/>
            <a:ext cx="9137650" cy="914400"/>
          </a:xfrm>
        </p:spPr>
        <p:txBody>
          <a:bodyPr/>
          <a:lstStyle/>
          <a:p>
            <a:pPr algn="ctr" eaLnBrk="1" hangingPunct="1"/>
            <a:r>
              <a:rPr lang="en-US" sz="4400" i="1" dirty="0" smtClean="0">
                <a:latin typeface="Arial" charset="0"/>
              </a:rPr>
              <a:t>Understanding Why Citizenship Matters for Surveillance Rules</a:t>
            </a:r>
            <a:endParaRPr lang="en-US" sz="4400" i="1" dirty="0">
              <a:latin typeface="Arial" charset="0"/>
            </a:endParaRPr>
          </a:p>
        </p:txBody>
      </p:sp>
      <p:sp>
        <p:nvSpPr>
          <p:cNvPr id="3075" name="Rectangle 3"/>
          <p:cNvSpPr>
            <a:spLocks noGrp="1" noChangeArrowheads="1"/>
          </p:cNvSpPr>
          <p:nvPr>
            <p:ph type="subTitle" idx="1"/>
          </p:nvPr>
        </p:nvSpPr>
        <p:spPr>
          <a:xfrm>
            <a:off x="0" y="4419600"/>
            <a:ext cx="9144000" cy="762000"/>
          </a:xfrm>
        </p:spPr>
        <p:txBody>
          <a:bodyPr/>
          <a:lstStyle/>
          <a:p>
            <a:pPr algn="ctr" eaLnBrk="1" hangingPunct="1">
              <a:buFont typeface="Wingdings" charset="0"/>
              <a:buNone/>
            </a:pPr>
            <a:r>
              <a:rPr lang="en-US" b="1" dirty="0" smtClean="0">
                <a:latin typeface="Arial" charset="0"/>
              </a:rPr>
              <a:t>Peter </a:t>
            </a:r>
            <a:r>
              <a:rPr lang="en-US" b="1" dirty="0" smtClean="0">
                <a:latin typeface="Arial" charset="0"/>
              </a:rPr>
              <a:t>Swire</a:t>
            </a:r>
          </a:p>
          <a:p>
            <a:pPr algn="ctr" eaLnBrk="1" hangingPunct="1">
              <a:buFont typeface="Wingdings" charset="0"/>
              <a:buNone/>
            </a:pPr>
            <a:r>
              <a:rPr lang="en-US" sz="2400" b="1" dirty="0" smtClean="0">
                <a:latin typeface="Arial" charset="0"/>
              </a:rPr>
              <a:t>Center for Applied </a:t>
            </a:r>
            <a:r>
              <a:rPr lang="en-US" sz="2400" b="1" smtClean="0">
                <a:latin typeface="Arial" charset="0"/>
              </a:rPr>
              <a:t>Cybersecurity Research</a:t>
            </a:r>
            <a:r>
              <a:rPr lang="en-US" sz="2400" b="1" smtClean="0">
                <a:latin typeface="Arial" charset="0"/>
              </a:rPr>
              <a:t> </a:t>
            </a:r>
            <a:endParaRPr lang="en-US" sz="2400" b="1" dirty="0" smtClean="0">
              <a:latin typeface="Arial" charset="0"/>
            </a:endParaRPr>
          </a:p>
          <a:p>
            <a:pPr algn="ctr" eaLnBrk="1" hangingPunct="1">
              <a:buFont typeface="Wingdings" charset="0"/>
              <a:buNone/>
            </a:pPr>
            <a:r>
              <a:rPr lang="en-US" sz="2400" b="1" dirty="0" smtClean="0">
                <a:latin typeface="Arial" charset="0"/>
              </a:rPr>
              <a:t>Indiana Law School</a:t>
            </a:r>
          </a:p>
          <a:p>
            <a:pPr algn="ctr" eaLnBrk="1" hangingPunct="1">
              <a:buFont typeface="Wingdings" charset="0"/>
              <a:buNone/>
            </a:pPr>
            <a:r>
              <a:rPr lang="en-US" sz="2400" b="1" dirty="0" smtClean="0">
                <a:latin typeface="Arial" charset="0"/>
              </a:rPr>
              <a:t>September 28, 2017</a:t>
            </a:r>
            <a:endParaRPr lang="en-US" sz="2400" b="1" dirty="0">
              <a:latin typeface="Arial" charset="0"/>
            </a:endParaRPr>
          </a:p>
        </p:txBody>
      </p:sp>
      <p:pic>
        <p:nvPicPr>
          <p:cNvPr id="307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463" y="76200"/>
            <a:ext cx="1354137" cy="219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positive law supports distinction based on target nationality</a:t>
            </a:r>
            <a:endParaRPr lang="en-US" dirty="0"/>
          </a:p>
        </p:txBody>
      </p:sp>
      <p:sp>
        <p:nvSpPr>
          <p:cNvPr id="3" name="Content Placeholder 2"/>
          <p:cNvSpPr>
            <a:spLocks noGrp="1"/>
          </p:cNvSpPr>
          <p:nvPr>
            <p:ph idx="1"/>
          </p:nvPr>
        </p:nvSpPr>
        <p:spPr/>
        <p:txBody>
          <a:bodyPr/>
          <a:lstStyle/>
          <a:p>
            <a:r>
              <a:rPr lang="en-US" sz="2000" dirty="0" smtClean="0"/>
              <a:t>ICCPR </a:t>
            </a:r>
          </a:p>
          <a:p>
            <a:pPr lvl="1"/>
            <a:r>
              <a:rPr lang="en-US" sz="2000" dirty="0" smtClean="0"/>
              <a:t>Text supports no extraterritoriality</a:t>
            </a:r>
          </a:p>
          <a:p>
            <a:pPr lvl="1"/>
            <a:r>
              <a:rPr lang="en-US" sz="2000" dirty="0" smtClean="0"/>
              <a:t>Consistent US government position</a:t>
            </a:r>
          </a:p>
          <a:p>
            <a:r>
              <a:rPr lang="en-US" sz="2000" dirty="0" err="1" smtClean="0"/>
              <a:t>Eisentrager</a:t>
            </a:r>
            <a:endParaRPr lang="en-US" sz="2000" dirty="0" smtClean="0"/>
          </a:p>
          <a:p>
            <a:r>
              <a:rPr lang="en-US" sz="2000" dirty="0" smtClean="0"/>
              <a:t>Verdugo-</a:t>
            </a:r>
            <a:r>
              <a:rPr lang="en-US" sz="2000" dirty="0" err="1" smtClean="0"/>
              <a:t>Urquidez</a:t>
            </a:r>
            <a:endParaRPr lang="en-US" sz="2000" dirty="0" smtClean="0"/>
          </a:p>
          <a:p>
            <a:r>
              <a:rPr lang="en-US" sz="2000" dirty="0" smtClean="0"/>
              <a:t>FISA and the FISC</a:t>
            </a:r>
          </a:p>
          <a:p>
            <a:pPr lvl="1"/>
            <a:r>
              <a:rPr lang="en-US" sz="2000" dirty="0" smtClean="0"/>
              <a:t>Longstanding different rules for target nationality</a:t>
            </a:r>
          </a:p>
          <a:p>
            <a:pPr lvl="1"/>
            <a:r>
              <a:rPr lang="en-US" sz="2000" dirty="0" smtClean="0"/>
              <a:t>“About” collection 2017 case, 4</a:t>
            </a:r>
            <a:r>
              <a:rPr lang="en-US" sz="2000" baseline="30000" dirty="0" smtClean="0"/>
              <a:t>th</a:t>
            </a:r>
            <a:r>
              <a:rPr lang="en-US" sz="2000" dirty="0" smtClean="0"/>
              <a:t> Amendment</a:t>
            </a:r>
          </a:p>
          <a:p>
            <a:pPr lvl="1"/>
            <a:endParaRPr lang="en-US" dirty="0"/>
          </a:p>
        </p:txBody>
      </p:sp>
    </p:spTree>
    <p:extLst>
      <p:ext uri="{BB962C8B-B14F-4D97-AF65-F5344CB8AC3E}">
        <p14:creationId xmlns:p14="http://schemas.microsoft.com/office/powerpoint/2010/main" val="4182098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German and other positive law supports distinctions based on target nationality</a:t>
            </a:r>
            <a:endParaRPr lang="en-US" dirty="0"/>
          </a:p>
        </p:txBody>
      </p:sp>
      <p:sp>
        <p:nvSpPr>
          <p:cNvPr id="3" name="Content Placeholder 2"/>
          <p:cNvSpPr>
            <a:spLocks noGrp="1"/>
          </p:cNvSpPr>
          <p:nvPr>
            <p:ph idx="1"/>
          </p:nvPr>
        </p:nvSpPr>
        <p:spPr/>
        <p:txBody>
          <a:bodyPr/>
          <a:lstStyle/>
          <a:p>
            <a:r>
              <a:rPr lang="en-US" sz="2000" dirty="0" smtClean="0"/>
              <a:t>Germany as strictest Member State</a:t>
            </a:r>
          </a:p>
          <a:p>
            <a:pPr lvl="1"/>
            <a:r>
              <a:rPr lang="en-US" sz="2000" dirty="0" smtClean="0"/>
              <a:t>ICCPR reform proposal</a:t>
            </a:r>
          </a:p>
          <a:p>
            <a:pPr lvl="1"/>
            <a:r>
              <a:rPr lang="en-US" sz="2000" dirty="0" err="1" smtClean="0"/>
              <a:t>Papier</a:t>
            </a:r>
            <a:r>
              <a:rPr lang="en-US" sz="2000" dirty="0" smtClean="0"/>
              <a:t> and German constitution</a:t>
            </a:r>
          </a:p>
          <a:p>
            <a:r>
              <a:rPr lang="en-US" sz="2000" dirty="0" smtClean="0"/>
              <a:t>German surveillance law tracks Section 702</a:t>
            </a:r>
          </a:p>
          <a:p>
            <a:pPr lvl="1"/>
            <a:r>
              <a:rPr lang="en-US" sz="2000" dirty="0" smtClean="0"/>
              <a:t>Prohibitions on targeting citizens and near-citizens</a:t>
            </a:r>
          </a:p>
          <a:p>
            <a:pPr lvl="1"/>
            <a:r>
              <a:rPr lang="en-US" sz="2000" dirty="0" smtClean="0"/>
              <a:t>More oversight if communication is “destined for Germany”</a:t>
            </a:r>
          </a:p>
          <a:p>
            <a:pPr lvl="1"/>
            <a:r>
              <a:rPr lang="en-US" sz="2000" dirty="0" smtClean="0"/>
              <a:t>Broader powers for foreign-foreign communications</a:t>
            </a:r>
          </a:p>
          <a:p>
            <a:r>
              <a:rPr lang="en-US" sz="2000" dirty="0" smtClean="0"/>
              <a:t>Universalist advocates lament France, Five Eyes rules different based on target nationality</a:t>
            </a:r>
          </a:p>
          <a:p>
            <a:pPr lvl="1"/>
            <a:r>
              <a:rPr lang="en-US" sz="2000" dirty="0" smtClean="0"/>
              <a:t>“Neither EU law nor the ECHR appear to constrain EU member states’ surveillance of foreign nationals beyond their borders”</a:t>
            </a:r>
            <a:endParaRPr lang="en-US" sz="2000" dirty="0"/>
          </a:p>
        </p:txBody>
      </p:sp>
    </p:spTree>
    <p:extLst>
      <p:ext uri="{BB962C8B-B14F-4D97-AF65-F5344CB8AC3E}">
        <p14:creationId xmlns:p14="http://schemas.microsoft.com/office/powerpoint/2010/main" val="2989201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Principled Case for Stricter Surveillance Protections for Citizens and Near-Citizens</a:t>
            </a:r>
            <a:endParaRPr lang="en-US" dirty="0"/>
          </a:p>
        </p:txBody>
      </p:sp>
      <p:sp>
        <p:nvSpPr>
          <p:cNvPr id="3" name="Content Placeholder 2"/>
          <p:cNvSpPr>
            <a:spLocks noGrp="1"/>
          </p:cNvSpPr>
          <p:nvPr>
            <p:ph idx="1"/>
          </p:nvPr>
        </p:nvSpPr>
        <p:spPr/>
        <p:txBody>
          <a:bodyPr/>
          <a:lstStyle/>
          <a:p>
            <a:r>
              <a:rPr lang="en-US" sz="2000" dirty="0" smtClean="0"/>
              <a:t>Social contract theory</a:t>
            </a:r>
          </a:p>
          <a:p>
            <a:r>
              <a:rPr lang="en-US" sz="2000" dirty="0" smtClean="0"/>
              <a:t>Utilitarian theory</a:t>
            </a:r>
          </a:p>
          <a:p>
            <a:r>
              <a:rPr lang="en-US" sz="2000" dirty="0" smtClean="0"/>
              <a:t>Claim:</a:t>
            </a:r>
          </a:p>
          <a:p>
            <a:pPr lvl="1"/>
            <a:r>
              <a:rPr lang="en-US" sz="2000" dirty="0" smtClean="0"/>
              <a:t>The paper does not specify the contexts where surveillance rules should vary based on target nationality, nor the degree of difference</a:t>
            </a:r>
          </a:p>
          <a:p>
            <a:pPr lvl="1"/>
            <a:r>
              <a:rPr lang="en-US" sz="2000" dirty="0" smtClean="0"/>
              <a:t>Focus on the principled normative basis for ever having different rules – not invidious discrimination to have different rules</a:t>
            </a:r>
            <a:endParaRPr lang="en-US" sz="2000" dirty="0"/>
          </a:p>
        </p:txBody>
      </p:sp>
    </p:spTree>
    <p:extLst>
      <p:ext uri="{BB962C8B-B14F-4D97-AF65-F5344CB8AC3E}">
        <p14:creationId xmlns:p14="http://schemas.microsoft.com/office/powerpoint/2010/main" val="1262608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79438"/>
          </a:xfrm>
        </p:spPr>
        <p:txBody>
          <a:bodyPr/>
          <a:lstStyle/>
          <a:p>
            <a:r>
              <a:rPr lang="en-US" dirty="0" smtClean="0"/>
              <a:t>Social contract theory</a:t>
            </a:r>
            <a:endParaRPr lang="en-US" dirty="0"/>
          </a:p>
        </p:txBody>
      </p:sp>
      <p:sp>
        <p:nvSpPr>
          <p:cNvPr id="3" name="Content Placeholder 2"/>
          <p:cNvSpPr>
            <a:spLocks noGrp="1"/>
          </p:cNvSpPr>
          <p:nvPr>
            <p:ph idx="1"/>
          </p:nvPr>
        </p:nvSpPr>
        <p:spPr>
          <a:xfrm>
            <a:off x="457200" y="1371600"/>
            <a:ext cx="8229600" cy="4144963"/>
          </a:xfrm>
        </p:spPr>
        <p:txBody>
          <a:bodyPr/>
          <a:lstStyle/>
          <a:p>
            <a:r>
              <a:rPr lang="en-US" sz="2000" dirty="0" smtClean="0"/>
              <a:t>Locke and difference between social contract and state of nature</a:t>
            </a:r>
          </a:p>
          <a:p>
            <a:r>
              <a:rPr lang="en-US" sz="2000" dirty="0" smtClean="0"/>
              <a:t>Begin with the state of war</a:t>
            </a:r>
          </a:p>
          <a:p>
            <a:pPr lvl="1"/>
            <a:r>
              <a:rPr lang="en-US" sz="2000" dirty="0" smtClean="0"/>
              <a:t>Kandahar and surveillance to detect IEDs</a:t>
            </a:r>
          </a:p>
          <a:p>
            <a:pPr lvl="1"/>
            <a:r>
              <a:rPr lang="en-US" sz="2000" dirty="0" smtClean="0"/>
              <a:t>Also, no judicial mechanism to apply 4</a:t>
            </a:r>
            <a:r>
              <a:rPr lang="en-US" sz="2000" baseline="30000" dirty="0" smtClean="0"/>
              <a:t>th</a:t>
            </a:r>
            <a:r>
              <a:rPr lang="en-US" sz="2000" dirty="0" smtClean="0"/>
              <a:t> Amendment standards in war zone</a:t>
            </a:r>
          </a:p>
          <a:p>
            <a:r>
              <a:rPr lang="en-US" sz="2000" dirty="0" smtClean="0"/>
              <a:t>Generalize</a:t>
            </a:r>
          </a:p>
          <a:p>
            <a:pPr lvl="1"/>
            <a:r>
              <a:rPr lang="en-US" sz="2000" dirty="0" smtClean="0"/>
              <a:t>State of war</a:t>
            </a:r>
          </a:p>
          <a:p>
            <a:pPr lvl="1"/>
            <a:r>
              <a:rPr lang="en-US" sz="2000" dirty="0" smtClean="0"/>
              <a:t>Foreign adversaries</a:t>
            </a:r>
          </a:p>
          <a:p>
            <a:pPr lvl="1"/>
            <a:r>
              <a:rPr lang="en-US" sz="2000" dirty="0" smtClean="0"/>
              <a:t>Foreign affairs (PPD-28 has national security limits on treating non US persons the same)</a:t>
            </a:r>
          </a:p>
          <a:p>
            <a:pPr lvl="1"/>
            <a:r>
              <a:rPr lang="en-US" sz="2000" dirty="0" smtClean="0"/>
              <a:t>Foreign intelligence</a:t>
            </a:r>
          </a:p>
          <a:p>
            <a:pPr lvl="1"/>
            <a:r>
              <a:rPr lang="en-US" sz="2000" dirty="0" smtClean="0"/>
              <a:t>Domestic law enforcement</a:t>
            </a:r>
          </a:p>
          <a:p>
            <a:r>
              <a:rPr lang="en-US" sz="2000" dirty="0" smtClean="0"/>
              <a:t>Conclusion: social contract theory, national security interests, pervasive historical practice</a:t>
            </a:r>
          </a:p>
        </p:txBody>
      </p:sp>
    </p:spTree>
    <p:extLst>
      <p:ext uri="{BB962C8B-B14F-4D97-AF65-F5344CB8AC3E}">
        <p14:creationId xmlns:p14="http://schemas.microsoft.com/office/powerpoint/2010/main" val="1730137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Utilitarian reasons that can support different rules based on target nationality</a:t>
            </a:r>
            <a:endParaRPr lang="en-US" dirty="0"/>
          </a:p>
        </p:txBody>
      </p:sp>
      <p:sp>
        <p:nvSpPr>
          <p:cNvPr id="3" name="Content Placeholder 2"/>
          <p:cNvSpPr>
            <a:spLocks noGrp="1"/>
          </p:cNvSpPr>
          <p:nvPr>
            <p:ph idx="1"/>
          </p:nvPr>
        </p:nvSpPr>
        <p:spPr/>
        <p:txBody>
          <a:bodyPr/>
          <a:lstStyle/>
          <a:p>
            <a:r>
              <a:rPr lang="en-US" sz="1800" dirty="0" smtClean="0"/>
              <a:t>Madison and need for checks and balances against tyranny</a:t>
            </a:r>
          </a:p>
          <a:p>
            <a:r>
              <a:rPr lang="en-US" sz="1800" dirty="0"/>
              <a:t>Unfettered surveillance domestically presents grave threats to the system of checks and balances – the government can surveil and take action against political opponents, the free press, members of the courts and legislatures, and others who stand against unilateral government </a:t>
            </a:r>
            <a:r>
              <a:rPr lang="en-US" sz="1800" dirty="0" smtClean="0"/>
              <a:t>power</a:t>
            </a:r>
          </a:p>
          <a:p>
            <a:r>
              <a:rPr lang="en-US" sz="1800" dirty="0" smtClean="0"/>
              <a:t>US Supreme Court in </a:t>
            </a:r>
            <a:r>
              <a:rPr lang="en-US" sz="1800" i="1" dirty="0" smtClean="0"/>
              <a:t>Keith</a:t>
            </a:r>
            <a:endParaRPr lang="en-US" sz="1800" dirty="0" smtClean="0"/>
          </a:p>
          <a:p>
            <a:pPr lvl="1"/>
            <a:r>
              <a:rPr lang="en-US" sz="1800" dirty="0" smtClean="0"/>
              <a:t>“History abundantly documents the tendency of Government – however benevolent and benign its motive – to view with suspicion those who most fervently dispute its policies. Fourth Amendment protections become the more necessary when the targets of official surveillance may be those suspected of unorthodoxy in their political beliefs”</a:t>
            </a:r>
          </a:p>
        </p:txBody>
      </p:sp>
    </p:spTree>
    <p:extLst>
      <p:ext uri="{BB962C8B-B14F-4D97-AF65-F5344CB8AC3E}">
        <p14:creationId xmlns:p14="http://schemas.microsoft.com/office/powerpoint/2010/main" val="1110543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Utilitarianism and Outcomes</a:t>
            </a:r>
            <a:endParaRPr lang="en-US" dirty="0"/>
          </a:p>
        </p:txBody>
      </p:sp>
      <p:sp>
        <p:nvSpPr>
          <p:cNvPr id="3" name="Content Placeholder 2"/>
          <p:cNvSpPr>
            <a:spLocks noGrp="1"/>
          </p:cNvSpPr>
          <p:nvPr>
            <p:ph idx="1"/>
          </p:nvPr>
        </p:nvSpPr>
        <p:spPr/>
        <p:txBody>
          <a:bodyPr/>
          <a:lstStyle/>
          <a:p>
            <a:r>
              <a:rPr lang="en-US" sz="2000" dirty="0"/>
              <a:t>Utilitarian and pragmatic because avoiding </a:t>
            </a:r>
            <a:r>
              <a:rPr lang="en-US" sz="2000" dirty="0" smtClean="0"/>
              <a:t>this bad </a:t>
            </a:r>
            <a:r>
              <a:rPr lang="en-US" sz="2000" i="1" dirty="0"/>
              <a:t>outcome</a:t>
            </a:r>
            <a:r>
              <a:rPr lang="en-US" sz="2000" dirty="0"/>
              <a:t> </a:t>
            </a:r>
            <a:r>
              <a:rPr lang="en-US" sz="2000" dirty="0" smtClean="0"/>
              <a:t>of a descent into tyranny</a:t>
            </a:r>
          </a:p>
          <a:p>
            <a:r>
              <a:rPr lang="en-US" sz="2000" dirty="0" smtClean="0"/>
              <a:t>David Gray: the 4</a:t>
            </a:r>
            <a:r>
              <a:rPr lang="en-US" sz="2000" baseline="30000" dirty="0" smtClean="0"/>
              <a:t>th</a:t>
            </a:r>
            <a:r>
              <a:rPr lang="en-US" sz="2000" dirty="0" smtClean="0"/>
              <a:t> Amendment “is linked to the collective projects of self-governance.”</a:t>
            </a:r>
          </a:p>
          <a:p>
            <a:pPr lvl="1"/>
            <a:r>
              <a:rPr lang="en-US" sz="2000" dirty="0" smtClean="0"/>
              <a:t>We emphasize these collective outcomes</a:t>
            </a:r>
          </a:p>
          <a:p>
            <a:pPr lvl="2"/>
            <a:r>
              <a:rPr lang="en-US" dirty="0"/>
              <a:t>P</a:t>
            </a:r>
            <a:r>
              <a:rPr lang="en-US" dirty="0" smtClean="0"/>
              <a:t>rotection of the rule of law; </a:t>
            </a:r>
          </a:p>
          <a:p>
            <a:pPr lvl="2"/>
            <a:r>
              <a:rPr lang="en-US" dirty="0" smtClean="0"/>
              <a:t>Minimization of the risk that democracy will slip towards authoritarianism</a:t>
            </a:r>
          </a:p>
          <a:p>
            <a:pPr lvl="2"/>
            <a:r>
              <a:rPr lang="en-US" dirty="0" smtClean="0"/>
              <a:t>Note – our argument supports the view that </a:t>
            </a:r>
            <a:r>
              <a:rPr lang="en-US" i="1" dirty="0" smtClean="0"/>
              <a:t>individual rights </a:t>
            </a:r>
            <a:r>
              <a:rPr lang="en-US" dirty="0" smtClean="0"/>
              <a:t>will be better protected where the rules against domestic surveillance are especially strict</a:t>
            </a:r>
          </a:p>
          <a:p>
            <a:endParaRPr lang="en-US" sz="2000" dirty="0"/>
          </a:p>
        </p:txBody>
      </p:sp>
    </p:spTree>
    <p:extLst>
      <p:ext uri="{BB962C8B-B14F-4D97-AF65-F5344CB8AC3E}">
        <p14:creationId xmlns:p14="http://schemas.microsoft.com/office/powerpoint/2010/main" val="4228364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Quotes about Domestic Surveillance</a:t>
            </a:r>
            <a:endParaRPr lang="en-US" dirty="0"/>
          </a:p>
        </p:txBody>
      </p:sp>
      <p:sp>
        <p:nvSpPr>
          <p:cNvPr id="3" name="Content Placeholder 2"/>
          <p:cNvSpPr>
            <a:spLocks noGrp="1"/>
          </p:cNvSpPr>
          <p:nvPr>
            <p:ph idx="1"/>
          </p:nvPr>
        </p:nvSpPr>
        <p:spPr/>
        <p:txBody>
          <a:bodyPr/>
          <a:lstStyle/>
          <a:p>
            <a:r>
              <a:rPr lang="en-US" sz="2000" dirty="0" smtClean="0"/>
              <a:t>After Watergate, Frank Church: </a:t>
            </a:r>
          </a:p>
          <a:p>
            <a:pPr lvl="1"/>
            <a:r>
              <a:rPr lang="en-US" sz="2000" dirty="0" smtClean="0"/>
              <a:t>"</a:t>
            </a:r>
            <a:r>
              <a:rPr lang="en-US" sz="2000" dirty="0"/>
              <a:t>I know that the capacity that is there to make tyranny total in America.  And we must see to it that this agency and all agencies that possess this technology operate within the law and under proper supervision so that we never cross over that abyss.  That's the abyss from which there is no return</a:t>
            </a:r>
            <a:r>
              <a:rPr lang="en-US" sz="2000" dirty="0" smtClean="0"/>
              <a:t>.</a:t>
            </a:r>
          </a:p>
          <a:p>
            <a:r>
              <a:rPr lang="en-US" sz="2000" dirty="0" smtClean="0"/>
              <a:t>After Snowden, NSA Review Group said FISA’s stricter limits on domestic surveillance express:</a:t>
            </a:r>
          </a:p>
          <a:p>
            <a:pPr lvl="1"/>
            <a:r>
              <a:rPr lang="en-US" sz="2000" dirty="0" smtClean="0"/>
              <a:t>“not </a:t>
            </a:r>
            <a:r>
              <a:rPr lang="en-US" sz="2000" dirty="0"/>
              <a:t>only a respect for individual privacy, but also – and fundamentally – a deep concern about potential government abuse within our own political system.  The special protections for United States persons must therefore be understood as a crucial safeguard of democratic accountability and effective self-governance within the American political </a:t>
            </a:r>
            <a:r>
              <a:rPr lang="en-US" sz="2000" dirty="0" smtClean="0"/>
              <a:t>system.”</a:t>
            </a:r>
            <a:endParaRPr lang="en-US" sz="2000" dirty="0"/>
          </a:p>
          <a:p>
            <a:endParaRPr lang="en-US" sz="2000" dirty="0"/>
          </a:p>
        </p:txBody>
      </p:sp>
    </p:spTree>
    <p:extLst>
      <p:ext uri="{BB962C8B-B14F-4D97-AF65-F5344CB8AC3E}">
        <p14:creationId xmlns:p14="http://schemas.microsoft.com/office/powerpoint/2010/main" val="2986231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and Other History of Surveillance against Domestic Political Opposition</a:t>
            </a:r>
            <a:endParaRPr lang="en-US" dirty="0"/>
          </a:p>
        </p:txBody>
      </p:sp>
      <p:sp>
        <p:nvSpPr>
          <p:cNvPr id="3" name="Content Placeholder 2"/>
          <p:cNvSpPr>
            <a:spLocks noGrp="1"/>
          </p:cNvSpPr>
          <p:nvPr>
            <p:ph idx="1"/>
          </p:nvPr>
        </p:nvSpPr>
        <p:spPr/>
        <p:txBody>
          <a:bodyPr/>
          <a:lstStyle/>
          <a:p>
            <a:r>
              <a:rPr lang="en-US" sz="2000" dirty="0" smtClean="0"/>
              <a:t>Clear history of such surveillance under Hitler, Stalin, Stasi – that is the key role of the secret police, to detect political opposition</a:t>
            </a:r>
          </a:p>
          <a:p>
            <a:r>
              <a:rPr lang="en-US" sz="2000" dirty="0" smtClean="0"/>
              <a:t>Recent history:</a:t>
            </a:r>
          </a:p>
          <a:p>
            <a:pPr lvl="1"/>
            <a:r>
              <a:rPr lang="en-US" sz="2000" dirty="0" smtClean="0"/>
              <a:t>Turkey: Growth in domestic surveillance over time.  After failed coup, broad new powers for domestic surveillance, and mass </a:t>
            </a:r>
            <a:r>
              <a:rPr lang="en-US" sz="2000" dirty="0" err="1" smtClean="0"/>
              <a:t>jailings</a:t>
            </a:r>
            <a:r>
              <a:rPr lang="en-US" sz="2000" dirty="0" smtClean="0"/>
              <a:t> of political opponents.</a:t>
            </a:r>
          </a:p>
          <a:p>
            <a:pPr lvl="1"/>
            <a:r>
              <a:rPr lang="en-US" sz="2000" dirty="0" smtClean="0"/>
              <a:t>Russia: intimidation and reported murders of political opponents. “</a:t>
            </a:r>
            <a:r>
              <a:rPr lang="en-US" sz="2000" dirty="0" err="1" smtClean="0"/>
              <a:t>Phorm</a:t>
            </a:r>
            <a:r>
              <a:rPr lang="en-US" sz="2000" dirty="0" smtClean="0"/>
              <a:t>” program requires ISPs to be able to conduct deep-packet inspection, with targeting of political opponents.</a:t>
            </a:r>
          </a:p>
          <a:p>
            <a:pPr lvl="1"/>
            <a:r>
              <a:rPr lang="en-US" sz="2000" dirty="0" smtClean="0"/>
              <a:t>Venezuala: Under </a:t>
            </a:r>
            <a:r>
              <a:rPr lang="en-US" sz="2000" dirty="0" err="1" smtClean="0"/>
              <a:t>Maduro</a:t>
            </a:r>
            <a:r>
              <a:rPr lang="en-US" sz="2000" dirty="0" smtClean="0"/>
              <a:t>, domestic intelligence services target and jail the political opposition. “</a:t>
            </a:r>
            <a:r>
              <a:rPr lang="en-US" sz="2000" dirty="0" err="1" smtClean="0"/>
              <a:t>Patriotas</a:t>
            </a:r>
            <a:r>
              <a:rPr lang="en-US" sz="2000" dirty="0" smtClean="0"/>
              <a:t> </a:t>
            </a:r>
            <a:r>
              <a:rPr lang="en-US" sz="2000" dirty="0" err="1" smtClean="0"/>
              <a:t>cooperantes</a:t>
            </a:r>
            <a:r>
              <a:rPr lang="en-US" sz="2000" dirty="0" smtClean="0"/>
              <a:t>” act as secret police in the communities.</a:t>
            </a:r>
            <a:endParaRPr lang="en-US" sz="2000" dirty="0"/>
          </a:p>
        </p:txBody>
      </p:sp>
    </p:spTree>
    <p:extLst>
      <p:ext uri="{BB962C8B-B14F-4D97-AF65-F5344CB8AC3E}">
        <p14:creationId xmlns:p14="http://schemas.microsoft.com/office/powerpoint/2010/main" val="1778826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Domestic Surveillance against the Free Press</a:t>
            </a:r>
            <a:endParaRPr lang="en-US" dirty="0"/>
          </a:p>
        </p:txBody>
      </p:sp>
      <p:sp>
        <p:nvSpPr>
          <p:cNvPr id="3" name="Content Placeholder 2"/>
          <p:cNvSpPr>
            <a:spLocks noGrp="1"/>
          </p:cNvSpPr>
          <p:nvPr>
            <p:ph idx="1"/>
          </p:nvPr>
        </p:nvSpPr>
        <p:spPr/>
        <p:txBody>
          <a:bodyPr/>
          <a:lstStyle/>
          <a:p>
            <a:r>
              <a:rPr lang="en-US" sz="2000" dirty="0" smtClean="0"/>
              <a:t>Along with surveillance of domestic opposition, authoritarian practice of surveillance and suppression of the free press, another key check against executive power</a:t>
            </a:r>
          </a:p>
          <a:p>
            <a:r>
              <a:rPr lang="en-US" sz="2000" dirty="0" smtClean="0"/>
              <a:t>Recent history:</a:t>
            </a:r>
          </a:p>
          <a:p>
            <a:pPr lvl="1"/>
            <a:r>
              <a:rPr lang="en-US" sz="2000" dirty="0" smtClean="0"/>
              <a:t>Turkey: “Now is the worst time for journalists.”  Jailing of journalists, forced resignations from media outlets, raiding outlets that criticize the government.</a:t>
            </a:r>
          </a:p>
          <a:p>
            <a:pPr lvl="1"/>
            <a:r>
              <a:rPr lang="en-US" sz="2000" dirty="0" smtClean="0"/>
              <a:t>Russia: Systematic closures and forced resignations from media outlets. Reports of phishing attacks and other hacking against journalists.</a:t>
            </a:r>
          </a:p>
          <a:p>
            <a:pPr lvl="1"/>
            <a:r>
              <a:rPr lang="en-US" sz="2000" dirty="0" smtClean="0"/>
              <a:t>Venezuala: Effective silencing of the free press.</a:t>
            </a:r>
            <a:endParaRPr lang="en-US" sz="2000" dirty="0"/>
          </a:p>
        </p:txBody>
      </p:sp>
    </p:spTree>
    <p:extLst>
      <p:ext uri="{BB962C8B-B14F-4D97-AF65-F5344CB8AC3E}">
        <p14:creationId xmlns:p14="http://schemas.microsoft.com/office/powerpoint/2010/main" val="587443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on Utilitarian Arguments, Based on History</a:t>
            </a:r>
            <a:endParaRPr lang="en-US" dirty="0"/>
          </a:p>
        </p:txBody>
      </p:sp>
      <p:sp>
        <p:nvSpPr>
          <p:cNvPr id="3" name="Content Placeholder 2"/>
          <p:cNvSpPr>
            <a:spLocks noGrp="1"/>
          </p:cNvSpPr>
          <p:nvPr>
            <p:ph idx="1"/>
          </p:nvPr>
        </p:nvSpPr>
        <p:spPr/>
        <p:txBody>
          <a:bodyPr/>
          <a:lstStyle/>
          <a:p>
            <a:r>
              <a:rPr lang="en-US" sz="2000" dirty="0" smtClean="0"/>
              <a:t>Clear history that erosion of democracies has been accompanied and accelerated by surveillance of domestic political opponents and the free press</a:t>
            </a:r>
          </a:p>
          <a:p>
            <a:r>
              <a:rPr lang="en-US" sz="2000" dirty="0" smtClean="0"/>
              <a:t>Extra-strong safeguards against such surveillance is a lesson from Watergate and the rest of this history</a:t>
            </a:r>
          </a:p>
          <a:p>
            <a:r>
              <a:rPr lang="en-US" sz="2000" dirty="0" smtClean="0"/>
              <a:t>Thus, pragmatic</a:t>
            </a:r>
            <a:r>
              <a:rPr lang="en-US" sz="2000" dirty="0"/>
              <a:t> </a:t>
            </a:r>
            <a:r>
              <a:rPr lang="en-US" sz="2000" dirty="0" smtClean="0"/>
              <a:t>&amp; empirical basis for concluding that strict rules against domestic surveillance support the collective good of preserving democracy and the rule of law</a:t>
            </a:r>
          </a:p>
          <a:p>
            <a:pPr lvl="1"/>
            <a:r>
              <a:rPr lang="en-US" sz="2000" dirty="0" smtClean="0"/>
              <a:t>Empirically, this argues that individual rights (the touchstone of the universalists) are better protected under a regime with extra-strict rules limiting surveillance against citizens and near-citizens</a:t>
            </a:r>
          </a:p>
          <a:p>
            <a:endParaRPr lang="en-US" dirty="0"/>
          </a:p>
        </p:txBody>
      </p:sp>
    </p:spTree>
    <p:extLst>
      <p:ext uri="{BB962C8B-B14F-4D97-AF65-F5344CB8AC3E}">
        <p14:creationId xmlns:p14="http://schemas.microsoft.com/office/powerpoint/2010/main" val="1794341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Universalism	</a:t>
            </a:r>
            <a:endParaRPr lang="en-US" dirty="0"/>
          </a:p>
        </p:txBody>
      </p:sp>
      <p:sp>
        <p:nvSpPr>
          <p:cNvPr id="3" name="Content Placeholder 2"/>
          <p:cNvSpPr>
            <a:spLocks noGrp="1"/>
          </p:cNvSpPr>
          <p:nvPr>
            <p:ph idx="1"/>
          </p:nvPr>
        </p:nvSpPr>
        <p:spPr/>
        <p:txBody>
          <a:bodyPr/>
          <a:lstStyle/>
          <a:p>
            <a:r>
              <a:rPr lang="en-US" sz="2000" dirty="0" smtClean="0"/>
              <a:t>Issue: is it lawful and normatively defensible to have different surveillance rules for: (i) a nation’s own citizens, and (ii) citizens of other countries?  We say yes.</a:t>
            </a:r>
          </a:p>
          <a:p>
            <a:r>
              <a:rPr lang="en-US" sz="2000" dirty="0" smtClean="0"/>
              <a:t>Positive law:  Joseph </a:t>
            </a:r>
            <a:r>
              <a:rPr lang="en-US" sz="2000" dirty="0" err="1" smtClean="0"/>
              <a:t>Canattaci</a:t>
            </a:r>
            <a:r>
              <a:rPr lang="en-US" sz="2000" dirty="0" smtClean="0"/>
              <a:t>, UN Special Rapporteur on the right to privacy: “US laws and practices permitting a lower level of privacy protection for people who are not USA citizens or residents are incompatible with the US’s obligation under international law”</a:t>
            </a:r>
          </a:p>
          <a:p>
            <a:r>
              <a:rPr lang="en-US" sz="2000" dirty="0" smtClean="0"/>
              <a:t>We call this the “universalist” legal position</a:t>
            </a:r>
          </a:p>
        </p:txBody>
      </p:sp>
    </p:spTree>
    <p:extLst>
      <p:ext uri="{BB962C8B-B14F-4D97-AF65-F5344CB8AC3E}">
        <p14:creationId xmlns:p14="http://schemas.microsoft.com/office/powerpoint/2010/main" val="25308638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&amp; Whether the “Extra-Strict” Rules Should Apply Globally</a:t>
            </a:r>
            <a:endParaRPr lang="en-US" dirty="0"/>
          </a:p>
        </p:txBody>
      </p:sp>
      <p:sp>
        <p:nvSpPr>
          <p:cNvPr id="3" name="Content Placeholder 2"/>
          <p:cNvSpPr>
            <a:spLocks noGrp="1"/>
          </p:cNvSpPr>
          <p:nvPr>
            <p:ph idx="1"/>
          </p:nvPr>
        </p:nvSpPr>
        <p:spPr/>
        <p:txBody>
          <a:bodyPr/>
          <a:lstStyle/>
          <a:p>
            <a:r>
              <a:rPr lang="en-US" sz="2000" dirty="0" smtClean="0"/>
              <a:t>One possible response to the argument thus far is to agree that very strict rules should apply against domestic surveillance, and then support the same very strict rules as applied to non-residents</a:t>
            </a:r>
          </a:p>
          <a:p>
            <a:r>
              <a:rPr lang="en-US" sz="2000" dirty="0" smtClean="0"/>
              <a:t>Our view – super-strict (or equal rules) won’t work for foreign enemies and non-domestic more generally</a:t>
            </a:r>
          </a:p>
          <a:p>
            <a:pPr lvl="1"/>
            <a:r>
              <a:rPr lang="en-US" sz="2000" dirty="0" smtClean="0"/>
              <a:t>War zone illustrates the national security need for broader surveillance in foreign settings</a:t>
            </a:r>
          </a:p>
          <a:p>
            <a:pPr lvl="1"/>
            <a:r>
              <a:rPr lang="en-US" sz="2000" dirty="0" smtClean="0"/>
              <a:t>Other non-domestic settings also support that – foreign affairs</a:t>
            </a:r>
          </a:p>
          <a:p>
            <a:pPr lvl="1"/>
            <a:r>
              <a:rPr lang="en-US" sz="2000" dirty="0" smtClean="0"/>
              <a:t>If tried to impose super-strict across the board, then the super-strict rules for foreign surveillance would not be enduring</a:t>
            </a:r>
          </a:p>
          <a:p>
            <a:pPr lvl="1"/>
            <a:r>
              <a:rPr lang="en-US" sz="2000" dirty="0" smtClean="0"/>
              <a:t>Could get “leveling down” so all rules are the foreign rules</a:t>
            </a:r>
          </a:p>
          <a:p>
            <a:pPr lvl="1"/>
            <a:r>
              <a:rPr lang="en-US" sz="2000" dirty="0" smtClean="0"/>
              <a:t>But, still want super-strict for domestic, for domestic opposition and free press types of reasons</a:t>
            </a:r>
          </a:p>
          <a:p>
            <a:endParaRPr lang="en-US" sz="2000" dirty="0"/>
          </a:p>
        </p:txBody>
      </p:sp>
    </p:spTree>
    <p:extLst>
      <p:ext uri="{BB962C8B-B14F-4D97-AF65-F5344CB8AC3E}">
        <p14:creationId xmlns:p14="http://schemas.microsoft.com/office/powerpoint/2010/main" val="4042535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for the two current controversies</a:t>
            </a:r>
            <a:endParaRPr lang="en-US" dirty="0"/>
          </a:p>
        </p:txBody>
      </p:sp>
      <p:sp>
        <p:nvSpPr>
          <p:cNvPr id="3" name="Content Placeholder 2"/>
          <p:cNvSpPr>
            <a:spLocks noGrp="1"/>
          </p:cNvSpPr>
          <p:nvPr>
            <p:ph idx="1"/>
          </p:nvPr>
        </p:nvSpPr>
        <p:spPr/>
        <p:txBody>
          <a:bodyPr/>
          <a:lstStyle/>
          <a:p>
            <a:r>
              <a:rPr lang="en-US" sz="2000" dirty="0" smtClean="0"/>
              <a:t>Mutual Legal Assistance</a:t>
            </a:r>
          </a:p>
          <a:p>
            <a:pPr lvl="1"/>
            <a:r>
              <a:rPr lang="en-US" sz="2000" dirty="0" smtClean="0"/>
              <a:t>Jurisdiction and choice of law provide a compelling basis for greater access of a government to data (greater surveillance) where stronger connecting factors to the citizen or near-citizen</a:t>
            </a:r>
          </a:p>
          <a:p>
            <a:r>
              <a:rPr lang="en-US" sz="2000" dirty="0" smtClean="0"/>
              <a:t>Section 702 FISA:</a:t>
            </a:r>
          </a:p>
          <a:p>
            <a:pPr lvl="1"/>
            <a:r>
              <a:rPr lang="en-US" sz="2000" dirty="0" smtClean="0"/>
              <a:t>Justification based on national security – target “agents of a foreign power” who are outside of the US, where often no option except electronic surveillance to gain evidence about apparent threat to national security</a:t>
            </a:r>
            <a:endParaRPr lang="en-US" sz="2000" dirty="0"/>
          </a:p>
        </p:txBody>
      </p:sp>
    </p:spTree>
    <p:extLst>
      <p:ext uri="{BB962C8B-B14F-4D97-AF65-F5344CB8AC3E}">
        <p14:creationId xmlns:p14="http://schemas.microsoft.com/office/powerpoint/2010/main" val="22116023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conclusion</a:t>
            </a:r>
            <a:endParaRPr lang="en-US" dirty="0"/>
          </a:p>
        </p:txBody>
      </p:sp>
      <p:sp>
        <p:nvSpPr>
          <p:cNvPr id="3" name="Content Placeholder 2"/>
          <p:cNvSpPr>
            <a:spLocks noGrp="1"/>
          </p:cNvSpPr>
          <p:nvPr>
            <p:ph idx="1"/>
          </p:nvPr>
        </p:nvSpPr>
        <p:spPr/>
        <p:txBody>
          <a:bodyPr/>
          <a:lstStyle/>
          <a:p>
            <a:r>
              <a:rPr lang="en-US" sz="2000" dirty="0" smtClean="0"/>
              <a:t>Previously little-examined question of whether different rules are lawful and normatively defensible based on target nationality</a:t>
            </a:r>
          </a:p>
          <a:p>
            <a:r>
              <a:rPr lang="en-US" sz="2000" dirty="0" smtClean="0"/>
              <a:t>Positive law shows that the US and other democracies have applied different rules</a:t>
            </a:r>
          </a:p>
          <a:p>
            <a:r>
              <a:rPr lang="en-US" sz="2000" dirty="0" smtClean="0"/>
              <a:t>Normative analysis shows that there is a strong basis for different rules</a:t>
            </a:r>
          </a:p>
          <a:p>
            <a:r>
              <a:rPr lang="en-US" sz="2000" dirty="0" smtClean="0"/>
              <a:t>Seeking to implement the same rules for foreign and domestic would undermine valuable protections for domestic political opposition and the rule of law</a:t>
            </a:r>
          </a:p>
          <a:p>
            <a:r>
              <a:rPr lang="en-US" sz="2000" dirty="0" smtClean="0"/>
              <a:t>In the name of pragmatism or the protection of individual rights, there is a strong philosophical basis for different and stricter rules for surveillance when targeted at citizens or near</a:t>
            </a:r>
            <a:r>
              <a:rPr lang="en-US" sz="2000" smtClean="0"/>
              <a:t>-citizens</a:t>
            </a:r>
            <a:endParaRPr lang="en-US" sz="2000" dirty="0"/>
          </a:p>
        </p:txBody>
      </p:sp>
    </p:spTree>
    <p:extLst>
      <p:ext uri="{BB962C8B-B14F-4D97-AF65-F5344CB8AC3E}">
        <p14:creationId xmlns:p14="http://schemas.microsoft.com/office/powerpoint/2010/main" val="2228900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Cosmopolitanism</a:t>
            </a:r>
            <a:endParaRPr lang="en-US" dirty="0"/>
          </a:p>
        </p:txBody>
      </p:sp>
      <p:sp>
        <p:nvSpPr>
          <p:cNvPr id="3" name="Content Placeholder 2"/>
          <p:cNvSpPr>
            <a:spLocks noGrp="1"/>
          </p:cNvSpPr>
          <p:nvPr>
            <p:ph idx="1"/>
          </p:nvPr>
        </p:nvSpPr>
        <p:spPr/>
        <p:txBody>
          <a:bodyPr/>
          <a:lstStyle/>
          <a:p>
            <a:r>
              <a:rPr lang="en-US" sz="2000" dirty="0"/>
              <a:t>Normative: Martha Nussbaum: “If we really do believe that all human beings are created equal and endowed with certain inalienable rights, we are morally required to think about what that conception requires us to do with and for the rest of the world</a:t>
            </a:r>
            <a:r>
              <a:rPr lang="en-US" sz="2000" dirty="0" smtClean="0"/>
              <a:t>”</a:t>
            </a:r>
          </a:p>
          <a:p>
            <a:r>
              <a:rPr lang="en-US" sz="2000" dirty="0" smtClean="0"/>
              <a:t>Universalists often make the normative argument in addition to the legal argument, favoring the same treatment of all nation’s nationals</a:t>
            </a:r>
          </a:p>
          <a:p>
            <a:r>
              <a:rPr lang="en-US" sz="2000" dirty="0" err="1" smtClean="0"/>
              <a:t>Canatacci</a:t>
            </a:r>
            <a:r>
              <a:rPr lang="en-US" sz="2000" dirty="0" smtClean="0"/>
              <a:t>: “especially when it comes to surveillance carried out on the Internet, privacy should not be a right that depends on the passport in your pocket”</a:t>
            </a:r>
          </a:p>
          <a:p>
            <a:r>
              <a:rPr lang="en-US" sz="2000" dirty="0" smtClean="0"/>
              <a:t>The normative position we call “cosmopolitanism”</a:t>
            </a:r>
            <a:endParaRPr lang="en-US" sz="2000" dirty="0"/>
          </a:p>
          <a:p>
            <a:endParaRPr lang="en-US" dirty="0"/>
          </a:p>
        </p:txBody>
      </p:sp>
    </p:spTree>
    <p:extLst>
      <p:ext uri="{BB962C8B-B14F-4D97-AF65-F5344CB8AC3E}">
        <p14:creationId xmlns:p14="http://schemas.microsoft.com/office/powerpoint/2010/main" val="2113498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79438"/>
          </a:xfrm>
        </p:spPr>
        <p:txBody>
          <a:bodyPr/>
          <a:lstStyle/>
          <a:p>
            <a:r>
              <a:rPr lang="en-US" dirty="0" smtClean="0"/>
              <a:t>Outline</a:t>
            </a:r>
            <a:endParaRPr lang="en-US" dirty="0"/>
          </a:p>
        </p:txBody>
      </p:sp>
      <p:sp>
        <p:nvSpPr>
          <p:cNvPr id="3" name="Content Placeholder 2"/>
          <p:cNvSpPr>
            <a:spLocks noGrp="1"/>
          </p:cNvSpPr>
          <p:nvPr>
            <p:ph idx="1"/>
          </p:nvPr>
        </p:nvSpPr>
        <p:spPr>
          <a:xfrm>
            <a:off x="304800" y="1600200"/>
            <a:ext cx="8229600" cy="4144963"/>
          </a:xfrm>
        </p:spPr>
        <p:txBody>
          <a:bodyPr/>
          <a:lstStyle/>
          <a:p>
            <a:r>
              <a:rPr lang="en-US" sz="2000" dirty="0" smtClean="0"/>
              <a:t>Lawfulness and legitimacy of different rules for “target” nationality an important (but overlooked) issue:</a:t>
            </a:r>
          </a:p>
          <a:p>
            <a:pPr lvl="1"/>
            <a:r>
              <a:rPr lang="en-US" sz="2000" dirty="0" smtClean="0"/>
              <a:t>Mutual Legal Assistance</a:t>
            </a:r>
          </a:p>
          <a:p>
            <a:pPr lvl="1"/>
            <a:r>
              <a:rPr lang="en-US" sz="2000" dirty="0" smtClean="0"/>
              <a:t>FISA Section 702 and other surveillance laws</a:t>
            </a:r>
          </a:p>
          <a:p>
            <a:r>
              <a:rPr lang="en-US" sz="2000" dirty="0" smtClean="0"/>
              <a:t>Positive law</a:t>
            </a:r>
          </a:p>
          <a:p>
            <a:pPr lvl="1"/>
            <a:r>
              <a:rPr lang="en-US" sz="2000" dirty="0" smtClean="0"/>
              <a:t>Universalist claims vs. US, German, and other actual legal practice</a:t>
            </a:r>
          </a:p>
          <a:p>
            <a:r>
              <a:rPr lang="en-US" sz="2000" dirty="0" smtClean="0"/>
              <a:t>Normative justifications for differential treatment</a:t>
            </a:r>
          </a:p>
          <a:p>
            <a:pPr lvl="1"/>
            <a:r>
              <a:rPr lang="en-US" sz="2000" dirty="0" smtClean="0"/>
              <a:t>Social contract theory: difference between law within the social contract vs. the state of nature, such as for foreign enemies</a:t>
            </a:r>
          </a:p>
          <a:p>
            <a:pPr lvl="1"/>
            <a:r>
              <a:rPr lang="en-US" sz="2000" dirty="0" smtClean="0"/>
              <a:t>Utilitarian theory: stricter rules for domestic surveillance crucial to preserving democracy and rule of law against authoritarian tendency to stifle opposition (Watergate)</a:t>
            </a:r>
            <a:endParaRPr lang="en-US" sz="2000" dirty="0"/>
          </a:p>
        </p:txBody>
      </p:sp>
    </p:spTree>
    <p:extLst>
      <p:ext uri="{BB962C8B-B14F-4D97-AF65-F5344CB8AC3E}">
        <p14:creationId xmlns:p14="http://schemas.microsoft.com/office/powerpoint/2010/main" val="4043236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p:txBody>
          <a:bodyPr/>
          <a:lstStyle/>
          <a:p>
            <a:r>
              <a:rPr lang="en-US" sz="2000" dirty="0" smtClean="0"/>
              <a:t>“Target nationality” – the nationality of the person who is the target of surveillance</a:t>
            </a:r>
          </a:p>
          <a:p>
            <a:endParaRPr lang="en-US" sz="2000" dirty="0"/>
          </a:p>
          <a:p>
            <a:r>
              <a:rPr lang="en-US" sz="2000" dirty="0" smtClean="0"/>
              <a:t>Different rules for: </a:t>
            </a:r>
          </a:p>
          <a:p>
            <a:pPr lvl="1"/>
            <a:r>
              <a:rPr lang="en-US" sz="2000" dirty="0" smtClean="0"/>
              <a:t>“Citizens and near-citizens”</a:t>
            </a:r>
          </a:p>
          <a:p>
            <a:pPr lvl="2"/>
            <a:r>
              <a:rPr lang="en-US" dirty="0" smtClean="0"/>
              <a:t>“US persons” includes permanent resident aliens</a:t>
            </a:r>
          </a:p>
          <a:p>
            <a:pPr lvl="2"/>
            <a:r>
              <a:rPr lang="en-US" dirty="0" smtClean="0"/>
              <a:t>US constitution applies to persons in the US</a:t>
            </a:r>
          </a:p>
          <a:p>
            <a:pPr lvl="1"/>
            <a:r>
              <a:rPr lang="en-US" sz="2000" dirty="0" smtClean="0"/>
              <a:t>“Non-residents” – others, with no similar connections to the US</a:t>
            </a:r>
          </a:p>
          <a:p>
            <a:pPr lvl="1"/>
            <a:endParaRPr lang="en-US" sz="2000" dirty="0"/>
          </a:p>
          <a:p>
            <a:r>
              <a:rPr lang="en-US" sz="2000" dirty="0" smtClean="0"/>
              <a:t>The paper’s claim: it is lawful and normatively defensible to apply different surveillance rules depending on target nationality</a:t>
            </a:r>
          </a:p>
        </p:txBody>
      </p:sp>
    </p:spTree>
    <p:extLst>
      <p:ext uri="{BB962C8B-B14F-4D97-AF65-F5344CB8AC3E}">
        <p14:creationId xmlns:p14="http://schemas.microsoft.com/office/powerpoint/2010/main" val="1795537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579438"/>
          </a:xfrm>
        </p:spPr>
        <p:txBody>
          <a:bodyPr/>
          <a:lstStyle/>
          <a:p>
            <a:r>
              <a:rPr lang="en-US" dirty="0" smtClean="0"/>
              <a:t>Mutual Legal Assistance &amp; Target Nationality</a:t>
            </a:r>
            <a:endParaRPr lang="en-US" dirty="0"/>
          </a:p>
        </p:txBody>
      </p:sp>
      <p:sp>
        <p:nvSpPr>
          <p:cNvPr id="3" name="Content Placeholder 2"/>
          <p:cNvSpPr>
            <a:spLocks noGrp="1"/>
          </p:cNvSpPr>
          <p:nvPr>
            <p:ph idx="1"/>
          </p:nvPr>
        </p:nvSpPr>
        <p:spPr>
          <a:xfrm>
            <a:off x="457200" y="1524000"/>
            <a:ext cx="8229600" cy="4144963"/>
          </a:xfrm>
        </p:spPr>
        <p:txBody>
          <a:bodyPr/>
          <a:lstStyle/>
          <a:p>
            <a:r>
              <a:rPr lang="en-US" sz="2000" dirty="0" smtClean="0"/>
              <a:t>GT Project on Cross-Border Access to Data: Mutual Legal Assistance in the digital age</a:t>
            </a:r>
          </a:p>
          <a:p>
            <a:pPr lvl="1"/>
            <a:r>
              <a:rPr lang="en-US" sz="2000" dirty="0">
                <a:solidFill>
                  <a:srgbClr val="00234F"/>
                </a:solidFill>
              </a:rPr>
              <a:t>cyber.gatech.edu/cross-border-data-</a:t>
            </a:r>
            <a:r>
              <a:rPr lang="en-US" sz="2000" dirty="0" smtClean="0">
                <a:solidFill>
                  <a:srgbClr val="00234F"/>
                </a:solidFill>
              </a:rPr>
              <a:t>project</a:t>
            </a:r>
          </a:p>
          <a:p>
            <a:r>
              <a:rPr lang="en-US" sz="2000" dirty="0" smtClean="0">
                <a:solidFill>
                  <a:srgbClr val="00234F"/>
                </a:solidFill>
              </a:rPr>
              <a:t>“Globalization of criminal evidence” because routine evidence in criminal cases (email, social networks) often stored in the cloud, often in a different country</a:t>
            </a:r>
          </a:p>
          <a:p>
            <a:r>
              <a:rPr lang="en-US" sz="2000" dirty="0" smtClean="0">
                <a:solidFill>
                  <a:srgbClr val="00234F"/>
                </a:solidFill>
              </a:rPr>
              <a:t>Suppose UK wants evidence held by US cloud provider</a:t>
            </a:r>
          </a:p>
          <a:p>
            <a:pPr lvl="1"/>
            <a:r>
              <a:rPr lang="en-US" sz="2000" dirty="0" smtClean="0">
                <a:solidFill>
                  <a:srgbClr val="00234F"/>
                </a:solidFill>
              </a:rPr>
              <a:t>Data on UK citizens</a:t>
            </a:r>
          </a:p>
          <a:p>
            <a:pPr lvl="1"/>
            <a:r>
              <a:rPr lang="en-US" sz="2000" dirty="0" smtClean="0">
                <a:solidFill>
                  <a:srgbClr val="00234F"/>
                </a:solidFill>
              </a:rPr>
              <a:t>Data on crime committed in UK, by persons resident in the UK</a:t>
            </a:r>
          </a:p>
          <a:p>
            <a:pPr lvl="1"/>
            <a:r>
              <a:rPr lang="en-US" sz="2000" dirty="0" smtClean="0">
                <a:solidFill>
                  <a:srgbClr val="00234F"/>
                </a:solidFill>
              </a:rPr>
              <a:t>Data on an Indian national who has never been to the UK</a:t>
            </a:r>
          </a:p>
          <a:p>
            <a:r>
              <a:rPr lang="en-US" sz="2000" dirty="0" smtClean="0">
                <a:solidFill>
                  <a:srgbClr val="00234F"/>
                </a:solidFill>
              </a:rPr>
              <a:t>Most MLA reform proposals treat the latter differently, weaker UK links under choice of law analysis</a:t>
            </a:r>
          </a:p>
          <a:p>
            <a:r>
              <a:rPr lang="en-US" sz="2000" dirty="0" smtClean="0">
                <a:solidFill>
                  <a:srgbClr val="00234F"/>
                </a:solidFill>
              </a:rPr>
              <a:t>Different treatment based on target nationality, with greater access to UK citizens by the UK </a:t>
            </a:r>
            <a:endParaRPr lang="en-US" sz="2000" dirty="0">
              <a:solidFill>
                <a:srgbClr val="00234F"/>
              </a:solidFill>
            </a:endParaRPr>
          </a:p>
        </p:txBody>
      </p:sp>
    </p:spTree>
    <p:extLst>
      <p:ext uri="{BB962C8B-B14F-4D97-AF65-F5344CB8AC3E}">
        <p14:creationId xmlns:p14="http://schemas.microsoft.com/office/powerpoint/2010/main" val="1231138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79438"/>
          </a:xfrm>
        </p:spPr>
        <p:txBody>
          <a:bodyPr/>
          <a:lstStyle/>
          <a:p>
            <a:r>
              <a:rPr lang="en-US" dirty="0" smtClean="0"/>
              <a:t>Foreign Intelligence Surveillance </a:t>
            </a:r>
            <a:endParaRPr lang="en-US" dirty="0"/>
          </a:p>
        </p:txBody>
      </p:sp>
      <p:sp>
        <p:nvSpPr>
          <p:cNvPr id="3" name="Content Placeholder 2"/>
          <p:cNvSpPr>
            <a:spLocks noGrp="1"/>
          </p:cNvSpPr>
          <p:nvPr>
            <p:ph idx="1"/>
          </p:nvPr>
        </p:nvSpPr>
        <p:spPr>
          <a:xfrm>
            <a:off x="457200" y="1524000"/>
            <a:ext cx="8229600" cy="4144963"/>
          </a:xfrm>
        </p:spPr>
        <p:txBody>
          <a:bodyPr/>
          <a:lstStyle/>
          <a:p>
            <a:r>
              <a:rPr lang="en-US" sz="2000" dirty="0" smtClean="0"/>
              <a:t>Longstanding different legal treatment of US Persons and non-US persons</a:t>
            </a:r>
          </a:p>
          <a:p>
            <a:r>
              <a:rPr lang="en-US" sz="2000" dirty="0" smtClean="0"/>
              <a:t>Section 702 of FISA in 2008 provides less strict rules for surveillance conducted in US if:</a:t>
            </a:r>
          </a:p>
          <a:p>
            <a:pPr lvl="1"/>
            <a:r>
              <a:rPr lang="en-US" sz="2000" dirty="0" smtClean="0"/>
              <a:t>Not targeted at US person, and</a:t>
            </a:r>
          </a:p>
          <a:p>
            <a:pPr lvl="1"/>
            <a:r>
              <a:rPr lang="en-US" sz="2000" dirty="0" smtClean="0"/>
              <a:t>Not targeted at a person in the US</a:t>
            </a:r>
          </a:p>
          <a:p>
            <a:r>
              <a:rPr lang="en-US" sz="2000" dirty="0" smtClean="0"/>
              <a:t>Public attention to 702 much higher after Snowden disclosures about Section 702 Prism and UPSTREAM programs, beginning in 2013</a:t>
            </a:r>
          </a:p>
          <a:p>
            <a:r>
              <a:rPr lang="en-US" sz="2000" dirty="0" smtClean="0"/>
              <a:t>Very controversial in Europe</a:t>
            </a:r>
          </a:p>
          <a:p>
            <a:r>
              <a:rPr lang="en-US" sz="2000" dirty="0" smtClean="0"/>
              <a:t>Contributed to Court of Justice for the EU striking down EU/US Safe Harbor agreement in 2015, due to concerns about excessive NSA surveillance of EU persons</a:t>
            </a:r>
          </a:p>
        </p:txBody>
      </p:sp>
    </p:spTree>
    <p:extLst>
      <p:ext uri="{BB962C8B-B14F-4D97-AF65-F5344CB8AC3E}">
        <p14:creationId xmlns:p14="http://schemas.microsoft.com/office/powerpoint/2010/main" val="1677701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Lawfulness of Different Treatment based on Target Nationality</a:t>
            </a:r>
            <a:endParaRPr lang="en-US" dirty="0"/>
          </a:p>
        </p:txBody>
      </p:sp>
      <p:sp>
        <p:nvSpPr>
          <p:cNvPr id="3" name="Content Placeholder 2"/>
          <p:cNvSpPr>
            <a:spLocks noGrp="1"/>
          </p:cNvSpPr>
          <p:nvPr>
            <p:ph idx="1"/>
          </p:nvPr>
        </p:nvSpPr>
        <p:spPr/>
        <p:txBody>
          <a:bodyPr/>
          <a:lstStyle/>
          <a:p>
            <a:r>
              <a:rPr lang="en-US" dirty="0" smtClean="0"/>
              <a:t>Universalist position - opposing</a:t>
            </a:r>
          </a:p>
          <a:p>
            <a:r>
              <a:rPr lang="en-US" dirty="0" smtClean="0"/>
              <a:t>US law -- allowing</a:t>
            </a:r>
          </a:p>
          <a:p>
            <a:r>
              <a:rPr lang="en-US" dirty="0" smtClean="0"/>
              <a:t>German and other national laws -- allowing</a:t>
            </a:r>
            <a:endParaRPr lang="en-US" dirty="0"/>
          </a:p>
        </p:txBody>
      </p:sp>
    </p:spTree>
    <p:extLst>
      <p:ext uri="{BB962C8B-B14F-4D97-AF65-F5344CB8AC3E}">
        <p14:creationId xmlns:p14="http://schemas.microsoft.com/office/powerpoint/2010/main" val="689563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Universalist Position</a:t>
            </a:r>
            <a:endParaRPr lang="en-US" dirty="0"/>
          </a:p>
        </p:txBody>
      </p:sp>
      <p:sp>
        <p:nvSpPr>
          <p:cNvPr id="3" name="Content Placeholder 2"/>
          <p:cNvSpPr>
            <a:spLocks noGrp="1"/>
          </p:cNvSpPr>
          <p:nvPr>
            <p:ph idx="1"/>
          </p:nvPr>
        </p:nvSpPr>
        <p:spPr/>
        <p:txBody>
          <a:bodyPr/>
          <a:lstStyle/>
          <a:p>
            <a:r>
              <a:rPr lang="en-US" sz="2000" dirty="0" smtClean="0"/>
              <a:t>International Covenant on Civil and Political Rights</a:t>
            </a:r>
          </a:p>
          <a:p>
            <a:pPr lvl="1"/>
            <a:r>
              <a:rPr lang="en-US" sz="2000" dirty="0" smtClean="0"/>
              <a:t>“No one shall be subjected to unlawful or arbitrary interference with his privacy, family, home, or correspondence”</a:t>
            </a:r>
          </a:p>
          <a:p>
            <a:pPr lvl="1"/>
            <a:r>
              <a:rPr lang="en-US" sz="2000" dirty="0" smtClean="0"/>
              <a:t>Intent of drafters to prevent discrimination based on “national or social origin”</a:t>
            </a:r>
          </a:p>
          <a:p>
            <a:r>
              <a:rPr lang="en-US" sz="2000" dirty="0" smtClean="0"/>
              <a:t>Other legal sources</a:t>
            </a:r>
          </a:p>
          <a:p>
            <a:pPr lvl="1"/>
            <a:r>
              <a:rPr lang="en-US" sz="2000" dirty="0" smtClean="0"/>
              <a:t>European Convention on Human Rights</a:t>
            </a:r>
          </a:p>
          <a:p>
            <a:pPr lvl="1"/>
            <a:r>
              <a:rPr lang="en-US" sz="2000" dirty="0" smtClean="0"/>
              <a:t>EU Charter</a:t>
            </a:r>
          </a:p>
          <a:p>
            <a:pPr lvl="1"/>
            <a:r>
              <a:rPr lang="en-US" sz="2000" dirty="0" smtClean="0"/>
              <a:t>German constitution</a:t>
            </a:r>
            <a:endParaRPr lang="en-US" sz="2000" dirty="0"/>
          </a:p>
        </p:txBody>
      </p:sp>
    </p:spTree>
    <p:extLst>
      <p:ext uri="{BB962C8B-B14F-4D97-AF65-F5344CB8AC3E}">
        <p14:creationId xmlns:p14="http://schemas.microsoft.com/office/powerpoint/2010/main" val="415876908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5064</TotalTime>
  <Words>1986</Words>
  <Application>Microsoft Macintosh PowerPoint</Application>
  <PresentationFormat>On-screen Show (4:3)</PresentationFormat>
  <Paragraphs>153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Understanding Why Citizenship Matters for Surveillance Rules</vt:lpstr>
      <vt:lpstr>Introduction: Universalism </vt:lpstr>
      <vt:lpstr>Cosmopolitanism</vt:lpstr>
      <vt:lpstr>Outline</vt:lpstr>
      <vt:lpstr>Terminology</vt:lpstr>
      <vt:lpstr>Mutual Legal Assistance &amp; Target Nationality</vt:lpstr>
      <vt:lpstr>Foreign Intelligence Surveillance </vt:lpstr>
      <vt:lpstr>II: Lawfulness of Different Treatment based on Target Nationality</vt:lpstr>
      <vt:lpstr>Universalist Position</vt:lpstr>
      <vt:lpstr>US positive law supports distinction based on target nationality</vt:lpstr>
      <vt:lpstr>German and other positive law supports distinctions based on target nationality</vt:lpstr>
      <vt:lpstr>III Principled Case for Stricter Surveillance Protections for Citizens and Near-Citizens</vt:lpstr>
      <vt:lpstr>Social contract theory</vt:lpstr>
      <vt:lpstr>Utilitarian reasons that can support different rules based on target nationality</vt:lpstr>
      <vt:lpstr>Utilitarianism and Outcomes</vt:lpstr>
      <vt:lpstr>Supporting Quotes about Domestic Surveillance</vt:lpstr>
      <vt:lpstr>Recent and Other History of Surveillance against Domestic Political Opposition</vt:lpstr>
      <vt:lpstr>Domestic Surveillance against the Free Press</vt:lpstr>
      <vt:lpstr>Summary on Utilitarian Arguments, Based on History</vt:lpstr>
      <vt:lpstr>Context &amp; Whether the “Extra-Strict” Rules Should Apply Globally</vt:lpstr>
      <vt:lpstr>Conclusion for the two current controversies</vt:lpstr>
      <vt:lpstr>Overall conclusion</vt:lpstr>
    </vt:vector>
  </TitlesOfParts>
  <Company>georgia 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Russ</dc:creator>
  <cp:lastModifiedBy>Peter</cp:lastModifiedBy>
  <cp:revision>238</cp:revision>
  <dcterms:created xsi:type="dcterms:W3CDTF">2005-08-02T18:53:14Z</dcterms:created>
  <dcterms:modified xsi:type="dcterms:W3CDTF">2017-09-29T19:32:15Z</dcterms:modified>
</cp:coreProperties>
</file>