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367" r:id="rId2"/>
    <p:sldId id="370" r:id="rId3"/>
    <p:sldId id="339" r:id="rId4"/>
    <p:sldId id="371" r:id="rId5"/>
    <p:sldId id="369" r:id="rId6"/>
    <p:sldId id="366" r:id="rId7"/>
    <p:sldId id="395" r:id="rId8"/>
    <p:sldId id="397" r:id="rId9"/>
    <p:sldId id="396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82" r:id="rId21"/>
    <p:sldId id="383" r:id="rId22"/>
    <p:sldId id="384" r:id="rId23"/>
    <p:sldId id="385" r:id="rId24"/>
    <p:sldId id="386" r:id="rId25"/>
    <p:sldId id="387" r:id="rId26"/>
    <p:sldId id="388" r:id="rId27"/>
    <p:sldId id="389" r:id="rId28"/>
    <p:sldId id="390" r:id="rId29"/>
    <p:sldId id="391" r:id="rId30"/>
    <p:sldId id="392" r:id="rId31"/>
    <p:sldId id="393" r:id="rId32"/>
    <p:sldId id="394" r:id="rId3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DDDDD"/>
    <a:srgbClr val="003B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50" autoAdjust="0"/>
    <p:restoredTop sz="91402" autoAdjust="0"/>
  </p:normalViewPr>
  <p:slideViewPr>
    <p:cSldViewPr snapToGrid="0">
      <p:cViewPr varScale="1">
        <p:scale>
          <a:sx n="63" d="100"/>
          <a:sy n="63" d="100"/>
        </p:scale>
        <p:origin x="102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4B817-0003-4F5D-B207-838229804D4A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FCE1C-5FA2-4B93-ABD9-19525435D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17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2DC576-BEEC-4D3B-BA72-B43E209B7CE8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AE66ED4-61F6-4D0F-9EE9-41F6EF4E5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63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66ED4-61F6-4D0F-9EE9-41F6EF4E55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2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66ED4-61F6-4D0F-9EE9-41F6EF4E550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51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0" b="18262"/>
          <a:stretch/>
        </p:blipFill>
        <p:spPr>
          <a:xfrm>
            <a:off x="0" y="-32274"/>
            <a:ext cx="12191999" cy="446047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0" y="4092576"/>
            <a:ext cx="12192000" cy="1470025"/>
          </a:xfrm>
        </p:spPr>
        <p:txBody>
          <a:bodyPr/>
          <a:lstStyle>
            <a:lvl1pPr algn="ctr">
              <a:defRPr sz="3200" b="1">
                <a:solidFill>
                  <a:srgbClr val="003B5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67" y="192196"/>
            <a:ext cx="3845866" cy="407052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390042"/>
            <a:ext cx="12192000" cy="489474"/>
          </a:xfrm>
          <a:prstGeom prst="rect">
            <a:avLst/>
          </a:prstGeom>
          <a:solidFill>
            <a:srgbClr val="003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71" y="844477"/>
            <a:ext cx="2721870" cy="118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27A23CEA-C479-4BBA-8800-B1E83BC59BE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629401"/>
            <a:ext cx="28448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fld id="{2C8A7C2C-4C64-4964-944A-33330908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9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14_PPT_Layout_10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0" y="1674689"/>
            <a:ext cx="12192000" cy="520834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13525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400" b="1" i="0" cap="all" baseline="0">
                <a:solidFill>
                  <a:srgbClr val="D47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01701" y="1476376"/>
            <a:ext cx="10401300" cy="4772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3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14_PPT_Layout_10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0" y="1674689"/>
            <a:ext cx="12192000" cy="520834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13525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400" b="1" i="0" cap="all" baseline="0">
                <a:solidFill>
                  <a:srgbClr val="D47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01701" y="1476376"/>
            <a:ext cx="10401300" cy="4772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22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14_PPT_Layout_10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0" y="1674689"/>
            <a:ext cx="12192000" cy="520834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13525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400" b="1" i="0" cap="all" baseline="0">
                <a:solidFill>
                  <a:srgbClr val="D47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01701" y="1476376"/>
            <a:ext cx="10401300" cy="4772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74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14_PPT_Layout_10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0" y="1674689"/>
            <a:ext cx="12192000" cy="520834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13525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400" b="1" i="0" cap="all" baseline="0">
                <a:solidFill>
                  <a:srgbClr val="D47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01701" y="1476376"/>
            <a:ext cx="10401300" cy="4772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4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14_PPT_Layout_10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0" y="1674689"/>
            <a:ext cx="12192000" cy="520834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13525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400" b="1" i="0" cap="all" baseline="0">
                <a:solidFill>
                  <a:srgbClr val="D47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01701" y="1476376"/>
            <a:ext cx="10401300" cy="4772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86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14_PPT_Layout_10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0" y="1674689"/>
            <a:ext cx="12192000" cy="520834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13525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400" b="1" i="0" cap="all" baseline="0">
                <a:solidFill>
                  <a:srgbClr val="D47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01701" y="1476376"/>
            <a:ext cx="10401300" cy="4772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91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14_PPT_Layout_10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0" y="1674689"/>
            <a:ext cx="12192000" cy="520834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13525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400" b="1" i="0" cap="all" baseline="0">
                <a:solidFill>
                  <a:srgbClr val="D47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01701" y="1476376"/>
            <a:ext cx="10401300" cy="4772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22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14_PPT_Layout_10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0" y="1674689"/>
            <a:ext cx="12192000" cy="520834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13525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400" b="1" i="0" cap="all" baseline="0">
                <a:solidFill>
                  <a:srgbClr val="D47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01701" y="1476376"/>
            <a:ext cx="10401300" cy="4772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4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13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624" y="107577"/>
            <a:ext cx="9556376" cy="1295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085" y="1815354"/>
            <a:ext cx="11176000" cy="4525963"/>
          </a:xfrm>
        </p:spPr>
        <p:txBody>
          <a:bodyPr/>
          <a:lstStyle>
            <a:lvl1pPr>
              <a:buClr>
                <a:srgbClr val="003B5D"/>
              </a:buClr>
              <a:defRPr/>
            </a:lvl1pPr>
            <a:lvl2pPr>
              <a:buClr>
                <a:srgbClr val="003B5D"/>
              </a:buClr>
              <a:defRPr/>
            </a:lvl2pPr>
            <a:lvl3pPr>
              <a:buClr>
                <a:srgbClr val="003B5D"/>
              </a:buClr>
              <a:defRPr/>
            </a:lvl3pPr>
            <a:lvl4pPr>
              <a:buClr>
                <a:srgbClr val="003B5D"/>
              </a:buClr>
              <a:defRPr/>
            </a:lvl4pPr>
            <a:lvl5pPr>
              <a:buClr>
                <a:srgbClr val="003B5D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35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27A23CEA-C479-4BBA-8800-B1E83BC59BE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629401"/>
            <a:ext cx="28448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fld id="{2C8A7C2C-4C64-4964-944A-33330908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2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27A23CEA-C479-4BBA-8800-B1E83BC59BE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629401"/>
            <a:ext cx="28448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fld id="{2C8A7C2C-4C64-4964-944A-33330908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5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27A23CEA-C479-4BBA-8800-B1E83BC59BE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629401"/>
            <a:ext cx="28448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fld id="{2C8A7C2C-4C64-4964-944A-33330908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6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990" y="86062"/>
            <a:ext cx="9548009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27A23CEA-C479-4BBA-8800-B1E83BC59BE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629401"/>
            <a:ext cx="28448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fld id="{2C8A7C2C-4C64-4964-944A-33330908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1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149600" y="0"/>
            <a:ext cx="9144000" cy="1295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27A23CEA-C479-4BBA-8800-B1E83BC59BE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629401"/>
            <a:ext cx="28448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fld id="{2C8A7C2C-4C64-4964-944A-33330908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3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27A23CEA-C479-4BBA-8800-B1E83BC59BE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629401"/>
            <a:ext cx="28448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fld id="{2C8A7C2C-4C64-4964-944A-33330908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30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fld id="{27A23CEA-C479-4BBA-8800-B1E83BC59BE1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629401"/>
            <a:ext cx="28448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defRPr>
            </a:lvl1pPr>
          </a:lstStyle>
          <a:p>
            <a:fld id="{2C8A7C2C-4C64-4964-944A-33330908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6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://www.alstonprivacy.com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s://twitter.com/AlstonPrivacy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633131" y="0"/>
            <a:ext cx="9558869" cy="1464733"/>
          </a:xfrm>
          <a:prstGeom prst="rect">
            <a:avLst/>
          </a:prstGeom>
          <a:solidFill>
            <a:srgbClr val="003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596896" y="62178"/>
            <a:ext cx="954860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1176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TextBox 8"/>
          <p:cNvSpPr txBox="1">
            <a:spLocks noChangeArrowheads="1"/>
          </p:cNvSpPr>
          <p:nvPr/>
        </p:nvSpPr>
        <p:spPr bwMode="auto">
          <a:xfrm>
            <a:off x="590550" y="6560021"/>
            <a:ext cx="61150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1" u="sng" dirty="0"/>
              <a:t>Follow us:</a:t>
            </a:r>
            <a:r>
              <a:rPr lang="en-US" sz="900" b="1" u="none" dirty="0"/>
              <a:t>         </a:t>
            </a:r>
            <a:r>
              <a:rPr lang="en-US" sz="900" u="none" dirty="0">
                <a:hlinkClick r:id="rId20"/>
              </a:rPr>
              <a:t>@AlstonPrivacy</a:t>
            </a:r>
            <a:r>
              <a:rPr lang="en-US" sz="900" u="none" dirty="0"/>
              <a:t>               </a:t>
            </a:r>
            <a:r>
              <a:rPr lang="en-US" sz="900" u="none" dirty="0">
                <a:hlinkClick r:id="rId21"/>
              </a:rPr>
              <a:t>www.AlstonPrivacy.com</a:t>
            </a:r>
            <a:endParaRPr lang="en-US" sz="900" u="none" dirty="0">
              <a:cs typeface="Times New Roman" pitchFamily="18" charset="0"/>
            </a:endParaRPr>
          </a:p>
        </p:txBody>
      </p:sp>
      <p:sp>
        <p:nvSpPr>
          <p:cNvPr id="10" name="Slide Number Placeholder 1"/>
          <p:cNvSpPr txBox="1">
            <a:spLocks/>
          </p:cNvSpPr>
          <p:nvPr/>
        </p:nvSpPr>
        <p:spPr bwMode="auto">
          <a:xfrm>
            <a:off x="9169400" y="6492875"/>
            <a:ext cx="28448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auto" hangingPunct="0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eaLnBrk="1" hangingPunct="1"/>
            <a:fld id="{D64FC308-D85C-4572-9039-ABF600EF2F4E}" type="slidenum">
              <a:rPr lang="en-US" sz="1200" smtClean="0">
                <a:solidFill>
                  <a:srgbClr val="898989"/>
                </a:solidFill>
              </a:rPr>
              <a:pPr eaLnBrk="1" hangingPunct="1"/>
              <a:t>‹#›</a:t>
            </a:fld>
            <a:endParaRPr lang="en-US" sz="1200" dirty="0">
              <a:solidFill>
                <a:srgbClr val="898989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" y="6529493"/>
            <a:ext cx="11277600" cy="0"/>
          </a:xfrm>
          <a:prstGeom prst="line">
            <a:avLst/>
          </a:prstGeom>
          <a:ln w="6350">
            <a:solidFill>
              <a:srgbClr val="003B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8"/>
          <a:stretch/>
        </p:blipFill>
        <p:spPr>
          <a:xfrm>
            <a:off x="0" y="0"/>
            <a:ext cx="2596896" cy="1464733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0" y="1540933"/>
            <a:ext cx="12192000" cy="0"/>
          </a:xfrm>
          <a:prstGeom prst="line">
            <a:avLst/>
          </a:prstGeom>
          <a:ln>
            <a:solidFill>
              <a:srgbClr val="003B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668" y="6620235"/>
            <a:ext cx="135059" cy="10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264" y="6612463"/>
            <a:ext cx="115888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09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B5D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B5D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B5D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B5D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B5D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lston.com/en/resources/peter-swire-irish-high-court-case-testimon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activ.com/section/data-protection/news/top-eu-privacy-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613276"/>
            <a:ext cx="12192000" cy="1470025"/>
          </a:xfrm>
        </p:spPr>
        <p:txBody>
          <a:bodyPr/>
          <a:lstStyle/>
          <a:p>
            <a:r>
              <a:rPr lang="en-US" sz="2800" dirty="0"/>
              <a:t>“The Clash of the EU and U.S. on Privacy &amp; National Security”  </a:t>
            </a:r>
            <a:br>
              <a:rPr lang="en-US" sz="2800" dirty="0"/>
            </a:br>
            <a:r>
              <a:rPr lang="en-US" sz="2800" b="0" dirty="0"/>
              <a:t>Peter Swire</a:t>
            </a:r>
            <a:br>
              <a:rPr lang="en-US" sz="2800" b="0" dirty="0"/>
            </a:br>
            <a:r>
              <a:rPr lang="en-US" sz="2800" b="0" dirty="0"/>
              <a:t>Holder Chair of Law &amp; Ethics, Georgia Tech</a:t>
            </a:r>
            <a:br>
              <a:rPr lang="en-US" sz="2800" b="0" dirty="0"/>
            </a:br>
            <a:r>
              <a:rPr lang="en-US" sz="2800" b="0" dirty="0"/>
              <a:t>Senior Counsel, Alston &amp; Bird</a:t>
            </a:r>
            <a:br>
              <a:rPr lang="en-US" sz="2800" b="0" dirty="0"/>
            </a:br>
            <a:r>
              <a:rPr lang="en-US" sz="2800" b="0" dirty="0"/>
              <a:t>ACIR, March 22, 2018</a:t>
            </a:r>
            <a:br>
              <a:rPr lang="en-US" sz="2800" b="0" dirty="0"/>
            </a:b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902644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5E6CF-FA46-2A47-8156-76515FB8E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1: Why is the EU Stricter on Privacy?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B18D0-5BD3-C141-AE4E-EE6A29728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Protect the common market</a:t>
            </a:r>
          </a:p>
          <a:p>
            <a:r>
              <a:rPr lang="en-US" dirty="0"/>
              <a:t>Protect fundamental rights</a:t>
            </a:r>
          </a:p>
          <a:p>
            <a:r>
              <a:rPr lang="en-US" dirty="0"/>
              <a:t>Protectionism</a:t>
            </a:r>
          </a:p>
          <a:p>
            <a:r>
              <a:rPr lang="en-US" dirty="0"/>
              <a:t>EU self-determination </a:t>
            </a:r>
          </a:p>
          <a:p>
            <a:r>
              <a:rPr lang="en-US" dirty="0"/>
              <a:t>Business lobbying not as effective in EU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27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1263F-DDDB-C449-B0ED-8219348C9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 the Common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9E8FA-33D8-4E41-9E15-447BBAEB3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OK to move data from Fiat-France to Fiat-Italy?</a:t>
            </a:r>
          </a:p>
          <a:p>
            <a:pPr lvl="1"/>
            <a:r>
              <a:rPr lang="en-US" sz="2200" dirty="0"/>
              <a:t>France said no, because strict French privacy law </a:t>
            </a:r>
          </a:p>
          <a:p>
            <a:pPr lvl="1"/>
            <a:r>
              <a:rPr lang="en-US" sz="2200" dirty="0"/>
              <a:t>Result – Data Protection Directive enacted 1995, in effect 1998</a:t>
            </a:r>
          </a:p>
          <a:p>
            <a:r>
              <a:rPr lang="en-US" sz="2200" dirty="0"/>
              <a:t>Reasons for the Directive</a:t>
            </a:r>
          </a:p>
          <a:p>
            <a:pPr lvl="1"/>
            <a:r>
              <a:rPr lang="en-US" sz="2200" b="1" dirty="0"/>
              <a:t>Free flow of data </a:t>
            </a:r>
            <a:r>
              <a:rPr lang="en-US" sz="2200" dirty="0"/>
              <a:t>in the single market, along with free flow of goods and persons (helps business)</a:t>
            </a:r>
          </a:p>
          <a:p>
            <a:pPr lvl="1"/>
            <a:r>
              <a:rPr lang="en-US" sz="2200" b="1" dirty="0"/>
              <a:t>Protects individual privacy </a:t>
            </a:r>
            <a:r>
              <a:rPr lang="en-US" sz="2200" dirty="0"/>
              <a:t>(helps consumers)</a:t>
            </a:r>
          </a:p>
          <a:p>
            <a:r>
              <a:rPr lang="en-US" sz="2200" b="1" dirty="0"/>
              <a:t>GDPR continues this effort</a:t>
            </a:r>
          </a:p>
          <a:p>
            <a:pPr lvl="1"/>
            <a:r>
              <a:rPr lang="en-US" sz="2200" dirty="0"/>
              <a:t>A “regulation” sets single standard for all Member States</a:t>
            </a:r>
          </a:p>
          <a:p>
            <a:pPr lvl="1"/>
            <a:r>
              <a:rPr lang="en-US" sz="2200" dirty="0"/>
              <a:t>Better for single market than a “directive”, with diverse national laws </a:t>
            </a:r>
          </a:p>
        </p:txBody>
      </p:sp>
    </p:spTree>
    <p:extLst>
      <p:ext uri="{BB962C8B-B14F-4D97-AF65-F5344CB8AC3E}">
        <p14:creationId xmlns:p14="http://schemas.microsoft.com/office/powerpoint/2010/main" val="530373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F7D1C-A669-CD42-9404-7E5AAFFD3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Rights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49F31-8DD3-F84F-B964-3D7D5C00A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Treaty of Lisbon, 2009</a:t>
            </a:r>
          </a:p>
          <a:p>
            <a:pPr lvl="1"/>
            <a:r>
              <a:rPr lang="en-US" sz="2000" dirty="0"/>
              <a:t>Strong affirmation of fundamental rights, in the EU Charter</a:t>
            </a:r>
          </a:p>
          <a:p>
            <a:pPr lvl="1"/>
            <a:r>
              <a:rPr lang="en-US" sz="2000" dirty="0"/>
              <a:t>European Court of Justice gets </a:t>
            </a:r>
            <a:r>
              <a:rPr lang="en-US" sz="2000" b="1" dirty="0"/>
              <a:t>direct</a:t>
            </a:r>
            <a:r>
              <a:rPr lang="en-US" sz="2000" dirty="0"/>
              <a:t> authority to issue orders, binding on the nation states</a:t>
            </a:r>
          </a:p>
          <a:p>
            <a:pPr lvl="2"/>
            <a:r>
              <a:rPr lang="en-US" sz="2000" dirty="0"/>
              <a:t>Similar to a holding of the </a:t>
            </a:r>
            <a:r>
              <a:rPr lang="en-US" sz="2000" b="1" dirty="0"/>
              <a:t>US Supreme Court</a:t>
            </a:r>
          </a:p>
          <a:p>
            <a:pPr lvl="2"/>
            <a:r>
              <a:rPr lang="en-US" sz="2000" dirty="0"/>
              <a:t>Previously, European Court of Human Rights had less direct authority, acting under the European Convention on Human Rights</a:t>
            </a:r>
          </a:p>
          <a:p>
            <a:r>
              <a:rPr lang="en-US" sz="2000" b="1" dirty="0"/>
              <a:t>ECJ has been very active </a:t>
            </a:r>
            <a:r>
              <a:rPr lang="en-US" sz="2000" dirty="0"/>
              <a:t>in protecting fundamental rights</a:t>
            </a:r>
          </a:p>
          <a:p>
            <a:pPr lvl="1"/>
            <a:r>
              <a:rPr lang="en-US" sz="2000" dirty="0"/>
              <a:t>Schrems 2015 struck down Safe Harbor</a:t>
            </a:r>
          </a:p>
          <a:p>
            <a:pPr lvl="1"/>
            <a:r>
              <a:rPr lang="en-US" sz="2000" dirty="0"/>
              <a:t>Data retention laws struck down, and Canadian agreement on passenger name records</a:t>
            </a:r>
          </a:p>
          <a:p>
            <a:r>
              <a:rPr lang="en-US" sz="2000" dirty="0"/>
              <a:t>The big picture: protecting fundamental rights seen as an essential element in tying Member States more tightly together</a:t>
            </a:r>
          </a:p>
          <a:p>
            <a:pPr lvl="1"/>
            <a:r>
              <a:rPr lang="en-US" sz="2000" b="1" dirty="0"/>
              <a:t>Protect the European project</a:t>
            </a:r>
            <a:r>
              <a:rPr lang="en-US" sz="2000" dirty="0"/>
              <a:t>, and not simply privacy</a:t>
            </a:r>
          </a:p>
        </p:txBody>
      </p:sp>
    </p:spTree>
    <p:extLst>
      <p:ext uri="{BB962C8B-B14F-4D97-AF65-F5344CB8AC3E}">
        <p14:creationId xmlns:p14="http://schemas.microsoft.com/office/powerpoint/2010/main" val="281130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9F03F-5AC6-584F-87C0-39D313B9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Protectionism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A4969-2F6F-3444-B2FC-D008E429B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Common allegation: the EU is being protectionist with its privacy rules</a:t>
            </a:r>
          </a:p>
          <a:p>
            <a:pPr lvl="1"/>
            <a:r>
              <a:rPr lang="en-US" sz="2200" dirty="0"/>
              <a:t>Strict rules can advantage EU companies, and keep US competitors out</a:t>
            </a:r>
          </a:p>
          <a:p>
            <a:pPr lvl="1"/>
            <a:r>
              <a:rPr lang="en-US" sz="2200" dirty="0"/>
              <a:t>E.g., if Germany has super-strict rules, German companies </a:t>
            </a:r>
            <a:r>
              <a:rPr lang="en-US" sz="2200" b="1" dirty="0"/>
              <a:t>design</a:t>
            </a:r>
            <a:r>
              <a:rPr lang="en-US" sz="2200" dirty="0"/>
              <a:t> for that by default, but US competitors don’t</a:t>
            </a:r>
          </a:p>
          <a:p>
            <a:r>
              <a:rPr lang="en-US" sz="2200" dirty="0"/>
              <a:t>Localization</a:t>
            </a:r>
          </a:p>
          <a:p>
            <a:pPr lvl="1"/>
            <a:r>
              <a:rPr lang="en-US" sz="2200" dirty="0"/>
              <a:t>The protectionist effect is greater if EU requires that personal data be stored within the EU</a:t>
            </a:r>
          </a:p>
          <a:p>
            <a:pPr lvl="1"/>
            <a:r>
              <a:rPr lang="en-US" sz="2200" dirty="0"/>
              <a:t>That is a more direct advantage to EU providers</a:t>
            </a:r>
          </a:p>
          <a:p>
            <a:r>
              <a:rPr lang="en-US" sz="2200" dirty="0"/>
              <a:t>My view: protectionism tendencies exist but are not as important to the big picture as some have suggested</a:t>
            </a:r>
          </a:p>
        </p:txBody>
      </p:sp>
    </p:spTree>
    <p:extLst>
      <p:ext uri="{BB962C8B-B14F-4D97-AF65-F5344CB8AC3E}">
        <p14:creationId xmlns:p14="http://schemas.microsoft.com/office/powerpoint/2010/main" val="434570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0042E-DCDE-3544-BC17-8CBC2840D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 Self-Determination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6FCEA-4E86-0044-8CA2-A6D5DBF21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Compared to protectionism, I suggest that Member States and the EU actually are motivated more by “</a:t>
            </a:r>
            <a:r>
              <a:rPr lang="en-US" sz="2200" b="1" dirty="0"/>
              <a:t>self determination</a:t>
            </a:r>
            <a:r>
              <a:rPr lang="en-US" sz="2200" dirty="0"/>
              <a:t>”</a:t>
            </a:r>
          </a:p>
          <a:p>
            <a:r>
              <a:rPr lang="en-US" sz="2200" dirty="0"/>
              <a:t>Members of the EU are </a:t>
            </a:r>
            <a:r>
              <a:rPr lang="en-US" sz="2200" b="1" dirty="0"/>
              <a:t>not as laissez faire</a:t>
            </a:r>
            <a:r>
              <a:rPr lang="en-US" sz="2200" dirty="0"/>
              <a:t>/free market as the U.S.</a:t>
            </a:r>
          </a:p>
          <a:p>
            <a:pPr lvl="1"/>
            <a:r>
              <a:rPr lang="en-US" sz="2200" dirty="0"/>
              <a:t>Sweden and social democrats – willing to regulate the market</a:t>
            </a:r>
          </a:p>
          <a:p>
            <a:pPr lvl="1"/>
            <a:r>
              <a:rPr lang="en-US" sz="2200" dirty="0"/>
              <a:t>The “protective principle” for environmental law and privacy</a:t>
            </a:r>
          </a:p>
          <a:p>
            <a:pPr lvl="2"/>
            <a:r>
              <a:rPr lang="en-US" sz="2200" dirty="0"/>
              <a:t>Don’t do the risky new thing (genetically modified organisms or Big Data) unless you are sure protections are in place</a:t>
            </a:r>
          </a:p>
          <a:p>
            <a:r>
              <a:rPr lang="en-US" sz="2200" dirty="0"/>
              <a:t>Q: how do you think Europeans feel to have their </a:t>
            </a:r>
            <a:r>
              <a:rPr lang="en-US" sz="2200" b="1" dirty="0"/>
              <a:t>daily online life </a:t>
            </a:r>
            <a:r>
              <a:rPr lang="en-US" sz="2200" dirty="0"/>
              <a:t>is </a:t>
            </a:r>
            <a:r>
              <a:rPr lang="en-US" sz="2200" b="1" dirty="0"/>
              <a:t>designed by engineers in Silicon Valley</a:t>
            </a:r>
            <a:r>
              <a:rPr lang="en-US" sz="2200" dirty="0"/>
              <a:t>?</a:t>
            </a:r>
          </a:p>
          <a:p>
            <a:pPr lvl="1"/>
            <a:r>
              <a:rPr lang="en-US" sz="2200" dirty="0"/>
              <a:t>Have you seen the TV show “Silicon Valley”?  Should those characters define the details of our daily lives?</a:t>
            </a:r>
          </a:p>
        </p:txBody>
      </p:sp>
    </p:spTree>
    <p:extLst>
      <p:ext uri="{BB962C8B-B14F-4D97-AF65-F5344CB8AC3E}">
        <p14:creationId xmlns:p14="http://schemas.microsoft.com/office/powerpoint/2010/main" val="2407195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B53C6-1D58-6F42-8343-FDE362ADE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Lobbying in US and EU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347DB-4183-7141-8ACB-BCAE8E89D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Business lobbying is not as effective in Brussels as it is in Washington</a:t>
            </a:r>
          </a:p>
          <a:p>
            <a:pPr lvl="1"/>
            <a:r>
              <a:rPr lang="en-US" sz="2000" dirty="0"/>
              <a:t>New laws are easier to pass in the EU</a:t>
            </a:r>
          </a:p>
          <a:p>
            <a:r>
              <a:rPr lang="en-US" sz="2000" dirty="0"/>
              <a:t>In DC, business lobbying is effective</a:t>
            </a:r>
          </a:p>
          <a:p>
            <a:pPr lvl="1"/>
            <a:r>
              <a:rPr lang="en-US" sz="2000" b="1" dirty="0"/>
              <a:t>Campaign finance</a:t>
            </a:r>
          </a:p>
          <a:p>
            <a:pPr lvl="2"/>
            <a:r>
              <a:rPr lang="en-US" sz="2000" dirty="0"/>
              <a:t>DC: average to win a Senate seat about $12 million</a:t>
            </a:r>
          </a:p>
          <a:p>
            <a:pPr lvl="2"/>
            <a:r>
              <a:rPr lang="en-US" sz="2000" dirty="0"/>
              <a:t>That’s about $5500 per day x 6 years x 365 days</a:t>
            </a:r>
          </a:p>
          <a:p>
            <a:pPr lvl="2"/>
            <a:r>
              <a:rPr lang="en-US" sz="2000" dirty="0"/>
              <a:t>Do you have that many friends?</a:t>
            </a:r>
          </a:p>
          <a:p>
            <a:pPr lvl="1"/>
            <a:r>
              <a:rPr lang="en-US" sz="2000" b="1" dirty="0"/>
              <a:t>Gridlock</a:t>
            </a:r>
            <a:r>
              <a:rPr lang="en-US" sz="2000" dirty="0"/>
              <a:t>: it is very hard to create new laws: this week’s Omnibus may be last bill before mid-terms</a:t>
            </a:r>
          </a:p>
          <a:p>
            <a:pPr lvl="2"/>
            <a:r>
              <a:rPr lang="en-US" sz="2000" dirty="0"/>
              <a:t>That helps businesses who don’t want privacy regulations</a:t>
            </a:r>
          </a:p>
          <a:p>
            <a:r>
              <a:rPr lang="en-US" sz="2000" dirty="0"/>
              <a:t>In Brussels, business lobbying is far less effective</a:t>
            </a:r>
          </a:p>
          <a:p>
            <a:pPr lvl="1"/>
            <a:r>
              <a:rPr lang="en-US" sz="2000" dirty="0"/>
              <a:t>The Commission (the Executive) has </a:t>
            </a:r>
            <a:r>
              <a:rPr lang="en-US" sz="2000" b="1" dirty="0"/>
              <a:t>lifetime employees</a:t>
            </a:r>
            <a:r>
              <a:rPr lang="en-US" sz="2000" dirty="0"/>
              <a:t>, usually with no private-sector experience</a:t>
            </a:r>
          </a:p>
          <a:p>
            <a:pPr lvl="1"/>
            <a:r>
              <a:rPr lang="en-US" sz="2000" dirty="0"/>
              <a:t>Their output, day in and day out, is </a:t>
            </a:r>
            <a:r>
              <a:rPr lang="en-US" sz="2000" b="1" dirty="0"/>
              <a:t>more directives</a:t>
            </a:r>
            <a:r>
              <a:rPr lang="en-US" sz="2000" dirty="0"/>
              <a:t>, regulations, etc.</a:t>
            </a:r>
          </a:p>
          <a:p>
            <a:pPr lvl="1"/>
            <a:r>
              <a:rPr lang="en-US" sz="2000" dirty="0"/>
              <a:t>As of 2015, had 40,000 “legal acts” from the EU (source: http://</a:t>
            </a:r>
            <a:r>
              <a:rPr lang="en-US" sz="2000" dirty="0" err="1"/>
              <a:t>en.euabc.com</a:t>
            </a:r>
            <a:r>
              <a:rPr lang="en-US" sz="2000" dirty="0"/>
              <a:t>/word/2152)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49363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5E6CF-FA46-2A47-8156-76515FB8E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the EU Stricter on Privacy?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B18D0-5BD3-C141-AE4E-EE6A29728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To recap, have strong reasons for EU strictness:</a:t>
            </a:r>
          </a:p>
          <a:p>
            <a:pPr lvl="1"/>
            <a:r>
              <a:rPr lang="en-US" sz="2400" dirty="0"/>
              <a:t>Protect the common market</a:t>
            </a:r>
          </a:p>
          <a:p>
            <a:pPr lvl="1"/>
            <a:r>
              <a:rPr lang="en-US" sz="2400" dirty="0"/>
              <a:t>Protect fundamental rights</a:t>
            </a:r>
          </a:p>
          <a:p>
            <a:pPr lvl="1"/>
            <a:r>
              <a:rPr lang="en-US" sz="2400" dirty="0"/>
              <a:t>Protectionism</a:t>
            </a:r>
          </a:p>
          <a:p>
            <a:pPr lvl="1"/>
            <a:r>
              <a:rPr lang="en-US" sz="2400" dirty="0"/>
              <a:t>EU self-determination </a:t>
            </a:r>
          </a:p>
          <a:p>
            <a:pPr lvl="1"/>
            <a:r>
              <a:rPr lang="en-US" sz="2400" dirty="0"/>
              <a:t>Business lobbying not as effective in EU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29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6FFDD-478B-D045-8D0E-34F3F45A4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2: From Aspiration to Compliance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0A65F-F002-9747-871A-65A20907D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The main point: at the time of 1998 book, EU data protection was a set of </a:t>
            </a:r>
            <a:r>
              <a:rPr lang="en-US" sz="2200" b="1" dirty="0"/>
              <a:t>aspirations</a:t>
            </a:r>
          </a:p>
          <a:p>
            <a:pPr lvl="1"/>
            <a:r>
              <a:rPr lang="en-US" sz="2200" dirty="0"/>
              <a:t>Today, the GDPR is a set of mandates, with the potential of big fines, and requiring </a:t>
            </a:r>
            <a:r>
              <a:rPr lang="en-US" sz="2200" b="1" dirty="0"/>
              <a:t>compliance</a:t>
            </a:r>
          </a:p>
          <a:p>
            <a:r>
              <a:rPr lang="en-US" sz="2200" dirty="0"/>
              <a:t>Anecdote #1 from 1997 research:</a:t>
            </a:r>
          </a:p>
          <a:p>
            <a:pPr lvl="1"/>
            <a:r>
              <a:rPr lang="en-US" sz="2200" dirty="0"/>
              <a:t>I interviewed one of the (then) Big 6 accounting firms in Paris</a:t>
            </a:r>
          </a:p>
          <a:p>
            <a:pPr lvl="1"/>
            <a:r>
              <a:rPr lang="en-US" sz="2200" dirty="0"/>
              <a:t>I asked “what do you do in your audits about privacy?”</a:t>
            </a:r>
          </a:p>
          <a:p>
            <a:pPr lvl="1"/>
            <a:r>
              <a:rPr lang="en-US" sz="2200" dirty="0"/>
              <a:t>The answer: “We ask one question: have you filed the paperwork to register your files with the CNIL.”</a:t>
            </a:r>
          </a:p>
          <a:p>
            <a:pPr lvl="1"/>
            <a:r>
              <a:rPr lang="en-US" sz="2200" dirty="0"/>
              <a:t>Contrast 2018: that does not sound like a modern compliance program</a:t>
            </a:r>
          </a:p>
          <a:p>
            <a:endParaRPr lang="en-US" sz="26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3841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2E126-B4C4-A845-9D9E-359455CE3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Aspirational Rules in the 1990’s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341DE-7696-3342-B197-9C75CD54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Anecdote #2: I led a U.S. mission to 7 member states in 1998 to learn the rules for individual access to data</a:t>
            </a:r>
          </a:p>
          <a:p>
            <a:pPr lvl="1"/>
            <a:r>
              <a:rPr lang="en-US" sz="2200" dirty="0"/>
              <a:t>In each country, I asked about exceptions to the rule – unlimited in Article 12 of the Directive – for individual access</a:t>
            </a:r>
          </a:p>
          <a:p>
            <a:pPr lvl="1"/>
            <a:r>
              <a:rPr lang="en-US" sz="2200" dirty="0"/>
              <a:t>I specifically asked whether students have a right to access the exams they took</a:t>
            </a:r>
          </a:p>
          <a:p>
            <a:pPr lvl="1"/>
            <a:r>
              <a:rPr lang="en-US" sz="2200" dirty="0"/>
              <a:t>They all chuckled and said no</a:t>
            </a:r>
          </a:p>
          <a:p>
            <a:pPr lvl="1"/>
            <a:r>
              <a:rPr lang="en-US" sz="2200" dirty="0"/>
              <a:t>We found literally dozens of exceptions to the access requirement, with almost none of them captured in formal text</a:t>
            </a:r>
          </a:p>
          <a:p>
            <a:pPr lvl="1"/>
            <a:r>
              <a:rPr lang="en-US" sz="2200" dirty="0"/>
              <a:t>The data protection authorities only responded to a specific, well-founded complaint</a:t>
            </a:r>
          </a:p>
        </p:txBody>
      </p:sp>
    </p:spTree>
    <p:extLst>
      <p:ext uri="{BB962C8B-B14F-4D97-AF65-F5344CB8AC3E}">
        <p14:creationId xmlns:p14="http://schemas.microsoft.com/office/powerpoint/2010/main" val="2514466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EF0EE-9231-9943-BDBC-34CEE671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Today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46D46B-FB6A-6040-9829-035A7CDB7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814" y="1613648"/>
            <a:ext cx="4684990" cy="515022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6D049A-FB1C-3041-8BEB-E8AB0FA9DD0D}"/>
              </a:ext>
            </a:extLst>
          </p:cNvPr>
          <p:cNvSpPr txBox="1"/>
          <p:nvPr/>
        </p:nvSpPr>
        <p:spPr>
          <a:xfrm>
            <a:off x="9090210" y="4074459"/>
            <a:ext cx="2918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</a:t>
            </a:r>
          </a:p>
          <a:p>
            <a:r>
              <a:rPr lang="en-US" dirty="0"/>
              <a:t>http://</a:t>
            </a:r>
            <a:r>
              <a:rPr lang="en-US" dirty="0" err="1"/>
              <a:t>www.bath.ac.uk</a:t>
            </a:r>
            <a:r>
              <a:rPr lang="en-US" dirty="0"/>
              <a:t>/data protection/guidance/data-protection-exams/</a:t>
            </a:r>
            <a:r>
              <a:rPr lang="en-US" dirty="0" err="1"/>
              <a:t>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217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Swire background</a:t>
            </a:r>
          </a:p>
          <a:p>
            <a:r>
              <a:rPr lang="en-US" sz="2400" dirty="0"/>
              <a:t>Why the EU is </a:t>
            </a:r>
            <a:r>
              <a:rPr lang="en-US" sz="2400" b="1" dirty="0"/>
              <a:t>stricte</a:t>
            </a:r>
            <a:r>
              <a:rPr lang="en-US" sz="2400" dirty="0"/>
              <a:t>r than the U.S. on how companies protect privacy</a:t>
            </a:r>
          </a:p>
          <a:p>
            <a:r>
              <a:rPr lang="en-US" sz="2400" dirty="0"/>
              <a:t>Compliance – how GDPR shifts </a:t>
            </a:r>
            <a:r>
              <a:rPr lang="en-US" sz="2400" b="1" dirty="0"/>
              <a:t>from aspiration to enforcement</a:t>
            </a:r>
          </a:p>
          <a:p>
            <a:r>
              <a:rPr lang="en-US" sz="2400" b="1" dirty="0"/>
              <a:t>Two big questions</a:t>
            </a:r>
            <a:r>
              <a:rPr lang="en-US" sz="2400" dirty="0"/>
              <a:t>:</a:t>
            </a:r>
          </a:p>
          <a:p>
            <a:pPr lvl="1"/>
            <a:r>
              <a:rPr lang="en-US" sz="2400" dirty="0"/>
              <a:t>Will Europe participate in Big Data, AI, and the Internet of Things?</a:t>
            </a:r>
          </a:p>
          <a:p>
            <a:pPr lvl="1"/>
            <a:r>
              <a:rPr lang="en-US" sz="2400" dirty="0"/>
              <a:t>Will Europe cut off transfers to the U.S. by deciding the U.S. lacks “adequate” protection due to NSA surveillance?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211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52990-BEAE-6448-BDF0-1EB97910D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Aspirational Rules in the 1990’s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FEB76-F587-F745-A8CB-D12D9CF69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Anecdote #3: Heathrow Airport</a:t>
            </a:r>
          </a:p>
          <a:p>
            <a:pPr lvl="1"/>
            <a:r>
              <a:rPr lang="en-US" sz="2000" dirty="0"/>
              <a:t>Research for 1998 in the lead-up to the 2000 US/EU Safe Harbor</a:t>
            </a:r>
          </a:p>
          <a:p>
            <a:pPr lvl="1"/>
            <a:r>
              <a:rPr lang="en-US" sz="2000" dirty="0"/>
              <a:t>Big issue – legal to transfer personal data from EU to US?</a:t>
            </a:r>
          </a:p>
          <a:p>
            <a:pPr lvl="1"/>
            <a:r>
              <a:rPr lang="en-US" sz="2000" dirty="0"/>
              <a:t>My hypothetical: </a:t>
            </a:r>
            <a:r>
              <a:rPr lang="en-US" sz="2000" b="1" dirty="0"/>
              <a:t>OK for business travelers to bring their laptops from Heathrow to the US?</a:t>
            </a:r>
          </a:p>
          <a:p>
            <a:r>
              <a:rPr lang="en-US" sz="2000" dirty="0"/>
              <a:t>The dialogue:</a:t>
            </a:r>
          </a:p>
          <a:p>
            <a:pPr lvl="1"/>
            <a:r>
              <a:rPr lang="en-US" sz="2000" dirty="0"/>
              <a:t>That got the lead EU civil servant SO annoyed: “Of course their will not be a customs station at the airport checking every laptop!  We are reasonable!”</a:t>
            </a:r>
          </a:p>
          <a:p>
            <a:pPr lvl="1"/>
            <a:r>
              <a:rPr lang="en-US" sz="2000" dirty="0"/>
              <a:t>Swire: “Can you explain where in the Directive it makes it legal to take the laptop?  You say the US is not ‘adequate’ and databases are illegal to transfer”</a:t>
            </a:r>
          </a:p>
          <a:p>
            <a:pPr lvl="1"/>
            <a:r>
              <a:rPr lang="en-US" sz="2000" dirty="0"/>
              <a:t>EU: “I already said we are reasonable” &amp; “but of course it is illegal to take a medical database”</a:t>
            </a:r>
          </a:p>
          <a:p>
            <a:pPr lvl="1"/>
            <a:r>
              <a:rPr lang="en-US" sz="2000" dirty="0"/>
              <a:t>Swire: “Thank you, that will be very reassuring for our General Counsel.” </a:t>
            </a:r>
          </a:p>
          <a:p>
            <a:r>
              <a:rPr lang="en-US" sz="2000" dirty="0"/>
              <a:t>The reality: everyone flew with their laptops</a:t>
            </a:r>
          </a:p>
        </p:txBody>
      </p:sp>
    </p:spTree>
    <p:extLst>
      <p:ext uri="{BB962C8B-B14F-4D97-AF65-F5344CB8AC3E}">
        <p14:creationId xmlns:p14="http://schemas.microsoft.com/office/powerpoint/2010/main" val="18537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6C058-BE06-1947-8BBE-050E85EED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41E80-3AB8-ED4A-8660-7018F75F7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</a:t>
            </a:r>
            <a:r>
              <a:rPr lang="en-US" sz="2000" b="1" dirty="0"/>
              <a:t>update:</a:t>
            </a:r>
          </a:p>
          <a:p>
            <a:pPr marL="457200" lvl="1" indent="0">
              <a:buNone/>
            </a:pPr>
            <a:r>
              <a:rPr lang="en-US" sz="2000" dirty="0"/>
              <a:t>(1) Heathrow won’t be part of the EU after Brexit</a:t>
            </a:r>
          </a:p>
          <a:p>
            <a:pPr marL="457200" lvl="1" indent="0">
              <a:buNone/>
            </a:pPr>
            <a:r>
              <a:rPr lang="en-US" sz="2000" dirty="0"/>
              <a:t>(2) Still no customs stations checking laptops at the EU airports</a:t>
            </a:r>
          </a:p>
          <a:p>
            <a:r>
              <a:rPr lang="en-US" sz="2000" dirty="0"/>
              <a:t>The </a:t>
            </a:r>
            <a:r>
              <a:rPr lang="en-US" sz="2000" b="1" dirty="0"/>
              <a:t>compliance reality</a:t>
            </a:r>
          </a:p>
          <a:p>
            <a:pPr marL="971550" lvl="1" indent="-514350">
              <a:buAutoNum type="arabicParenBoth"/>
            </a:pPr>
            <a:r>
              <a:rPr lang="en-US" sz="2000" dirty="0"/>
              <a:t>EU privacy/GDPR conferences and presentations are everywhere</a:t>
            </a:r>
          </a:p>
          <a:p>
            <a:pPr marL="971550" lvl="1" indent="-514350">
              <a:buAutoNum type="arabicParenBoth"/>
            </a:pPr>
            <a:r>
              <a:rPr lang="en-US" sz="2000" dirty="0"/>
              <a:t>Fines up to 4% of global revenue</a:t>
            </a:r>
          </a:p>
          <a:p>
            <a:pPr marL="971550" lvl="1" indent="-514350">
              <a:buAutoNum type="arabicParenBoth"/>
            </a:pPr>
            <a:r>
              <a:rPr lang="en-US" sz="2000" dirty="0"/>
              <a:t>GDPR: data protection impact assessments, Data Protection Officers, and documentation of rationale for each type of processing – the new Sarbanes Oxley for compliance</a:t>
            </a:r>
          </a:p>
          <a:p>
            <a:pPr marL="971550" lvl="1" indent="-514350">
              <a:buAutoNum type="arabicParenBoth"/>
            </a:pPr>
            <a:r>
              <a:rPr lang="en-US" sz="2000" dirty="0"/>
              <a:t>Additional strictness from ECJ and push for fundamental rights, so the power of the privacy rules may grow a lot further</a:t>
            </a:r>
          </a:p>
          <a:p>
            <a:r>
              <a:rPr lang="en-US" sz="2000" b="1" dirty="0"/>
              <a:t>In summary on Part 2: EU data protection law was aspirational in the 1990’s; it’s a compliance regime today</a:t>
            </a:r>
          </a:p>
        </p:txBody>
      </p:sp>
    </p:spTree>
    <p:extLst>
      <p:ext uri="{BB962C8B-B14F-4D97-AF65-F5344CB8AC3E}">
        <p14:creationId xmlns:p14="http://schemas.microsoft.com/office/powerpoint/2010/main" val="676712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E2DB8-C8D8-4A44-9383-C226E3F7E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3: Two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5B068-58E7-8B42-8E90-F89109DBF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Two big questions</a:t>
            </a:r>
            <a:r>
              <a:rPr lang="en-US" sz="2400" dirty="0"/>
              <a:t>:</a:t>
            </a:r>
          </a:p>
          <a:p>
            <a:pPr lvl="1"/>
            <a:r>
              <a:rPr lang="en-US" sz="2400" dirty="0"/>
              <a:t>Will Europe participate in Big Data, AI, and the Internet of Things?</a:t>
            </a:r>
          </a:p>
          <a:p>
            <a:pPr lvl="1"/>
            <a:r>
              <a:rPr lang="en-US" sz="2400" dirty="0"/>
              <a:t>Will Europe cut off transfers to the U.S. by deciding the U.S. lacks “adequate” protection, due to NSA surveillance?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61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3DDC0-0D8F-5E43-9233-A4AE1FA2A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Protection vs. Big Data, AI &amp; IoT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A9792-3611-3D40-A9EF-6541F9F36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“Fair Information Privacy Practices” since the OECD Guidelines of 1980</a:t>
            </a:r>
          </a:p>
          <a:p>
            <a:r>
              <a:rPr lang="en-US" sz="2000" dirty="0"/>
              <a:t>GDPR Art. 5: “Principles relating to processing of personal data”</a:t>
            </a:r>
          </a:p>
          <a:p>
            <a:pPr lvl="1"/>
            <a:r>
              <a:rPr lang="en-US" sz="2000" b="1" dirty="0"/>
              <a:t>Collection limit</a:t>
            </a:r>
            <a:r>
              <a:rPr lang="en-US" sz="2000" dirty="0"/>
              <a:t>: “collected for specified, explicit, and legitimate purposes”</a:t>
            </a:r>
          </a:p>
          <a:p>
            <a:pPr lvl="1"/>
            <a:r>
              <a:rPr lang="en-US" sz="2000" b="1" dirty="0"/>
              <a:t>Purpose specification</a:t>
            </a:r>
            <a:r>
              <a:rPr lang="en-US" sz="2000" dirty="0"/>
              <a:t>: “not further processed in a manner that is incompatible with those purposes</a:t>
            </a:r>
          </a:p>
          <a:p>
            <a:pPr lvl="1"/>
            <a:r>
              <a:rPr lang="en-US" sz="2000" b="1" dirty="0"/>
              <a:t>Data minimization</a:t>
            </a:r>
            <a:r>
              <a:rPr lang="en-US" sz="2000" dirty="0"/>
              <a:t>: “adequate, relevant and limited to what is necessary in relation to the purposes for which they are processed”</a:t>
            </a:r>
          </a:p>
          <a:p>
            <a:r>
              <a:rPr lang="en-US" sz="2000" b="1" dirty="0"/>
              <a:t>Big Data: Volume, Velocity, Variety:</a:t>
            </a:r>
          </a:p>
          <a:p>
            <a:pPr lvl="1"/>
            <a:r>
              <a:rPr lang="en-US" sz="2000" dirty="0"/>
              <a:t>Is </a:t>
            </a:r>
            <a:r>
              <a:rPr lang="en-US" sz="2000" b="1" dirty="0"/>
              <a:t>collection</a:t>
            </a:r>
            <a:r>
              <a:rPr lang="en-US" sz="2000" dirty="0"/>
              <a:t> for the </a:t>
            </a:r>
            <a:r>
              <a:rPr lang="en-US" sz="2000" b="1" dirty="0"/>
              <a:t>specified purpose</a:t>
            </a:r>
            <a:r>
              <a:rPr lang="en-US" sz="2000" dirty="0"/>
              <a:t>? When you collected that data, and got consent, did you say “and used again and again for data analytics”?</a:t>
            </a:r>
          </a:p>
          <a:p>
            <a:pPr lvl="1"/>
            <a:r>
              <a:rPr lang="en-US" sz="2000" dirty="0"/>
              <a:t>Even if collected for </a:t>
            </a:r>
            <a:r>
              <a:rPr lang="en-US" sz="2000" b="1" dirty="0"/>
              <a:t>one purpose </a:t>
            </a:r>
            <a:r>
              <a:rPr lang="en-US" sz="2000" dirty="0"/>
              <a:t>(email list; Web logs) and </a:t>
            </a:r>
            <a:r>
              <a:rPr lang="en-US" sz="2000" b="1" dirty="0"/>
              <a:t>repurposed</a:t>
            </a:r>
            <a:r>
              <a:rPr lang="en-US" sz="2000" dirty="0"/>
              <a:t> in your Big Data lake?</a:t>
            </a:r>
          </a:p>
          <a:p>
            <a:pPr lvl="1"/>
            <a:r>
              <a:rPr lang="en-US" sz="2000" dirty="0"/>
              <a:t>How does “</a:t>
            </a:r>
            <a:r>
              <a:rPr lang="en-US" sz="2000" b="1" dirty="0"/>
              <a:t>data minimization</a:t>
            </a:r>
            <a:r>
              <a:rPr lang="en-US" sz="2000" dirty="0"/>
              <a:t>” fit with volume, and the idea of “collect everything”?</a:t>
            </a:r>
          </a:p>
        </p:txBody>
      </p:sp>
    </p:spTree>
    <p:extLst>
      <p:ext uri="{BB962C8B-B14F-4D97-AF65-F5344CB8AC3E}">
        <p14:creationId xmlns:p14="http://schemas.microsoft.com/office/powerpoint/2010/main" val="3911806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E65A3-A311-BC4C-B5F6-60262D65E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and Re-Identification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F735C-E6E4-4D45-8C9E-0655A8604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GDPR Art. 5: “kept in a form which permits</a:t>
            </a:r>
            <a:r>
              <a:rPr lang="en-US" sz="2000" b="1" dirty="0"/>
              <a:t> identification </a:t>
            </a:r>
            <a:r>
              <a:rPr lang="en-US" sz="2000" dirty="0"/>
              <a:t>of data subjects for no longer than is necessary for the purposes for which the personal data are processed”</a:t>
            </a:r>
          </a:p>
          <a:p>
            <a:r>
              <a:rPr lang="en-US" sz="2000" dirty="0"/>
              <a:t>However, Big Data threatens the ability to anonymize, or de-identify, data</a:t>
            </a:r>
          </a:p>
          <a:p>
            <a:r>
              <a:rPr lang="en-US" sz="2000" dirty="0"/>
              <a:t>Famous early Sweeney re-identification study:</a:t>
            </a:r>
          </a:p>
          <a:p>
            <a:pPr lvl="1"/>
            <a:r>
              <a:rPr lang="en-US" sz="2000" dirty="0"/>
              <a:t>100,000 people in a zip code; publicly available data only on gender and date of birth; could uniquely identify the Governor in the database</a:t>
            </a:r>
          </a:p>
          <a:p>
            <a:r>
              <a:rPr lang="en-US" sz="2000" b="1" dirty="0"/>
              <a:t>Big Data exponentially increases the risk of re-identification</a:t>
            </a:r>
          </a:p>
          <a:p>
            <a:pPr lvl="1"/>
            <a:r>
              <a:rPr lang="en-US" sz="2000" dirty="0"/>
              <a:t>With 100 or 1000 or 10,000 data points on an individual, the GDPR risk is that the ability to re-identify is permanent</a:t>
            </a:r>
          </a:p>
        </p:txBody>
      </p:sp>
    </p:spTree>
    <p:extLst>
      <p:ext uri="{BB962C8B-B14F-4D97-AF65-F5344CB8AC3E}">
        <p14:creationId xmlns:p14="http://schemas.microsoft.com/office/powerpoint/2010/main" val="2481848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60217-C795-5344-8B81-661D60B86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 GDPR Really Prohibit Big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D2CD4-0357-5544-AEEA-918832FDD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My view: the EU faces a </a:t>
            </a:r>
            <a:r>
              <a:rPr lang="en-US" sz="2000" b="1" dirty="0"/>
              <a:t>major choice </a:t>
            </a:r>
            <a:r>
              <a:rPr lang="en-US" sz="2000" dirty="0"/>
              <a:t>in how much to allow </a:t>
            </a:r>
            <a:r>
              <a:rPr lang="en-US" sz="2000" b="1" dirty="0"/>
              <a:t>re-purposing of data </a:t>
            </a:r>
            <a:r>
              <a:rPr lang="en-US" sz="2000" dirty="0"/>
              <a:t>to fuel Big Data analytics</a:t>
            </a:r>
          </a:p>
          <a:p>
            <a:pPr lvl="1"/>
            <a:r>
              <a:rPr lang="en-US" sz="2000" dirty="0"/>
              <a:t>A coming battle between Data Protection Authorities and EU’s supporters of a digital single market</a:t>
            </a:r>
          </a:p>
          <a:p>
            <a:r>
              <a:rPr lang="en-US" sz="2000" b="1" dirty="0"/>
              <a:t>EU competitive position:</a:t>
            </a:r>
          </a:p>
          <a:p>
            <a:pPr lvl="1"/>
            <a:r>
              <a:rPr lang="en-US" sz="2000" dirty="0"/>
              <a:t>GDPR compliance leads to caution or limits on Big Data experimentation</a:t>
            </a:r>
          </a:p>
          <a:p>
            <a:pPr lvl="1"/>
            <a:r>
              <a:rPr lang="en-US" sz="2000" dirty="0"/>
              <a:t>China, US much more likely to allow cutting-edge experimentation </a:t>
            </a:r>
          </a:p>
          <a:p>
            <a:pPr lvl="2"/>
            <a:r>
              <a:rPr lang="en-US" sz="2000" dirty="0"/>
              <a:t>These countries will get first-mover advantages for analytics</a:t>
            </a:r>
          </a:p>
          <a:p>
            <a:r>
              <a:rPr lang="en-US" sz="2000" b="1" dirty="0"/>
              <a:t>Artificial intelligence &amp; machine learning</a:t>
            </a:r>
          </a:p>
          <a:p>
            <a:pPr lvl="1"/>
            <a:r>
              <a:rPr lang="en-US" sz="2000" dirty="0"/>
              <a:t>The same analysis as for Big Data – stricter data limits in EU than elsewhere</a:t>
            </a:r>
          </a:p>
        </p:txBody>
      </p:sp>
    </p:spTree>
    <p:extLst>
      <p:ext uri="{BB962C8B-B14F-4D97-AF65-F5344CB8AC3E}">
        <p14:creationId xmlns:p14="http://schemas.microsoft.com/office/powerpoint/2010/main" val="1750715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979FA-FAF3-0247-BD2F-175D25D19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 and the Internet of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FB76C-3A74-7545-8383-EAE7C1760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GDPR Art. 7: “Where processing is based on consent, the controller shall be able to demonstrate that the data subject has consented to processing of his or her personal data.”</a:t>
            </a:r>
          </a:p>
          <a:p>
            <a:r>
              <a:rPr lang="en-US" sz="2000" dirty="0"/>
              <a:t>Definition of the Internet of Things:</a:t>
            </a:r>
          </a:p>
          <a:p>
            <a:pPr lvl="1"/>
            <a:r>
              <a:rPr lang="en-US" sz="2000" dirty="0"/>
              <a:t>A sensor (camera, microphone, thermometer, etc.)</a:t>
            </a:r>
          </a:p>
          <a:p>
            <a:pPr lvl="1"/>
            <a:r>
              <a:rPr lang="en-US" sz="2000" dirty="0"/>
              <a:t>Connected to the Internet</a:t>
            </a:r>
          </a:p>
          <a:p>
            <a:r>
              <a:rPr lang="en-US" sz="2400" dirty="0"/>
              <a:t>For smart home, smart retailer, street surveillance:</a:t>
            </a:r>
          </a:p>
          <a:p>
            <a:pPr lvl="1"/>
            <a:r>
              <a:rPr lang="en-US" sz="2000" dirty="0"/>
              <a:t>How give notice?</a:t>
            </a:r>
          </a:p>
          <a:p>
            <a:pPr lvl="1"/>
            <a:r>
              <a:rPr lang="en-US" sz="2000" dirty="0"/>
              <a:t>How get consent?</a:t>
            </a:r>
          </a:p>
        </p:txBody>
      </p:sp>
    </p:spTree>
    <p:extLst>
      <p:ext uri="{BB962C8B-B14F-4D97-AF65-F5344CB8AC3E}">
        <p14:creationId xmlns:p14="http://schemas.microsoft.com/office/powerpoint/2010/main" val="3597914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5C4B-CB29-FF42-9B45-42C48D5DE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Legitimate Interest as the Answer?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6EA86-663B-D945-A6D3-7FEC74195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GDPR Art. 6: processing is lawful if:</a:t>
            </a:r>
          </a:p>
          <a:p>
            <a:pPr lvl="1"/>
            <a:r>
              <a:rPr lang="en-US" sz="2000" dirty="0"/>
              <a:t>“processing is necessary for the purposes of the </a:t>
            </a:r>
            <a:r>
              <a:rPr lang="en-US" sz="2000" b="1" dirty="0"/>
              <a:t>legitimate interests </a:t>
            </a:r>
            <a:r>
              <a:rPr lang="en-US" sz="2000" dirty="0"/>
              <a:t>pursued by the controller or by a third party, except where such interests are overridden by the interests or fundamental rights and freedoms of the data subject.”</a:t>
            </a:r>
          </a:p>
          <a:p>
            <a:r>
              <a:rPr lang="en-US" sz="2000" dirty="0"/>
              <a:t>In considering compliance, example of today’s common technology of a retailer tracking a customer’s Bluetooth device in the store:</a:t>
            </a:r>
          </a:p>
          <a:p>
            <a:pPr lvl="1"/>
            <a:r>
              <a:rPr lang="en-US" sz="2000" dirty="0"/>
              <a:t>Get (big) data about where customers spend their time in the store</a:t>
            </a:r>
          </a:p>
          <a:p>
            <a:pPr lvl="1"/>
            <a:r>
              <a:rPr lang="en-US" sz="2000" dirty="0"/>
              <a:t>It is an IoT system, because the store’s sensors track where each Bluetooth device goes</a:t>
            </a:r>
          </a:p>
          <a:p>
            <a:r>
              <a:rPr lang="en-US" sz="2000" dirty="0"/>
              <a:t>Can you give </a:t>
            </a:r>
            <a:r>
              <a:rPr lang="en-US" sz="2000" b="1" dirty="0"/>
              <a:t>notice</a:t>
            </a:r>
            <a:r>
              <a:rPr lang="en-US" sz="2000" dirty="0"/>
              <a:t> and get </a:t>
            </a:r>
            <a:r>
              <a:rPr lang="en-US" sz="2000" b="1" dirty="0"/>
              <a:t>consent</a:t>
            </a:r>
            <a:r>
              <a:rPr lang="en-US" sz="2000" dirty="0"/>
              <a:t> to the customers?  How?</a:t>
            </a:r>
          </a:p>
          <a:p>
            <a:r>
              <a:rPr lang="en-US" sz="2000" dirty="0"/>
              <a:t>Is it a </a:t>
            </a:r>
            <a:r>
              <a:rPr lang="en-US" sz="2000" b="1" dirty="0"/>
              <a:t>legitimate interest </a:t>
            </a:r>
            <a:r>
              <a:rPr lang="en-US" sz="2000" dirty="0"/>
              <a:t>for the store to learn what its customers like and where they walk in the store?  What if this is for security purposes, too?</a:t>
            </a:r>
          </a:p>
          <a:p>
            <a:r>
              <a:rPr lang="en-US" sz="2000" dirty="0"/>
              <a:t>Are such interests “</a:t>
            </a:r>
            <a:r>
              <a:rPr lang="en-US" sz="2000" b="1" dirty="0"/>
              <a:t>overridden</a:t>
            </a:r>
            <a:r>
              <a:rPr lang="en-US" sz="2000" dirty="0"/>
              <a:t>” by the data subject’s rights?</a:t>
            </a:r>
          </a:p>
          <a:p>
            <a:r>
              <a:rPr lang="en-US" sz="2000" b="1" dirty="0"/>
              <a:t>Conclusion 3A: open question when Big Data, AI, and IoT are legal under GDPR</a:t>
            </a:r>
          </a:p>
        </p:txBody>
      </p:sp>
    </p:spTree>
    <p:extLst>
      <p:ext uri="{BB962C8B-B14F-4D97-AF65-F5344CB8AC3E}">
        <p14:creationId xmlns:p14="http://schemas.microsoft.com/office/powerpoint/2010/main" val="251322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AB7DE-DE94-AC4E-A09C-501C80D17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3B: Will the EU Create the Great Firewall of Europe?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5909C-722C-7947-AEE2-A21129C06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2000: Safe Harbor agreement </a:t>
            </a:r>
          </a:p>
          <a:p>
            <a:r>
              <a:rPr lang="en-US" sz="2000" dirty="0"/>
              <a:t>October 2015: European Court of Justice strikes down Safe Harbor in </a:t>
            </a:r>
            <a:r>
              <a:rPr lang="en-US" sz="2000" i="1" dirty="0"/>
              <a:t>Schrems</a:t>
            </a:r>
            <a:r>
              <a:rPr lang="en-US" sz="2000" dirty="0"/>
              <a:t> decision</a:t>
            </a:r>
          </a:p>
          <a:p>
            <a:pPr lvl="1"/>
            <a:r>
              <a:rPr lang="en-US" sz="2000" dirty="0"/>
              <a:t>One concern – strict enough commercial privacy rules</a:t>
            </a:r>
          </a:p>
          <a:p>
            <a:pPr lvl="1"/>
            <a:r>
              <a:rPr lang="en-US" sz="2000" dirty="0"/>
              <a:t>Major concern --  scope of US surveillance activities; </a:t>
            </a:r>
            <a:r>
              <a:rPr lang="en-US" sz="2000" b="1" dirty="0"/>
              <a:t>may not be “adequate” if NSA and other surveillance takes place once the data gets to the US</a:t>
            </a:r>
          </a:p>
          <a:p>
            <a:r>
              <a:rPr lang="en-US" sz="2000" dirty="0"/>
              <a:t>December 2015: Swire testimony about safeguards and reforms in US surveillance law</a:t>
            </a:r>
          </a:p>
          <a:p>
            <a:r>
              <a:rPr lang="en-US" sz="2000" dirty="0"/>
              <a:t>July 2016: final approval of EU/US Privacy Shield to replace Safe Harbor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100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99CFC-883D-4645-839A-7A6E6770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Shield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8FE3D-39FF-6A42-A022-FF57E3A44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hope with Privacy Shield:</a:t>
            </a:r>
          </a:p>
          <a:p>
            <a:pPr lvl="1"/>
            <a:r>
              <a:rPr lang="en-US" sz="2400" dirty="0"/>
              <a:t>Creates a legal basis for data transfers, post-Safe Harbor</a:t>
            </a:r>
          </a:p>
          <a:p>
            <a:pPr lvl="1"/>
            <a:r>
              <a:rPr lang="en-US" sz="2400" dirty="0"/>
              <a:t>Shows political will in EU and US for a strong relationship</a:t>
            </a:r>
          </a:p>
          <a:p>
            <a:pPr lvl="1"/>
            <a:r>
              <a:rPr lang="en-US" sz="2400" dirty="0"/>
              <a:t>Manageable, stricter commercial privacy rules</a:t>
            </a:r>
          </a:p>
          <a:p>
            <a:pPr lvl="1"/>
            <a:r>
              <a:rPr lang="en-US" sz="2400" dirty="0"/>
              <a:t>Some US government statements about legal limits on “bulk” surveillance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317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8229600" cy="57943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Peter Swire Background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B20EAD5-613A-0E4B-8F28-B9749321EA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484" y="1780588"/>
            <a:ext cx="2898492" cy="442142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D19EEF-34E6-E94B-B068-FBF4AA04EFEF}"/>
              </a:ext>
            </a:extLst>
          </p:cNvPr>
          <p:cNvSpPr txBox="1"/>
          <p:nvPr/>
        </p:nvSpPr>
        <p:spPr>
          <a:xfrm>
            <a:off x="5411448" y="3114262"/>
            <a:ext cx="53176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1998 book from the Brooking Institution</a:t>
            </a:r>
          </a:p>
          <a:p>
            <a:r>
              <a:rPr lang="en-US" sz="2400" b="1" dirty="0"/>
              <a:t>on US/EU privacy disputes</a:t>
            </a:r>
          </a:p>
        </p:txBody>
      </p:sp>
    </p:spTree>
    <p:extLst>
      <p:ext uri="{BB962C8B-B14F-4D97-AF65-F5344CB8AC3E}">
        <p14:creationId xmlns:p14="http://schemas.microsoft.com/office/powerpoint/2010/main" val="21045699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14707-180A-B643-B9F8-251D05C70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Legal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DFC5F-A7DD-544D-B28B-450DC1D99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European Court of Justice in Schrems did </a:t>
            </a:r>
            <a:r>
              <a:rPr lang="en-US" sz="2000" i="1" dirty="0"/>
              <a:t>not</a:t>
            </a:r>
            <a:r>
              <a:rPr lang="en-US" sz="2000" dirty="0"/>
              <a:t> (quite) find that US surveillance made transfers “inadequate”</a:t>
            </a:r>
          </a:p>
          <a:p>
            <a:pPr lvl="1"/>
            <a:r>
              <a:rPr lang="en-US" sz="2000" dirty="0"/>
              <a:t>It did strike down Safe Harbor, expressing detailed concerns that NSA surveillance is so pervasive that EU citizens’ data cannot be safe in the US</a:t>
            </a:r>
          </a:p>
          <a:p>
            <a:r>
              <a:rPr lang="en-US" sz="2000" dirty="0"/>
              <a:t>Current Schrems v. Facebook case:</a:t>
            </a:r>
          </a:p>
          <a:p>
            <a:pPr lvl="1"/>
            <a:r>
              <a:rPr lang="en-US" sz="2000" dirty="0"/>
              <a:t>Current challenge in Ireland to “</a:t>
            </a:r>
            <a:r>
              <a:rPr lang="en-US" sz="2000" b="1" dirty="0"/>
              <a:t>standard contract clauses</a:t>
            </a:r>
            <a:r>
              <a:rPr lang="en-US" sz="2000" dirty="0"/>
              <a:t>” that are used as lawful basis to send data to US and elsewhere</a:t>
            </a:r>
          </a:p>
          <a:p>
            <a:pPr lvl="1"/>
            <a:r>
              <a:rPr lang="en-US" sz="2000" dirty="0"/>
              <a:t>Irish privacy commissioner – SCCs seem as legally weak as Safe Harbor</a:t>
            </a:r>
          </a:p>
          <a:p>
            <a:pPr lvl="1"/>
            <a:r>
              <a:rPr lang="en-US" sz="2000" dirty="0"/>
              <a:t>Five-week trial, I testified two full days on US law governing foreign intelligence surveillance and legal protections</a:t>
            </a:r>
          </a:p>
          <a:p>
            <a:pPr lvl="1"/>
            <a:r>
              <a:rPr lang="en-US" sz="2000" dirty="0"/>
              <a:t>Irish judge: agreed with the privacy commissioner, and will refer to the ECJ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901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F71C-5983-7A42-BA3A-3F8DEDCD3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 ECJ Rules the US is Not Adequate?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3AC84-9159-534C-B175-C7201AD9A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If ECJ says SCCs are illegal, no good way to over-rule that</a:t>
            </a:r>
          </a:p>
          <a:p>
            <a:pPr lvl="1"/>
            <a:r>
              <a:rPr lang="en-US" sz="2000" dirty="0"/>
              <a:t>Binding legal effect of ECJ decision</a:t>
            </a:r>
          </a:p>
          <a:p>
            <a:pPr lvl="1"/>
            <a:r>
              <a:rPr lang="en-US" sz="2000" dirty="0"/>
              <a:t>No mechanism for constitutional amendment</a:t>
            </a:r>
          </a:p>
          <a:p>
            <a:pPr lvl="1"/>
            <a:r>
              <a:rPr lang="en-US" sz="2000" dirty="0"/>
              <a:t>Would require change to Lisbon Treaty</a:t>
            </a:r>
          </a:p>
          <a:p>
            <a:r>
              <a:rPr lang="en-US" sz="2400" dirty="0"/>
              <a:t>What will happen?</a:t>
            </a:r>
          </a:p>
          <a:p>
            <a:pPr lvl="1"/>
            <a:r>
              <a:rPr lang="en-US" sz="2000" dirty="0"/>
              <a:t>ECJ decision likely in 2019</a:t>
            </a:r>
          </a:p>
          <a:p>
            <a:pPr lvl="1"/>
            <a:r>
              <a:rPr lang="en-US" sz="2000" dirty="0"/>
              <a:t>Result is unclear</a:t>
            </a:r>
          </a:p>
          <a:p>
            <a:pPr lvl="1"/>
            <a:r>
              <a:rPr lang="en-US" sz="2000" dirty="0"/>
              <a:t>If the court remains strict, may need large data separation between EU and US operations</a:t>
            </a:r>
          </a:p>
          <a:p>
            <a:pPr lvl="1"/>
            <a:r>
              <a:rPr lang="en-US" sz="2000" dirty="0"/>
              <a:t>Companies should consider that possibility in establishing EU systems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537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3CB77-238B-D247-8C37-BD8A48DE8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Conclusion: The Big Picture on GDPR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FD221-092A-1347-A0BA-F44392C6B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Why the EU is </a:t>
            </a:r>
            <a:r>
              <a:rPr lang="en-US" sz="2400" b="1" dirty="0"/>
              <a:t>stricte</a:t>
            </a:r>
            <a:r>
              <a:rPr lang="en-US" sz="2400" dirty="0"/>
              <a:t>r than the U.S. on how companies protect privacy</a:t>
            </a:r>
          </a:p>
          <a:p>
            <a:r>
              <a:rPr lang="en-US" sz="2400" dirty="0"/>
              <a:t>Compliance – how GDPR shifts </a:t>
            </a:r>
            <a:r>
              <a:rPr lang="en-US" sz="2400" b="1" dirty="0"/>
              <a:t>from aspiration to enforcement</a:t>
            </a:r>
          </a:p>
          <a:p>
            <a:r>
              <a:rPr lang="en-US" sz="2400" b="1" dirty="0"/>
              <a:t>Two big questions</a:t>
            </a:r>
            <a:r>
              <a:rPr lang="en-US" sz="2400" dirty="0"/>
              <a:t>:</a:t>
            </a:r>
          </a:p>
          <a:p>
            <a:pPr lvl="1"/>
            <a:r>
              <a:rPr lang="en-US" sz="2400" dirty="0"/>
              <a:t>Will Europe participate in Big Data, AI, and the Internet of Things?</a:t>
            </a:r>
          </a:p>
          <a:p>
            <a:pPr lvl="1"/>
            <a:r>
              <a:rPr lang="en-US" sz="2400" dirty="0"/>
              <a:t>Will Europe cut off transfers to the U.S. by deciding the U.S. lacks “adequate” protection?</a:t>
            </a:r>
          </a:p>
          <a:p>
            <a:r>
              <a:rPr lang="en-US" sz="2400" dirty="0"/>
              <a:t>This is a </a:t>
            </a:r>
            <a:r>
              <a:rPr lang="en-US" sz="2400" b="1" dirty="0"/>
              <a:t>big compliance challenge, and a big risk to international trade, intelligence sharing with our allies, and the international system</a:t>
            </a:r>
          </a:p>
          <a:p>
            <a:r>
              <a:rPr lang="en-US" sz="2400" dirty="0"/>
              <a:t>These are big questions that we all face</a:t>
            </a:r>
          </a:p>
          <a:p>
            <a:pPr lvl="1"/>
            <a:endParaRPr lang="en-US" sz="2400" dirty="0"/>
          </a:p>
          <a:p>
            <a:r>
              <a:rPr lang="en-US" sz="2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2624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8229600" cy="57943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Peter Swire Background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892300" y="1682074"/>
            <a:ext cx="8229600" cy="4495800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Law professor, first article on law of the Internet in 1993</a:t>
            </a:r>
          </a:p>
          <a:p>
            <a:pPr>
              <a:defRPr/>
            </a:pPr>
            <a:r>
              <a:rPr lang="en-US" sz="2000" dirty="0"/>
              <a:t>President Clinton’s Chief Counselor for Privacy</a:t>
            </a:r>
          </a:p>
          <a:p>
            <a:pPr lvl="1">
              <a:defRPr/>
            </a:pPr>
            <a:r>
              <a:rPr lang="en-US" sz="2000" dirty="0"/>
              <a:t>HIPAA, financial privacy rules</a:t>
            </a:r>
          </a:p>
          <a:p>
            <a:pPr lvl="1">
              <a:defRPr/>
            </a:pPr>
            <a:r>
              <a:rPr lang="en-US" sz="2000" dirty="0"/>
              <a:t>Helped negotiate US/EU “Safe Harbor” for privacy</a:t>
            </a:r>
          </a:p>
          <a:p>
            <a:pPr lvl="1">
              <a:defRPr/>
            </a:pPr>
            <a:r>
              <a:rPr lang="en-US" sz="2000" dirty="0"/>
              <a:t>Chaired WH Working Group on how to update wiretap laws for the Internet</a:t>
            </a:r>
          </a:p>
          <a:p>
            <a:pPr>
              <a:defRPr/>
            </a:pPr>
            <a:r>
              <a:rPr lang="en-US" sz="2000" dirty="0"/>
              <a:t>Georgia Tech in 2013</a:t>
            </a:r>
          </a:p>
          <a:p>
            <a:pPr>
              <a:defRPr/>
            </a:pPr>
            <a:r>
              <a:rPr lang="en-US" sz="2000" dirty="0"/>
              <a:t>President Obama’s Review Group on Intelligence and Communications Technology (“NSA Review Group”)</a:t>
            </a:r>
          </a:p>
          <a:p>
            <a:pPr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36008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Situation Room: December 2013</a:t>
            </a:r>
          </a:p>
        </p:txBody>
      </p:sp>
      <p:pic>
        <p:nvPicPr>
          <p:cNvPr id="4" name="Picture Placeholder 4" descr="reviewgroup[3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r="4021"/>
          <a:stretch>
            <a:fillRect/>
          </a:stretch>
        </p:blipFill>
        <p:spPr>
          <a:xfrm>
            <a:off x="2271086" y="1638300"/>
            <a:ext cx="6936413" cy="508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01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Alston &amp; Bird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Senior Counsel at Alston &amp; Bird since January 2015, counseling range of clients</a:t>
            </a:r>
          </a:p>
          <a:p>
            <a:r>
              <a:rPr lang="en-US" sz="2000" dirty="0"/>
              <a:t>Privacy and Cybersecurity Group</a:t>
            </a:r>
          </a:p>
          <a:p>
            <a:pPr lvl="1"/>
            <a:r>
              <a:rPr lang="en-US" sz="2000" dirty="0"/>
              <a:t>Jim Harvey, David Keating, many other certified experts</a:t>
            </a:r>
          </a:p>
          <a:p>
            <a:pPr lvl="1"/>
            <a:r>
              <a:rPr lang="en-US" sz="2000" dirty="0"/>
              <a:t>Brussels office, Jan </a:t>
            </a:r>
            <a:r>
              <a:rPr lang="en-US" sz="2000" dirty="0" err="1"/>
              <a:t>Dhont</a:t>
            </a:r>
            <a:r>
              <a:rPr lang="en-US" sz="2000" dirty="0"/>
              <a:t>, GDPR</a:t>
            </a:r>
          </a:p>
          <a:p>
            <a:r>
              <a:rPr lang="en-US" sz="2000" dirty="0"/>
              <a:t>Schrems v. Facebook</a:t>
            </a:r>
          </a:p>
          <a:p>
            <a:pPr lvl="1"/>
            <a:r>
              <a:rPr lang="en-US" sz="2000" dirty="0"/>
              <a:t>Lead expert witness selected for Facebook to explain U.S. surveillance law to EU audience</a:t>
            </a:r>
          </a:p>
          <a:p>
            <a:pPr lvl="1"/>
            <a:r>
              <a:rPr lang="en-US" sz="2000" dirty="0">
                <a:hlinkClick r:id="rId2"/>
              </a:rPr>
              <a:t>https://www.alston.com/en/resources/peter-swire-irish-high-court-case-testimony</a:t>
            </a:r>
            <a:endParaRPr lang="en-US" sz="2000" dirty="0"/>
          </a:p>
          <a:p>
            <a:r>
              <a:rPr lang="en-US" sz="2000" dirty="0"/>
              <a:t>Has served as expert witness on privacy and cybersecurity</a:t>
            </a:r>
          </a:p>
        </p:txBody>
      </p:sp>
    </p:spTree>
    <p:extLst>
      <p:ext uri="{BB962C8B-B14F-4D97-AF65-F5344CB8AC3E}">
        <p14:creationId xmlns:p14="http://schemas.microsoft.com/office/powerpoint/2010/main" val="897140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B03A-6691-104E-ADF8-095127CB7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GDPR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3AD54-2212-3F4E-9056-84C62344B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Right to access and rectification</a:t>
            </a:r>
          </a:p>
          <a:p>
            <a:r>
              <a:rPr lang="en-US" dirty="0"/>
              <a:t>Right to be forgotten</a:t>
            </a:r>
          </a:p>
          <a:p>
            <a:r>
              <a:rPr lang="en-US" dirty="0"/>
              <a:t>Right to data portability</a:t>
            </a:r>
          </a:p>
          <a:p>
            <a:r>
              <a:rPr lang="en-US" dirty="0"/>
              <a:t>Consent in advance, has to be specific, informed, and voluntary</a:t>
            </a:r>
          </a:p>
          <a:p>
            <a:r>
              <a:rPr lang="en-US" dirty="0"/>
              <a:t>Data protection impact assessments on new systems</a:t>
            </a:r>
          </a:p>
          <a:p>
            <a:r>
              <a:rPr lang="en-US" dirty="0"/>
              <a:t>Document the legitimate basis for data processing</a:t>
            </a:r>
          </a:p>
          <a:p>
            <a:r>
              <a:rPr lang="en-US" dirty="0"/>
              <a:t>Any customers where data is collected in/from Europe</a:t>
            </a:r>
          </a:p>
          <a:p>
            <a:r>
              <a:rPr lang="en-US" dirty="0"/>
              <a:t>Fines – up to 4% of global revenue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735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08548-4F45-AF44-B37E-609034B81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624" y="132117"/>
            <a:ext cx="9556376" cy="1295400"/>
          </a:xfrm>
        </p:spPr>
        <p:txBody>
          <a:bodyPr/>
          <a:lstStyle/>
          <a:p>
            <a:r>
              <a:rPr lang="en-US" dirty="0"/>
              <a:t>FB: “Scandal of the Century”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768847-00B0-D046-8FA3-52B240B895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4" y="1568127"/>
            <a:ext cx="6808058" cy="485549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F46148-6126-F04C-995F-6F71EACA21BA}"/>
              </a:ext>
            </a:extLst>
          </p:cNvPr>
          <p:cNvSpPr txBox="1"/>
          <p:nvPr/>
        </p:nvSpPr>
        <p:spPr>
          <a:xfrm>
            <a:off x="4491879" y="6265604"/>
            <a:ext cx="7700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Sourcehttps://www.euractiv.com/section/data-protection/news/top-eu-privacy-</a:t>
            </a:r>
            <a:endParaRPr lang="en-US" dirty="0"/>
          </a:p>
          <a:p>
            <a:r>
              <a:rPr lang="en-US" dirty="0"/>
              <a:t>watchdog-calls-facebook-data-allegations-the-scandal-of-the-century/</a:t>
            </a:r>
          </a:p>
        </p:txBody>
      </p:sp>
    </p:spTree>
    <p:extLst>
      <p:ext uri="{BB962C8B-B14F-4D97-AF65-F5344CB8AC3E}">
        <p14:creationId xmlns:p14="http://schemas.microsoft.com/office/powerpoint/2010/main" val="2263098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34344-2245-1940-BE49-F5FB0C28A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GDPR and Social Networks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AFB6CC-D2A6-F84F-88F5-9674DFF27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34" y="1706009"/>
            <a:ext cx="10211764" cy="424534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A8BAF8-2DD0-0B4B-823E-A00B5B871441}"/>
              </a:ext>
            </a:extLst>
          </p:cNvPr>
          <p:cNvSpPr txBox="1"/>
          <p:nvPr/>
        </p:nvSpPr>
        <p:spPr>
          <a:xfrm>
            <a:off x="3688596" y="5885049"/>
            <a:ext cx="810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https://</a:t>
            </a:r>
            <a:r>
              <a:rPr lang="en-US" dirty="0" err="1"/>
              <a:t>www.insurancejournal.com</a:t>
            </a:r>
            <a:r>
              <a:rPr lang="en-US" dirty="0"/>
              <a:t>/news/national/2018/03/20/483866.htm</a:t>
            </a:r>
          </a:p>
        </p:txBody>
      </p:sp>
    </p:spTree>
    <p:extLst>
      <p:ext uri="{BB962C8B-B14F-4D97-AF65-F5344CB8AC3E}">
        <p14:creationId xmlns:p14="http://schemas.microsoft.com/office/powerpoint/2010/main" val="3795175683"/>
      </p:ext>
    </p:extLst>
  </p:cSld>
  <p:clrMapOvr>
    <a:masterClrMapping/>
  </p:clrMapOvr>
</p:sld>
</file>

<file path=ppt/theme/theme1.xml><?xml version="1.0" encoding="utf-8"?>
<a:theme xmlns:a="http://schemas.openxmlformats.org/drawingml/2006/main" name="Data Priva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5098</TotalTime>
  <Words>2621</Words>
  <Application>Microsoft Office PowerPoint</Application>
  <PresentationFormat>Widescreen</PresentationFormat>
  <Paragraphs>237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Times New Roman</vt:lpstr>
      <vt:lpstr>Verdana</vt:lpstr>
      <vt:lpstr>Wingdings</vt:lpstr>
      <vt:lpstr>Data Privacy</vt:lpstr>
      <vt:lpstr>“The Clash of the EU and U.S. on Privacy &amp; National Security”   Peter Swire Holder Chair of Law &amp; Ethics, Georgia Tech Senior Counsel, Alston &amp; Bird ACIR, March 22, 2018 </vt:lpstr>
      <vt:lpstr>Overview</vt:lpstr>
      <vt:lpstr>Peter Swire Background</vt:lpstr>
      <vt:lpstr>Peter Swire Background</vt:lpstr>
      <vt:lpstr>The Situation Room: December 2013</vt:lpstr>
      <vt:lpstr>Alston &amp; Bird</vt:lpstr>
      <vt:lpstr>A Few GDPR Requirements</vt:lpstr>
      <vt:lpstr>FB: “Scandal of the Century”</vt:lpstr>
      <vt:lpstr>GDPR and Social Networks</vt:lpstr>
      <vt:lpstr>Part 1: Why is the EU Stricter on Privacy?</vt:lpstr>
      <vt:lpstr>Protect the Common Market</vt:lpstr>
      <vt:lpstr>Fundamental Rights</vt:lpstr>
      <vt:lpstr>Protectionism </vt:lpstr>
      <vt:lpstr>EU Self-Determination</vt:lpstr>
      <vt:lpstr>Business Lobbying in US and EU</vt:lpstr>
      <vt:lpstr>Why is the EU Stricter on Privacy?</vt:lpstr>
      <vt:lpstr>Part 2: From Aspiration to Compliance</vt:lpstr>
      <vt:lpstr>Aspirational Rules in the 1990’s</vt:lpstr>
      <vt:lpstr>Compliance Today</vt:lpstr>
      <vt:lpstr>Aspirational Rules in the 1990’s</vt:lpstr>
      <vt:lpstr>Compliance Today</vt:lpstr>
      <vt:lpstr>Part 3: Two Questions</vt:lpstr>
      <vt:lpstr>Data Protection vs. Big Data, AI &amp; IoT</vt:lpstr>
      <vt:lpstr>Big Data and Re-Identification</vt:lpstr>
      <vt:lpstr>Will GDPR Really Prohibit Big Data?</vt:lpstr>
      <vt:lpstr>EU and the Internet of Things</vt:lpstr>
      <vt:lpstr>Legitimate Interest as the Answer?</vt:lpstr>
      <vt:lpstr>Question 3B: Will the EU Create the Great Firewall of Europe?</vt:lpstr>
      <vt:lpstr>Privacy Shield</vt:lpstr>
      <vt:lpstr>The Legal Challenges</vt:lpstr>
      <vt:lpstr>What if the ECJ Rules the US is Not Adequate?</vt:lpstr>
      <vt:lpstr>Conclusion: The Big Picture on GDPR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Roadmap to the GDPR: Brexit Analysis, Outsourcing &amp; Processors  July 14, 2016</dc:title>
  <dc:creator>Dhont, Jan</dc:creator>
  <cp:lastModifiedBy>Leahey, John R</cp:lastModifiedBy>
  <cp:revision>606</cp:revision>
  <cp:lastPrinted>2016-07-14T16:20:34Z</cp:lastPrinted>
  <dcterms:modified xsi:type="dcterms:W3CDTF">2018-03-22T18:42:26Z</dcterms:modified>
</cp:coreProperties>
</file>