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5" r:id="rId3"/>
    <p:sldId id="341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3" autoAdjust="0"/>
    <p:restoredTop sz="91441" autoAdjust="0"/>
  </p:normalViewPr>
  <p:slideViewPr>
    <p:cSldViewPr>
      <p:cViewPr varScale="1">
        <p:scale>
          <a:sx n="39" d="100"/>
          <a:sy n="39" d="100"/>
        </p:scale>
        <p:origin x="146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A837-BF35-4741-92D3-A6E1E4304E99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E9500-F544-AC4B-B28E-B7947CFD9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2325" y="29718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4400" i="1" dirty="0">
                <a:latin typeface="Arial" charset="0"/>
              </a:rPr>
              <a:t>The Economics of Cybersecurity:</a:t>
            </a:r>
            <a:br>
              <a:rPr lang="en-US" sz="4400" i="1" dirty="0">
                <a:latin typeface="Arial" charset="0"/>
              </a:rPr>
            </a:br>
            <a:r>
              <a:rPr lang="en-US" sz="4400" i="1" dirty="0">
                <a:latin typeface="Arial" charset="0"/>
              </a:rPr>
              <a:t>Breach &amp; Liability Rules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44196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Peter Swire 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Holder Chair of Law &amp; Ethics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Atlanta Federal Reserve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>
                <a:latin typeface="Arial" charset="0"/>
              </a:rPr>
              <a:t>March 21,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7D15D-2D34-AA48-9969-8C06E0D9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9438"/>
          </a:xfrm>
        </p:spPr>
        <p:txBody>
          <a:bodyPr/>
          <a:lstStyle/>
          <a:p>
            <a:r>
              <a:rPr lang="en-US" dirty="0"/>
              <a:t>Data Breach Laws May Help with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DFB6E-6EF4-C74E-864A-26F824F0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418" y="1295400"/>
            <a:ext cx="8229600" cy="4144963"/>
          </a:xfrm>
        </p:spPr>
        <p:txBody>
          <a:bodyPr/>
          <a:lstStyle/>
          <a:p>
            <a:r>
              <a:rPr lang="en-US" sz="2000" dirty="0"/>
              <a:t>Data breach laws started in California about 2003, now in almost every state: mail notices of breach, where SSN or other key data is lost</a:t>
            </a:r>
          </a:p>
          <a:p>
            <a:r>
              <a:rPr lang="en-US" sz="2000" b="1" dirty="0"/>
              <a:t>Critique</a:t>
            </a:r>
            <a:r>
              <a:rPr lang="en-US" sz="2000" dirty="0"/>
              <a:t> about notices mailed to individuals</a:t>
            </a:r>
          </a:p>
          <a:p>
            <a:pPr lvl="1"/>
            <a:r>
              <a:rPr lang="en-US" sz="2000" dirty="0"/>
              <a:t>Notice mailed to individuals if a breach, but individuals don’t know how to react to these notices</a:t>
            </a:r>
          </a:p>
          <a:p>
            <a:r>
              <a:rPr lang="en-US" sz="2000" dirty="0"/>
              <a:t>On more positive note:</a:t>
            </a:r>
          </a:p>
          <a:p>
            <a:pPr lvl="1"/>
            <a:r>
              <a:rPr lang="en-US" sz="2000" dirty="0"/>
              <a:t>Notices prevent companies from hiding the breach; improve </a:t>
            </a:r>
            <a:r>
              <a:rPr lang="en-US" sz="2000" b="1" dirty="0"/>
              <a:t>market pressures </a:t>
            </a:r>
            <a:r>
              <a:rPr lang="en-US" sz="2000" dirty="0"/>
              <a:t>for the company to take efficient precautions to protect its brand</a:t>
            </a:r>
          </a:p>
          <a:p>
            <a:pPr lvl="1"/>
            <a:r>
              <a:rPr lang="en-US" sz="2000" b="1" dirty="0"/>
              <a:t>Costs of mailing </a:t>
            </a:r>
            <a:r>
              <a:rPr lang="en-US" sz="2000" dirty="0"/>
              <a:t>~ cost of paying tort liability for lack of precaution</a:t>
            </a:r>
          </a:p>
          <a:p>
            <a:pPr lvl="1"/>
            <a:r>
              <a:rPr lang="en-US" sz="2000" b="1" dirty="0"/>
              <a:t>Organizational pressure for better cybersecurity</a:t>
            </a:r>
          </a:p>
          <a:p>
            <a:pPr lvl="2"/>
            <a:r>
              <a:rPr lang="en-US" dirty="0"/>
              <a:t>C-suite becomes aware of data breach</a:t>
            </a:r>
          </a:p>
          <a:p>
            <a:pPr lvl="2"/>
            <a:r>
              <a:rPr lang="en-US" dirty="0"/>
              <a:t>Increases cybersecurity precautions/budget so it doesn’t happen again</a:t>
            </a:r>
          </a:p>
          <a:p>
            <a:pPr lvl="1"/>
            <a:endParaRPr lang="en-US" sz="16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851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C3142-21FF-3E4D-9164-939F1C53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Tort Liability for Defective Software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7BD2-9554-BD48-981C-144ABFB13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Part I:</a:t>
            </a:r>
          </a:p>
          <a:p>
            <a:pPr lvl="1"/>
            <a:r>
              <a:rPr lang="en-US" sz="2000" dirty="0"/>
              <a:t>Data breaches (vulnerable systems) have not been solved by tort law</a:t>
            </a:r>
          </a:p>
          <a:p>
            <a:pPr lvl="1"/>
            <a:r>
              <a:rPr lang="en-US" sz="2000" dirty="0"/>
              <a:t>Partial adjustment to get efficiency with breach notification laws</a:t>
            </a:r>
          </a:p>
          <a:p>
            <a:r>
              <a:rPr lang="en-US" sz="2000" dirty="0"/>
              <a:t>What about liability for defective software?</a:t>
            </a:r>
          </a:p>
          <a:p>
            <a:pPr lvl="1"/>
            <a:r>
              <a:rPr lang="en-US" sz="2000" dirty="0"/>
              <a:t>To date, </a:t>
            </a:r>
            <a:r>
              <a:rPr lang="en-US" sz="2000" b="1" dirty="0"/>
              <a:t>major barriers to plaintiffs </a:t>
            </a:r>
            <a:r>
              <a:rPr lang="en-US" sz="2000" dirty="0"/>
              <a:t>who claim insufficient precautions in the creation of software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5230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A484B-E055-9C4E-BC15-EF190E35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liability and barriers to plaintiffs under tort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29FE0-65D2-FF40-BDF7-DC25E6D85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Elements of tort claim: duty, breach, causation, damages</a:t>
            </a:r>
          </a:p>
          <a:p>
            <a:r>
              <a:rPr lang="en-US" sz="2000" dirty="0"/>
              <a:t>Duty: </a:t>
            </a:r>
            <a:r>
              <a:rPr lang="en-US" sz="2000" b="1" dirty="0"/>
              <a:t>terms of service </a:t>
            </a:r>
            <a:r>
              <a:rPr lang="en-US" sz="2000" dirty="0"/>
              <a:t>say no duty for harms caused by software</a:t>
            </a:r>
          </a:p>
          <a:p>
            <a:pPr lvl="1"/>
            <a:r>
              <a:rPr lang="en-US" sz="2000" dirty="0"/>
              <a:t>Courts have not invalidated these TOS, so no duty</a:t>
            </a:r>
          </a:p>
          <a:p>
            <a:r>
              <a:rPr lang="en-US" sz="2000" dirty="0"/>
              <a:t>Breach: did software company use reasonable care (take reasonable precautions) in writing software?</a:t>
            </a:r>
          </a:p>
          <a:p>
            <a:pPr lvl="1"/>
            <a:r>
              <a:rPr lang="en-US" sz="2000" dirty="0"/>
              <a:t>Even well-written </a:t>
            </a:r>
            <a:r>
              <a:rPr lang="en-US" sz="2000" b="1" dirty="0"/>
              <a:t>software has numerous flaws </a:t>
            </a:r>
            <a:r>
              <a:rPr lang="en-US" sz="2000" dirty="0"/>
              <a:t>– the mere fact of a flaw does not show lack of reasonable precautions </a:t>
            </a:r>
          </a:p>
        </p:txBody>
      </p:sp>
    </p:spTree>
    <p:extLst>
      <p:ext uri="{BB962C8B-B14F-4D97-AF65-F5344CB8AC3E}">
        <p14:creationId xmlns:p14="http://schemas.microsoft.com/office/powerpoint/2010/main" val="105440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D0504-7E14-394A-8543-63D9F7A3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tort liability for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2B3A5-6676-B942-9380-C5F243684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Causation:</a:t>
            </a:r>
          </a:p>
          <a:p>
            <a:pPr lvl="1"/>
            <a:r>
              <a:rPr lang="en-US" sz="2000" dirty="0"/>
              <a:t>Intervening acts of third parties – the </a:t>
            </a:r>
            <a:r>
              <a:rPr lang="en-US" sz="2000" b="1" dirty="0"/>
              <a:t>hackers’ criminal act </a:t>
            </a:r>
            <a:r>
              <a:rPr lang="en-US" sz="2000" dirty="0"/>
              <a:t>caused the crime, not the software</a:t>
            </a:r>
          </a:p>
          <a:p>
            <a:pPr lvl="1"/>
            <a:r>
              <a:rPr lang="en-US" sz="2000" dirty="0"/>
              <a:t>Lack of proximate cause for worldwide software problems</a:t>
            </a:r>
          </a:p>
          <a:p>
            <a:pPr lvl="2"/>
            <a:r>
              <a:rPr lang="en-US" dirty="0"/>
              <a:t>Appropriate for </a:t>
            </a:r>
            <a:r>
              <a:rPr lang="en-US" b="1" dirty="0"/>
              <a:t>400 million Windows 10 users </a:t>
            </a:r>
            <a:r>
              <a:rPr lang="en-US" dirty="0"/>
              <a:t>to sue for a small flaw in one line of software?</a:t>
            </a:r>
          </a:p>
          <a:p>
            <a:pPr lvl="2"/>
            <a:r>
              <a:rPr lang="en-US" dirty="0"/>
              <a:t>If a negligent fire burns down the city of Chicago, don’t hold the slightly negligent person liable for all of that</a:t>
            </a:r>
          </a:p>
          <a:p>
            <a:r>
              <a:rPr lang="en-US" sz="2000" dirty="0"/>
              <a:t>Damages:</a:t>
            </a:r>
          </a:p>
          <a:p>
            <a:pPr lvl="1"/>
            <a:r>
              <a:rPr lang="en-US" sz="2000" b="1" dirty="0"/>
              <a:t>Economic loss doctrine </a:t>
            </a:r>
            <a:r>
              <a:rPr lang="en-US" sz="2000" dirty="0"/>
              <a:t>– tort claims usually require physical or other physical injury, and not “mere” economic loss</a:t>
            </a:r>
          </a:p>
          <a:p>
            <a:pPr lvl="1"/>
            <a:r>
              <a:rPr lang="en-US" sz="2000" dirty="0"/>
              <a:t>Economic loss covered by contract law and warranties</a:t>
            </a:r>
          </a:p>
        </p:txBody>
      </p:sp>
    </p:spTree>
    <p:extLst>
      <p:ext uri="{BB962C8B-B14F-4D97-AF65-F5344CB8AC3E}">
        <p14:creationId xmlns:p14="http://schemas.microsoft.com/office/powerpoint/2010/main" val="3256989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4BC2B-65D5-0345-8199-94E9CD35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torts will succeed for bad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BAD55-D53C-5047-9BB2-E67D75BC8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My view is that software providers will start to lose when physical </a:t>
            </a:r>
            <a:r>
              <a:rPr lang="en-US" sz="2000"/>
              <a:t>injuries occur, </a:t>
            </a:r>
            <a:r>
              <a:rPr lang="en-US" sz="2000" dirty="0"/>
              <a:t>such as when an autonomous vehicle hits a pedestrian</a:t>
            </a:r>
          </a:p>
          <a:p>
            <a:pPr lvl="1"/>
            <a:r>
              <a:rPr lang="en-US" sz="2000" dirty="0"/>
              <a:t>Terms of service – the pedestrian did not agree to those</a:t>
            </a:r>
          </a:p>
          <a:p>
            <a:pPr lvl="1"/>
            <a:r>
              <a:rPr lang="en-US" sz="2000" dirty="0"/>
              <a:t>Breach – looks like a defect under products liability (car) rather than a negligent service</a:t>
            </a:r>
          </a:p>
          <a:p>
            <a:pPr lvl="1"/>
            <a:r>
              <a:rPr lang="en-US" sz="2000" dirty="0"/>
              <a:t>Causation:</a:t>
            </a:r>
          </a:p>
          <a:p>
            <a:pPr lvl="2"/>
            <a:r>
              <a:rPr lang="en-US" dirty="0"/>
              <a:t>No intervening hacker/criminal</a:t>
            </a:r>
          </a:p>
          <a:p>
            <a:pPr lvl="2"/>
            <a:r>
              <a:rPr lang="en-US" dirty="0"/>
              <a:t>Proximate cause is easier: 1 person hit by car, not 400 million software users</a:t>
            </a:r>
          </a:p>
          <a:p>
            <a:pPr lvl="1"/>
            <a:r>
              <a:rPr lang="en-US" sz="2000" dirty="0"/>
              <a:t>Damages: physical injury rather than mere economic loss</a:t>
            </a:r>
          </a:p>
        </p:txBody>
      </p:sp>
    </p:spTree>
    <p:extLst>
      <p:ext uri="{BB962C8B-B14F-4D97-AF65-F5344CB8AC3E}">
        <p14:creationId xmlns:p14="http://schemas.microsoft.com/office/powerpoint/2010/main" val="183431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178E-07FB-9E4A-9B2D-410E020A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3: FTC and unfair/unreasonable security practices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3930A-50FC-CB4B-AD42-26B4160A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recap:</a:t>
            </a:r>
          </a:p>
          <a:p>
            <a:pPr lvl="1"/>
            <a:r>
              <a:rPr lang="en-US" sz="2000" dirty="0"/>
              <a:t>Likely to have inefficiently low precautions in computer systems of barriers to tort claims for data breaches</a:t>
            </a:r>
          </a:p>
          <a:p>
            <a:pPr lvl="1"/>
            <a:r>
              <a:rPr lang="en-US" sz="2000" dirty="0"/>
              <a:t>Likely to have inefficiently low precautions because difficult to sue for defective software</a:t>
            </a:r>
          </a:p>
          <a:p>
            <a:r>
              <a:rPr lang="en-US" sz="2000" dirty="0"/>
              <a:t>Federal Trade Commission Act, Section 5, with many cases claiming “unfair and deceptive trade practices”</a:t>
            </a:r>
          </a:p>
          <a:p>
            <a:pPr lvl="1"/>
            <a:r>
              <a:rPr lang="en-US" sz="2000" dirty="0"/>
              <a:t>Wyndham Hotels case:  FTC claimed: data stored in plain text (unencrypted); no firewall; weak passwords; and failure to remedy known security flaws </a:t>
            </a:r>
          </a:p>
          <a:p>
            <a:pPr lvl="1"/>
            <a:r>
              <a:rPr lang="en-US" sz="2000" dirty="0"/>
              <a:t>Case settled with 20-year comprehensive cybersecurity plan for the company</a:t>
            </a:r>
          </a:p>
        </p:txBody>
      </p:sp>
    </p:spTree>
    <p:extLst>
      <p:ext uri="{BB962C8B-B14F-4D97-AF65-F5344CB8AC3E}">
        <p14:creationId xmlns:p14="http://schemas.microsoft.com/office/powerpoint/2010/main" val="180395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051D-EA7B-AA44-A179-E32F20659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FTC Sec. 5 Improve Efficiency in Cybersecurity?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367F2-E89D-4642-B387-DFEBC7BF7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Pro: tort system leads to inefficiently low precautions for systems (data breach) and software, so increase precautions using Sec. 5</a:t>
            </a:r>
          </a:p>
          <a:p>
            <a:r>
              <a:rPr lang="en-US" sz="2000" dirty="0"/>
              <a:t>Con: National Technology Security Coalition is Chief Information Security Officer (CISO) policy group, HQ in Atlanta</a:t>
            </a:r>
          </a:p>
          <a:p>
            <a:pPr lvl="1"/>
            <a:r>
              <a:rPr lang="en-US" sz="2000" dirty="0"/>
              <a:t>Concerns that standards under Section 5 are vague, and enforcement is unpredictable by the FTC</a:t>
            </a:r>
          </a:p>
          <a:p>
            <a:pPr lvl="1"/>
            <a:r>
              <a:rPr lang="en-US" sz="2000" dirty="0"/>
              <a:t>Programmers don’t know how to code for “fair” or “unfair” practices </a:t>
            </a:r>
          </a:p>
          <a:p>
            <a:r>
              <a:rPr lang="en-US" sz="2000" dirty="0"/>
              <a:t>Possible path forward: for technically complex areas, reduce uncertainty by pointing to standards/norms</a:t>
            </a:r>
          </a:p>
          <a:p>
            <a:pPr lvl="1"/>
            <a:r>
              <a:rPr lang="en-US" sz="2000" dirty="0"/>
              <a:t>NIST Cybersecurity Framework, PCI-DSS, and other standards are becoming much more widely adopted, with greater specificity than previously for “good practices”</a:t>
            </a:r>
          </a:p>
        </p:txBody>
      </p:sp>
    </p:spTree>
    <p:extLst>
      <p:ext uri="{BB962C8B-B14F-4D97-AF65-F5344CB8AC3E}">
        <p14:creationId xmlns:p14="http://schemas.microsoft.com/office/powerpoint/2010/main" val="306913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8118-1816-3D44-9F51-1A3DAC33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–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68648-2E6F-C54D-9292-BF77FF401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Reasons to believe we are getting inefficiently low precautions for cybersecurity</a:t>
            </a:r>
          </a:p>
          <a:p>
            <a:r>
              <a:rPr lang="en-US" sz="2000" b="1" dirty="0"/>
              <a:t>Some reasons for optimism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Data breach laws help address weaknesses in computer systems</a:t>
            </a:r>
          </a:p>
          <a:p>
            <a:pPr lvl="1"/>
            <a:r>
              <a:rPr lang="en-US" sz="2000" dirty="0"/>
              <a:t>Market forces have pushed some software toward better cybersecurity</a:t>
            </a:r>
          </a:p>
          <a:p>
            <a:pPr lvl="1"/>
            <a:r>
              <a:rPr lang="en-US" sz="2000" dirty="0"/>
              <a:t>FTC (and state law) “unfair and deceptive” laws, when they incorporate standards, may push large system owners toward efficient precautions</a:t>
            </a:r>
          </a:p>
        </p:txBody>
      </p:sp>
    </p:spTree>
    <p:extLst>
      <p:ext uri="{BB962C8B-B14F-4D97-AF65-F5344CB8AC3E}">
        <p14:creationId xmlns:p14="http://schemas.microsoft.com/office/powerpoint/2010/main" val="2256489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2B5DA-70DA-724C-935C-630F3714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Coda: Internet of Things Cybersecurity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EBBD0-3135-304F-97EC-7A73F98C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Pessimism for Internet of Things</a:t>
            </a:r>
          </a:p>
          <a:p>
            <a:r>
              <a:rPr lang="en-US" sz="2000" dirty="0"/>
              <a:t>Billions of devices in coming years</a:t>
            </a:r>
          </a:p>
          <a:p>
            <a:r>
              <a:rPr lang="en-US" sz="2000" dirty="0"/>
              <a:t>Few incentives for security in $25 or $250 consumer device where consumers have little ability to gauge cybersecurity</a:t>
            </a:r>
          </a:p>
          <a:p>
            <a:r>
              <a:rPr lang="en-US" sz="2000" dirty="0"/>
              <a:t>When have flaws, little or no patching</a:t>
            </a:r>
          </a:p>
          <a:p>
            <a:r>
              <a:rPr lang="en-US" sz="2000" dirty="0"/>
              <a:t>When the manufacturer goes out of business, no customer support</a:t>
            </a:r>
          </a:p>
          <a:p>
            <a:r>
              <a:rPr lang="en-US" sz="2000" dirty="0"/>
              <a:t>Here is what the graph looks like --</a:t>
            </a:r>
          </a:p>
        </p:txBody>
      </p:sp>
    </p:spTree>
    <p:extLst>
      <p:ext uri="{BB962C8B-B14F-4D97-AF65-F5344CB8AC3E}">
        <p14:creationId xmlns:p14="http://schemas.microsoft.com/office/powerpoint/2010/main" val="3877560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F654-1938-F245-B1CE-79DD3748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9BBEC1-F11F-AA42-A0B2-2EB1BB10E4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258320" cy="5562600"/>
          </a:xfrm>
        </p:spPr>
      </p:pic>
    </p:spTree>
    <p:extLst>
      <p:ext uri="{BB962C8B-B14F-4D97-AF65-F5344CB8AC3E}">
        <p14:creationId xmlns:p14="http://schemas.microsoft.com/office/powerpoint/2010/main" val="171491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438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44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Swire 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Cybersecurity: the economics of breach &amp; liability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Torts and </a:t>
            </a:r>
            <a:r>
              <a:rPr lang="en-US" sz="2200" b="1" dirty="0"/>
              <a:t>efficiency rule for negligent harm </a:t>
            </a:r>
            <a:r>
              <a:rPr lang="en-US" sz="2200" dirty="0"/>
              <a:t>to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Economics of </a:t>
            </a:r>
            <a:r>
              <a:rPr lang="en-US" sz="2200" b="1" dirty="0"/>
              <a:t>data breach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Tort liability for </a:t>
            </a:r>
            <a:r>
              <a:rPr lang="en-US" sz="2200" b="1" dirty="0"/>
              <a:t>defects in 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FTC enforcement for unfairly </a:t>
            </a:r>
            <a:r>
              <a:rPr lang="en-US" sz="2200" b="1" dirty="0"/>
              <a:t>bad computer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Some reasons for optimism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But, for Internet of Things, more reason for pessimism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7446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DE1F-F310-9845-859A-FE1BB517E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solutions for IoT?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CA646-716F-B34B-9948-C97F5960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this emerging challenge, currently have big reasons for pessimism</a:t>
            </a:r>
          </a:p>
          <a:p>
            <a:r>
              <a:rPr lang="en-US" sz="2000" b="1" dirty="0"/>
              <a:t>Big corporations </a:t>
            </a:r>
            <a:r>
              <a:rPr lang="en-US" sz="2000" dirty="0"/>
              <a:t>can develop procurement and management policies to mitigate the risk from IoT</a:t>
            </a:r>
          </a:p>
          <a:p>
            <a:r>
              <a:rPr lang="en-US" sz="2000" dirty="0"/>
              <a:t>For </a:t>
            </a:r>
            <a:r>
              <a:rPr lang="en-US" sz="2000" b="1" dirty="0"/>
              <a:t>consumers</a:t>
            </a:r>
            <a:r>
              <a:rPr lang="en-US" sz="2000" dirty="0"/>
              <a:t>, be more cautious in using smart devices than most people have realized yet</a:t>
            </a:r>
          </a:p>
          <a:p>
            <a:r>
              <a:rPr lang="en-US" sz="2000" dirty="0"/>
              <a:t>Goal is to speed up the </a:t>
            </a:r>
            <a:r>
              <a:rPr lang="en-US" sz="2000" b="1" dirty="0"/>
              <a:t>societal learning curve </a:t>
            </a:r>
            <a:r>
              <a:rPr lang="en-US" sz="2000" dirty="0"/>
              <a:t>of how to do cybersecurity in a world of pervasive, connected devices</a:t>
            </a:r>
          </a:p>
          <a:p>
            <a:r>
              <a:rPr lang="en-US" sz="2000" dirty="0"/>
              <a:t>My apologies for ending on this pessimistic note, but these conclusions on IoT are widely shared among security researchers so we should focus more attention there</a:t>
            </a:r>
          </a:p>
          <a:p>
            <a:r>
              <a:rPr lang="en-US" sz="2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6515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794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Peter Swire Background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sz="2100" dirty="0">
                <a:cs typeface="+mn-cs"/>
              </a:rPr>
              <a:t>As law professor, taught Banking Regulation (1990’s), switched to Internet law (1993)</a:t>
            </a:r>
          </a:p>
          <a:p>
            <a:pPr>
              <a:defRPr/>
            </a:pPr>
            <a:r>
              <a:rPr lang="en-US" sz="2100" dirty="0">
                <a:cs typeface="+mn-cs"/>
              </a:rPr>
              <a:t>President Clinton’s Chief Counselor for Privacy</a:t>
            </a:r>
          </a:p>
          <a:p>
            <a:pPr lvl="1">
              <a:defRPr/>
            </a:pPr>
            <a:r>
              <a:rPr lang="en-US" sz="2100" dirty="0">
                <a:cs typeface="+mn-cs"/>
              </a:rPr>
              <a:t>WH coordinator HIPAA medical privacy rule</a:t>
            </a:r>
          </a:p>
          <a:p>
            <a:pPr lvl="1">
              <a:defRPr/>
            </a:pPr>
            <a:r>
              <a:rPr lang="en-US" sz="2100" dirty="0">
                <a:cs typeface="+mn-cs"/>
              </a:rPr>
              <a:t>WH representative for GLBA privacy rules</a:t>
            </a:r>
          </a:p>
          <a:p>
            <a:pPr>
              <a:defRPr/>
            </a:pPr>
            <a:r>
              <a:rPr lang="en-US" sz="2100" dirty="0">
                <a:cs typeface="+mn-cs"/>
              </a:rPr>
              <a:t>Law of cybersecurity (2003)</a:t>
            </a:r>
          </a:p>
          <a:p>
            <a:pPr>
              <a:defRPr/>
            </a:pPr>
            <a:r>
              <a:rPr lang="en-US" sz="2100" dirty="0">
                <a:cs typeface="+mn-cs"/>
              </a:rPr>
              <a:t>National Economic Council (2009-10) – Larry Summers, Raphael Bostic</a:t>
            </a:r>
          </a:p>
          <a:p>
            <a:pPr>
              <a:defRPr/>
            </a:pPr>
            <a:r>
              <a:rPr lang="en-US" sz="2100" dirty="0">
                <a:cs typeface="+mn-cs"/>
              </a:rPr>
              <a:t>President Obama’s NSA Review Group (2013)</a:t>
            </a:r>
          </a:p>
          <a:p>
            <a:pPr>
              <a:defRPr/>
            </a:pPr>
            <a:r>
              <a:rPr lang="en-US" sz="2100" dirty="0">
                <a:cs typeface="+mn-cs"/>
              </a:rPr>
              <a:t>Georgia Tech (2013)</a:t>
            </a:r>
          </a:p>
          <a:p>
            <a:pPr lvl="1">
              <a:defRPr/>
            </a:pPr>
            <a:r>
              <a:rPr lang="en-US" sz="2100" dirty="0">
                <a:cs typeface="+mn-cs"/>
              </a:rPr>
              <a:t>Scheller College of Business; Computing, Public Policy</a:t>
            </a:r>
          </a:p>
          <a:p>
            <a:pPr lvl="1">
              <a:defRPr/>
            </a:pPr>
            <a:r>
              <a:rPr lang="en-US" sz="2100" dirty="0">
                <a:cs typeface="+mn-cs"/>
              </a:rPr>
              <a:t>Institute for Information Security &amp; Privacy</a:t>
            </a:r>
          </a:p>
          <a:p>
            <a:pPr>
              <a:defRPr/>
            </a:pPr>
            <a:r>
              <a:rPr lang="en-US" sz="2100" dirty="0">
                <a:cs typeface="+mn-cs"/>
              </a:rPr>
              <a:t>Senior Counsel, Alston &amp; Bird</a:t>
            </a:r>
          </a:p>
        </p:txBody>
      </p:sp>
    </p:spTree>
    <p:extLst>
      <p:ext uri="{BB962C8B-B14F-4D97-AF65-F5344CB8AC3E}">
        <p14:creationId xmlns:p14="http://schemas.microsoft.com/office/powerpoint/2010/main" val="329853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6146" name="Picture Placeholder 4" descr="reviewgroup[3]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4021"/>
          <a:stretch>
            <a:fillRect/>
          </a:stretch>
        </p:blipFill>
        <p:spPr>
          <a:xfrm>
            <a:off x="152400" y="228600"/>
            <a:ext cx="8839200" cy="6477000"/>
          </a:xfr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December 2013: The Situation Room</a:t>
            </a:r>
          </a:p>
        </p:txBody>
      </p:sp>
    </p:spTree>
    <p:extLst>
      <p:ext uri="{BB962C8B-B14F-4D97-AF65-F5344CB8AC3E}">
        <p14:creationId xmlns:p14="http://schemas.microsoft.com/office/powerpoint/2010/main" val="63306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B520-B1CC-2A43-A835-3600259D4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I: Efficiency, Negligence, and Torts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5E101-2F83-D844-90C8-B163313F5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Economics of tort law</a:t>
            </a:r>
          </a:p>
          <a:p>
            <a:r>
              <a:rPr lang="en-US" sz="2000" dirty="0"/>
              <a:t>Negligence and the Hand test</a:t>
            </a:r>
          </a:p>
          <a:p>
            <a:pPr lvl="1"/>
            <a:r>
              <a:rPr lang="en-US" sz="2000" dirty="0"/>
              <a:t>1947 </a:t>
            </a:r>
            <a:r>
              <a:rPr lang="en-US" sz="2000" i="1" dirty="0"/>
              <a:t>Carroll Towing </a:t>
            </a:r>
            <a:r>
              <a:rPr lang="en-US" sz="2000" dirty="0"/>
              <a:t>case, Judge Learned Hand </a:t>
            </a:r>
          </a:p>
          <a:p>
            <a:pPr lvl="1"/>
            <a:r>
              <a:rPr lang="en-US" sz="2000" dirty="0"/>
              <a:t>Breach of duty of care if </a:t>
            </a:r>
            <a:r>
              <a:rPr lang="en-US" sz="2000" b="1" dirty="0"/>
              <a:t>PL&gt;B</a:t>
            </a:r>
            <a:r>
              <a:rPr lang="en-US" sz="2000" dirty="0"/>
              <a:t>, where </a:t>
            </a:r>
          </a:p>
          <a:p>
            <a:pPr lvl="1"/>
            <a:r>
              <a:rPr lang="en-US" sz="2000" dirty="0"/>
              <a:t>(Probability of loss) * (magnitude of Loss) &gt; Burden</a:t>
            </a:r>
          </a:p>
          <a:p>
            <a:pPr lvl="1"/>
            <a:r>
              <a:rPr lang="en-US" sz="2000" dirty="0"/>
              <a:t>Example: 10% chance of $1 million loss, so negligent if spend less than $100,000 to prevent the harm</a:t>
            </a:r>
          </a:p>
          <a:p>
            <a:r>
              <a:rPr lang="en-US" sz="2000" dirty="0"/>
              <a:t>Posner: efficient to make defendant pay if flunks the Hand test</a:t>
            </a:r>
          </a:p>
        </p:txBody>
      </p:sp>
    </p:spTree>
    <p:extLst>
      <p:ext uri="{BB962C8B-B14F-4D97-AF65-F5344CB8AC3E}">
        <p14:creationId xmlns:p14="http://schemas.microsoft.com/office/powerpoint/2010/main" val="117115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CD62E-3229-494D-B5F7-30F13085C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/>
          <a:lstStyle/>
          <a:p>
            <a:r>
              <a:rPr lang="en-US" dirty="0"/>
              <a:t>Economic arguments for more or less liability than the Hand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3A8F4-77F5-CE46-94CE-14EB71DFA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27" y="1828800"/>
            <a:ext cx="8229600" cy="4144963"/>
          </a:xfrm>
        </p:spPr>
        <p:txBody>
          <a:bodyPr/>
          <a:lstStyle/>
          <a:p>
            <a:r>
              <a:rPr lang="en-US" sz="2000" dirty="0"/>
              <a:t>More liability:</a:t>
            </a:r>
          </a:p>
          <a:p>
            <a:pPr lvl="1"/>
            <a:r>
              <a:rPr lang="en-US" sz="2000" dirty="0" err="1"/>
              <a:t>Calabresi</a:t>
            </a:r>
            <a:r>
              <a:rPr lang="en-US" sz="2000" dirty="0"/>
              <a:t>: </a:t>
            </a:r>
            <a:r>
              <a:rPr lang="en-US" sz="2000" b="1" dirty="0"/>
              <a:t>Products liability</a:t>
            </a:r>
            <a:r>
              <a:rPr lang="en-US" sz="2000" dirty="0"/>
              <a:t>, where manufacturers have knowledge &amp; control the risk</a:t>
            </a:r>
          </a:p>
          <a:p>
            <a:pPr lvl="1"/>
            <a:r>
              <a:rPr lang="en-US" sz="2000" dirty="0"/>
              <a:t>Strict liability for “</a:t>
            </a:r>
            <a:r>
              <a:rPr lang="en-US" sz="2000" b="1" dirty="0"/>
              <a:t>defects</a:t>
            </a:r>
            <a:r>
              <a:rPr lang="en-US" sz="2000" dirty="0"/>
              <a:t>” because the manufacturer is the “least cost avoider” of the risk and consumers can’t protect themselves from defectively-made automobiles</a:t>
            </a:r>
          </a:p>
          <a:p>
            <a:r>
              <a:rPr lang="en-US" sz="2000" dirty="0"/>
              <a:t>Less liability:</a:t>
            </a:r>
          </a:p>
          <a:p>
            <a:pPr lvl="1"/>
            <a:r>
              <a:rPr lang="en-US" sz="2000" dirty="0"/>
              <a:t>Tort reform proponents such as Peter Huber</a:t>
            </a:r>
          </a:p>
          <a:p>
            <a:pPr lvl="1"/>
            <a:r>
              <a:rPr lang="en-US" sz="2000" b="1" dirty="0"/>
              <a:t>Institutional inefficiencies &gt; theoretical efficiencies</a:t>
            </a:r>
          </a:p>
          <a:p>
            <a:pPr lvl="1"/>
            <a:r>
              <a:rPr lang="en-US" sz="2000" dirty="0"/>
              <a:t>E.g., class actions, runaway juries, biased expert witnesses</a:t>
            </a:r>
          </a:p>
          <a:p>
            <a:pPr lvl="1"/>
            <a:r>
              <a:rPr lang="en-US" sz="2000" dirty="0"/>
              <a:t>Conclusion: less liability than the Hand test because the system overly punishes the defendants, make goods more expensive, and punishes innovation</a:t>
            </a:r>
          </a:p>
        </p:txBody>
      </p:sp>
    </p:spTree>
    <p:extLst>
      <p:ext uri="{BB962C8B-B14F-4D97-AF65-F5344CB8AC3E}">
        <p14:creationId xmlns:p14="http://schemas.microsoft.com/office/powerpoint/2010/main" val="403936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8E8E0-A05F-1D4F-835C-FDC6339D5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Today’s Discussion on Economics of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3FDC-7324-094D-9F60-AD1E793E9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Scope: software flaws and badly protected computer systems</a:t>
            </a:r>
          </a:p>
          <a:p>
            <a:r>
              <a:rPr lang="en-US" sz="2000" dirty="0"/>
              <a:t>Assess using the Hand test – </a:t>
            </a:r>
            <a:r>
              <a:rPr lang="en-US" sz="2000" b="1" dirty="0"/>
              <a:t>are cost-effective precautions being taken</a:t>
            </a:r>
            <a:r>
              <a:rPr lang="en-US" sz="2000" dirty="0"/>
              <a:t>?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 err="1"/>
              <a:t>Calabresi</a:t>
            </a:r>
            <a:r>
              <a:rPr lang="en-US" sz="2000" dirty="0"/>
              <a:t> approach: to date, these have not been doctrinally treated by the law as ”products” liability, with strict liability – these are “services”</a:t>
            </a:r>
          </a:p>
          <a:p>
            <a:pPr lvl="1"/>
            <a:r>
              <a:rPr lang="en-US" sz="2000" dirty="0"/>
              <a:t>For Huber approach: I believe at least some of the tort reformer critiques are over-stated, with consequent risk of too few protections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8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FE00-6AA5-9541-BC84-E52B9F6D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II: Data Breaches and Market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6E7C5-ACA7-9047-9728-A2DB1313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Basic idea: </a:t>
            </a:r>
            <a:r>
              <a:rPr lang="en-US" sz="2000" b="1" dirty="0"/>
              <a:t>mis-aligned incentives </a:t>
            </a:r>
            <a:r>
              <a:rPr lang="en-US" sz="2000" dirty="0"/>
              <a:t>for the company that holds a large database of information about consumers</a:t>
            </a:r>
          </a:p>
          <a:p>
            <a:r>
              <a:rPr lang="en-US" sz="2000" dirty="0"/>
              <a:t>Hand test: should prevent if (probability) * (magnitude of loss) &gt; burden of precaution</a:t>
            </a:r>
          </a:p>
          <a:p>
            <a:r>
              <a:rPr lang="en-US" sz="2000" dirty="0"/>
              <a:t>For the </a:t>
            </a:r>
            <a:r>
              <a:rPr lang="en-US" sz="2000" b="1" dirty="0"/>
              <a:t>consumers, large potential loss </a:t>
            </a:r>
            <a:r>
              <a:rPr lang="en-US" sz="2000" dirty="0"/>
              <a:t>(identity theft, theft from bank accounts) </a:t>
            </a:r>
          </a:p>
          <a:p>
            <a:r>
              <a:rPr lang="en-US" sz="2000" dirty="0"/>
              <a:t>For the </a:t>
            </a:r>
            <a:r>
              <a:rPr lang="en-US" sz="2000" b="1" dirty="0"/>
              <a:t>company</a:t>
            </a:r>
            <a:r>
              <a:rPr lang="en-US" sz="2000" dirty="0"/>
              <a:t> itself, little direct harm and take </a:t>
            </a:r>
            <a:r>
              <a:rPr lang="en-US" sz="2000" b="1" dirty="0"/>
              <a:t>few precautions</a:t>
            </a:r>
            <a:r>
              <a:rPr lang="en-US" sz="2000" dirty="0"/>
              <a:t>, especially if consumers don’t learn about the breach</a:t>
            </a:r>
          </a:p>
          <a:p>
            <a:r>
              <a:rPr lang="en-US" sz="2000" dirty="0"/>
              <a:t>Result is </a:t>
            </a:r>
            <a:r>
              <a:rPr lang="en-US" sz="2000" b="1" dirty="0"/>
              <a:t>market failure</a:t>
            </a:r>
            <a:r>
              <a:rPr lang="en-US" sz="2000" dirty="0"/>
              <a:t>, where socially optimal level of precaution is higher than the company’s optimal level of precaution</a:t>
            </a:r>
          </a:p>
        </p:txBody>
      </p:sp>
    </p:spTree>
    <p:extLst>
      <p:ext uri="{BB962C8B-B14F-4D97-AF65-F5344CB8AC3E}">
        <p14:creationId xmlns:p14="http://schemas.microsoft.com/office/powerpoint/2010/main" val="116898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47CD8-AF57-E142-9D68-04E5250E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Tort System and Data Breaches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6F426-35A1-1741-B63E-BDEE7163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date, the U.S. tort system has often prevented consumers from suing for breach:</a:t>
            </a:r>
          </a:p>
          <a:p>
            <a:pPr lvl="1"/>
            <a:r>
              <a:rPr lang="en-US" sz="2000" dirty="0"/>
              <a:t>Courts have been reluctant to make defendants pay for </a:t>
            </a:r>
            <a:r>
              <a:rPr lang="en-US" sz="2000" b="1" dirty="0"/>
              <a:t>non-economic injury </a:t>
            </a:r>
            <a:r>
              <a:rPr lang="en-US" sz="2000" dirty="0"/>
              <a:t>(fear of identity theft)</a:t>
            </a:r>
          </a:p>
          <a:p>
            <a:pPr lvl="1"/>
            <a:r>
              <a:rPr lang="en-US" sz="2000" dirty="0"/>
              <a:t>Courts have been reluctant to certify </a:t>
            </a:r>
            <a:r>
              <a:rPr lang="en-US" sz="2000" b="1" dirty="0"/>
              <a:t>class actions</a:t>
            </a:r>
            <a:r>
              <a:rPr lang="en-US" sz="2000" dirty="0"/>
              <a:t>, saying the facts vary too much among the individual claimants</a:t>
            </a:r>
          </a:p>
          <a:p>
            <a:pPr lvl="1"/>
            <a:r>
              <a:rPr lang="en-US" sz="2000" dirty="0"/>
              <a:t>Courts have been more positive, though, for </a:t>
            </a:r>
            <a:r>
              <a:rPr lang="en-US" sz="2000" b="1" dirty="0"/>
              <a:t>bank plaintiffs</a:t>
            </a:r>
            <a:r>
              <a:rPr lang="en-US" sz="2000" dirty="0"/>
              <a:t>, who can sue for the actual costs of replacing credit cards.</a:t>
            </a:r>
          </a:p>
          <a:p>
            <a:r>
              <a:rPr lang="en-US" sz="2000" dirty="0"/>
              <a:t>Economic analysis: tort claims alone create inefficiently low level of precautions, because companies don’t have incentives to take precautions to protect consumers </a:t>
            </a:r>
          </a:p>
        </p:txBody>
      </p:sp>
    </p:spTree>
    <p:extLst>
      <p:ext uri="{BB962C8B-B14F-4D97-AF65-F5344CB8AC3E}">
        <p14:creationId xmlns:p14="http://schemas.microsoft.com/office/powerpoint/2010/main" val="26262817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5609</TotalTime>
  <Words>1548</Words>
  <Application>Microsoft Office PowerPoint</Application>
  <PresentationFormat>On-screen Show (4:3)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Wingdings</vt:lpstr>
      <vt:lpstr>ヒラギノ角ゴ Pro W3</vt:lpstr>
      <vt:lpstr>Default Design</vt:lpstr>
      <vt:lpstr>The Economics of Cybersecurity: Breach &amp; Liability Rules</vt:lpstr>
      <vt:lpstr>Overview</vt:lpstr>
      <vt:lpstr>Peter Swire Background</vt:lpstr>
      <vt:lpstr>PowerPoint Presentation</vt:lpstr>
      <vt:lpstr>Part I: Efficiency, Negligence, and Torts</vt:lpstr>
      <vt:lpstr>Economic arguments for more or less liability than the Hand test</vt:lpstr>
      <vt:lpstr>For Today’s Discussion on Economics of Cybersecurity</vt:lpstr>
      <vt:lpstr>Part II: Data Breaches and Market Failure</vt:lpstr>
      <vt:lpstr>The Tort System and Data Breaches</vt:lpstr>
      <vt:lpstr>Data Breach Laws May Help with Efficiency</vt:lpstr>
      <vt:lpstr>(2) Tort Liability for Defective Software </vt:lpstr>
      <vt:lpstr>Software liability and barriers to plaintiffs under tort law</vt:lpstr>
      <vt:lpstr>Barriers to tort liability for software</vt:lpstr>
      <vt:lpstr>When torts will succeed for bad software</vt:lpstr>
      <vt:lpstr>Part 3: FTC and unfair/unreasonable security practices </vt:lpstr>
      <vt:lpstr>Does FTC Sec. 5 Improve Efficiency in Cybersecurity?</vt:lpstr>
      <vt:lpstr>Conclusion – Part 1</vt:lpstr>
      <vt:lpstr>Coda: Internet of Things Cybersecurity </vt:lpstr>
      <vt:lpstr>PowerPoint Presentation</vt:lpstr>
      <vt:lpstr>Efficient solutions for IoT?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Leahey, John R</cp:lastModifiedBy>
  <cp:revision>263</cp:revision>
  <dcterms:created xsi:type="dcterms:W3CDTF">2005-08-02T18:53:14Z</dcterms:created>
  <dcterms:modified xsi:type="dcterms:W3CDTF">2018-03-22T13:03:30Z</dcterms:modified>
</cp:coreProperties>
</file>