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50" r:id="rId3"/>
    <p:sldId id="351" r:id="rId4"/>
    <p:sldId id="352" r:id="rId5"/>
    <p:sldId id="353" r:id="rId6"/>
    <p:sldId id="354" r:id="rId7"/>
    <p:sldId id="355" r:id="rId8"/>
    <p:sldId id="356" r:id="rId9"/>
    <p:sldId id="357" r:id="rId10"/>
    <p:sldId id="358" r:id="rId11"/>
    <p:sldId id="359" r:id="rId12"/>
    <p:sldId id="360" r:id="rId13"/>
    <p:sldId id="361" r:id="rId14"/>
    <p:sldId id="362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3"/>
    <p:restoredTop sz="94666"/>
  </p:normalViewPr>
  <p:slideViewPr>
    <p:cSldViewPr>
      <p:cViewPr>
        <p:scale>
          <a:sx n="100" d="100"/>
          <a:sy n="100" d="100"/>
        </p:scale>
        <p:origin x="1320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7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1110AF0-53A3-3844-8AB1-A2AA47B5C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79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400C5-673A-A147-B0C2-AB3EBF544687}" type="datetimeFigureOut">
              <a:rPr lang="en-US" smtClean="0"/>
              <a:t>11/3/17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948EEE-1A5D-BA4F-B57F-23E334229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009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3886200"/>
            <a:ext cx="5638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08109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15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11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71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771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6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30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24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3543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1017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1250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76200"/>
            <a:ext cx="9144000" cy="6705600"/>
          </a:xfrm>
          <a:prstGeom prst="rect">
            <a:avLst/>
          </a:prstGeom>
          <a:solidFill>
            <a:schemeClr val="bg1">
              <a:alpha val="46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8229600" cy="57943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44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50" y="2057400"/>
            <a:ext cx="9137650" cy="914400"/>
          </a:xfrm>
        </p:spPr>
        <p:txBody>
          <a:bodyPr/>
          <a:lstStyle/>
          <a:p>
            <a:pPr algn="ctr" eaLnBrk="1" hangingPunct="1"/>
            <a:r>
              <a:rPr lang="en-US" sz="3600" i="1" dirty="0" smtClean="0">
                <a:latin typeface="Arial" charset="0"/>
              </a:rPr>
              <a:t>Privacy and Cybersecurity Lessons at the Intersection of the Internet of Things and Police Body Worn Cameras</a:t>
            </a:r>
            <a:r>
              <a:rPr lang="en-US" sz="4400" i="1" dirty="0" smtClean="0">
                <a:latin typeface="Arial" charset="0"/>
              </a:rPr>
              <a:t/>
            </a:r>
            <a:br>
              <a:rPr lang="en-US" sz="4400" i="1" dirty="0" smtClean="0">
                <a:latin typeface="Arial" charset="0"/>
              </a:rPr>
            </a:br>
            <a:endParaRPr lang="en-US" sz="4400" i="1" dirty="0"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38100" y="3429000"/>
            <a:ext cx="9144000" cy="762000"/>
          </a:xfrm>
        </p:spPr>
        <p:txBody>
          <a:bodyPr/>
          <a:lstStyle/>
          <a:p>
            <a:pPr algn="ctr" eaLnBrk="1" hangingPunct="1">
              <a:buFont typeface="Wingdings" charset="0"/>
              <a:buNone/>
            </a:pPr>
            <a:endParaRPr lang="en-US" sz="2400" b="1" dirty="0" smtClean="0">
              <a:latin typeface="Arial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sz="2400" b="1" dirty="0" smtClean="0">
                <a:latin typeface="Arial" charset="0"/>
              </a:rPr>
              <a:t>Peter </a:t>
            </a:r>
            <a:r>
              <a:rPr lang="en-US" sz="2400" b="1" dirty="0" smtClean="0">
                <a:latin typeface="Arial" charset="0"/>
              </a:rPr>
              <a:t>Swire &amp; Jesse Woo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400" b="1" dirty="0" smtClean="0">
                <a:latin typeface="Arial" charset="0"/>
              </a:rPr>
              <a:t>North Carolina Law Review Symposium</a:t>
            </a:r>
            <a:endParaRPr lang="en-US" sz="2400" b="1" dirty="0" smtClean="0">
              <a:latin typeface="Arial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sz="2400" b="1" dirty="0" smtClean="0">
                <a:latin typeface="Arial" charset="0"/>
              </a:rPr>
              <a:t>November 3, 2017</a:t>
            </a:r>
            <a:endParaRPr lang="en-US" sz="24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Possible lessons from BWCs for IoT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Always on</a:t>
            </a:r>
          </a:p>
          <a:p>
            <a:r>
              <a:rPr lang="en-US" sz="2000" dirty="0" smtClean="0"/>
              <a:t>Transparency</a:t>
            </a:r>
          </a:p>
          <a:p>
            <a:pPr lvl="1"/>
            <a:r>
              <a:rPr lang="en-US" sz="2000" dirty="0" smtClean="0"/>
              <a:t>Jesse Woo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84670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“Always 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Existing IoT standards usually assume the device is “always on”</a:t>
            </a:r>
          </a:p>
          <a:p>
            <a:r>
              <a:rPr lang="en-US" sz="2000" dirty="0" smtClean="0"/>
              <a:t>For BWCs, that will not be true</a:t>
            </a:r>
          </a:p>
          <a:p>
            <a:pPr lvl="1"/>
            <a:r>
              <a:rPr lang="en-US" sz="2000" dirty="0" smtClean="0"/>
              <a:t>Bathroom breaks</a:t>
            </a:r>
          </a:p>
          <a:p>
            <a:pPr lvl="1"/>
            <a:r>
              <a:rPr lang="en-US" sz="2000" dirty="0" smtClean="0"/>
              <a:t>Sitting in car </a:t>
            </a:r>
          </a:p>
          <a:p>
            <a:pPr lvl="1"/>
            <a:r>
              <a:rPr lang="en-US" sz="2000" dirty="0" smtClean="0"/>
              <a:t>Others</a:t>
            </a:r>
          </a:p>
          <a:p>
            <a:r>
              <a:rPr lang="en-US" sz="2000" dirty="0" smtClean="0"/>
              <a:t>This could become a checklist item for IoT security and privacy</a:t>
            </a:r>
          </a:p>
          <a:p>
            <a:pPr lvl="1"/>
            <a:r>
              <a:rPr lang="en-US" sz="2000" dirty="0" smtClean="0"/>
              <a:t>Technical issues </a:t>
            </a:r>
            <a:r>
              <a:rPr lang="mr-IN" sz="2000" dirty="0" smtClean="0"/>
              <a:t>–</a:t>
            </a:r>
            <a:r>
              <a:rPr lang="en-US" sz="2000" dirty="0" smtClean="0"/>
              <a:t> set default on/off; mechanism for switching between on/off</a:t>
            </a:r>
          </a:p>
          <a:p>
            <a:pPr lvl="1"/>
            <a:r>
              <a:rPr lang="en-US" sz="2000" dirty="0" smtClean="0"/>
              <a:t>Administrative issues </a:t>
            </a:r>
            <a:r>
              <a:rPr lang="mr-IN" sz="2000" dirty="0" smtClean="0"/>
              <a:t>–</a:t>
            </a:r>
            <a:r>
              <a:rPr lang="en-US" sz="2000" dirty="0" smtClean="0"/>
              <a:t> how to develop on/off policy and create compliance</a:t>
            </a:r>
          </a:p>
          <a:p>
            <a:r>
              <a:rPr lang="en-US" sz="2000" dirty="0" smtClean="0"/>
              <a:t>Privacy design principle of “minimization” can lead to “sometimes off”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39591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Transparency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Transparency an enormous issue for BWC</a:t>
            </a:r>
          </a:p>
          <a:p>
            <a:pPr lvl="1"/>
            <a:r>
              <a:rPr lang="en-US" sz="2000" dirty="0" smtClean="0"/>
              <a:t>Complex First Amendment, privacy, accountability, and other issues</a:t>
            </a:r>
          </a:p>
          <a:p>
            <a:r>
              <a:rPr lang="en-US" sz="2000" dirty="0" smtClean="0"/>
              <a:t>IoT best practices have </a:t>
            </a:r>
            <a:r>
              <a:rPr lang="en-US" sz="2000" b="1" dirty="0" smtClean="0"/>
              <a:t>not</a:t>
            </a:r>
            <a:r>
              <a:rPr lang="en-US" sz="2000" dirty="0" smtClean="0"/>
              <a:t> addressed transparency at this level of detail</a:t>
            </a:r>
          </a:p>
          <a:p>
            <a:pPr lvl="1"/>
            <a:r>
              <a:rPr lang="en-US" sz="2000" dirty="0" smtClean="0"/>
              <a:t>Great majority of IoT deployment done by the private sector, with minimal FOIA or First Amendment issues</a:t>
            </a:r>
          </a:p>
          <a:p>
            <a:r>
              <a:rPr lang="en-US" sz="2000" dirty="0" smtClean="0"/>
              <a:t>Much discussion in the symposium on proper approach to transparency</a:t>
            </a:r>
          </a:p>
          <a:p>
            <a:pPr lvl="1"/>
            <a:r>
              <a:rPr lang="en-US" sz="2000" dirty="0" smtClean="0"/>
              <a:t>When must the camera be on</a:t>
            </a:r>
          </a:p>
          <a:p>
            <a:pPr lvl="1"/>
            <a:r>
              <a:rPr lang="en-US" sz="2000" dirty="0" smtClean="0"/>
              <a:t>Who should get access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14032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Transparency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Conclusion for IoT: rich BWC discussion on transparency can inform the broad IoT literature</a:t>
            </a:r>
          </a:p>
          <a:p>
            <a:r>
              <a:rPr lang="en-US" sz="2000" dirty="0" smtClean="0"/>
              <a:t>Suggestion for BWC community: </a:t>
            </a:r>
          </a:p>
          <a:p>
            <a:pPr lvl="1"/>
            <a:r>
              <a:rPr lang="en-US" sz="2000" dirty="0" smtClean="0"/>
              <a:t>Study the decade-long conferences on “Privacy and Public Access to Court Records” from William &amp; Mary’s Center for Legal and Court Technology</a:t>
            </a:r>
          </a:p>
          <a:p>
            <a:pPr lvl="2"/>
            <a:r>
              <a:rPr lang="en-US" dirty="0" smtClean="0"/>
              <a:t>Huge tradition of public access to court records</a:t>
            </a:r>
          </a:p>
          <a:p>
            <a:pPr lvl="2"/>
            <a:r>
              <a:rPr lang="en-US" dirty="0" smtClean="0"/>
              <a:t>Huge privacy issues when juvenile, financial, and other records available on the Internet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9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Link BWC discussions to the broader IoT literature</a:t>
            </a:r>
          </a:p>
          <a:p>
            <a:r>
              <a:rPr lang="en-US" sz="2000" dirty="0" smtClean="0"/>
              <a:t>Can move the BWC community up the learning curve from the larger IoT discussions</a:t>
            </a:r>
          </a:p>
          <a:p>
            <a:r>
              <a:rPr lang="en-US" sz="2000" dirty="0" smtClean="0"/>
              <a:t>Can inform the IoT community of under-appreciated issues such as “always on” and transparency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65638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Why Body Worn Cameras (BWCs) are part of the Internet of Things (IoT)</a:t>
            </a:r>
          </a:p>
          <a:p>
            <a:r>
              <a:rPr lang="en-US" sz="2000" dirty="0" smtClean="0"/>
              <a:t>Lessons from the IoT for privacy and cybersecurity, for BWCs</a:t>
            </a:r>
          </a:p>
          <a:p>
            <a:r>
              <a:rPr lang="en-US" sz="2000" dirty="0" smtClean="0"/>
              <a:t>Lessons from BWCs for privacy and cybersecurity, for the IoT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45982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of the Authors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Peter Swire:</a:t>
            </a:r>
          </a:p>
          <a:p>
            <a:pPr lvl="1"/>
            <a:r>
              <a:rPr lang="en-US" sz="2000" dirty="0" smtClean="0"/>
              <a:t>Now professor of Law and Ethics in Scheller College of Business</a:t>
            </a:r>
          </a:p>
          <a:p>
            <a:r>
              <a:rPr lang="en-US" sz="2000" dirty="0" smtClean="0"/>
              <a:t>Jesse Woo:</a:t>
            </a:r>
          </a:p>
          <a:p>
            <a:pPr lvl="1"/>
            <a:r>
              <a:rPr lang="en-US" sz="2000" dirty="0" smtClean="0"/>
              <a:t>Research faculty at GT</a:t>
            </a:r>
          </a:p>
          <a:p>
            <a:pPr lvl="1"/>
            <a:r>
              <a:rPr lang="en-US" sz="2000" dirty="0" smtClean="0"/>
              <a:t>“Smart </a:t>
            </a:r>
            <a:r>
              <a:rPr lang="en-US" sz="2000" dirty="0"/>
              <a:t>Cities Pose Privacy Risks and Other Problems, But </a:t>
            </a:r>
            <a:r>
              <a:rPr lang="en-US" sz="2000" dirty="0" smtClean="0"/>
              <a:t>That </a:t>
            </a:r>
            <a:r>
              <a:rPr lang="en-US" sz="2000" dirty="0"/>
              <a:t>Doesn't Mean We Shouldn't Build </a:t>
            </a:r>
            <a:r>
              <a:rPr lang="en-US" sz="2000" dirty="0" smtClean="0"/>
              <a:t>Them,” 85 UMKC L. Rev. 953 (2017)</a:t>
            </a:r>
            <a:endParaRPr lang="en-US" sz="20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802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BWCs as IoT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Definition of IoT:</a:t>
            </a:r>
          </a:p>
          <a:p>
            <a:pPr lvl="1"/>
            <a:r>
              <a:rPr lang="en-US" sz="2000" dirty="0" smtClean="0"/>
              <a:t>A sensor</a:t>
            </a:r>
          </a:p>
          <a:p>
            <a:pPr lvl="1"/>
            <a:r>
              <a:rPr lang="en-US" sz="2000" dirty="0" smtClean="0"/>
              <a:t>Connected to the Internet </a:t>
            </a:r>
          </a:p>
          <a:p>
            <a:pPr lvl="1"/>
            <a:r>
              <a:rPr lang="en-US" sz="2000" dirty="0" smtClean="0"/>
              <a:t>Data stored remotely, typically in the cloud</a:t>
            </a:r>
          </a:p>
          <a:p>
            <a:r>
              <a:rPr lang="en-US" sz="2000" dirty="0" smtClean="0"/>
              <a:t>Our claim: </a:t>
            </a:r>
            <a:r>
              <a:rPr lang="en-US" sz="2000" b="1" dirty="0" smtClean="0"/>
              <a:t>for purposes of identifying and mitigating privacy and cybersecurity issues, BWCs are an example of the IoT</a:t>
            </a:r>
          </a:p>
          <a:p>
            <a:pPr lvl="1"/>
            <a:r>
              <a:rPr lang="en-US" sz="2000" dirty="0" smtClean="0"/>
              <a:t>No previous literature on this (but, Adam Thierer)</a:t>
            </a:r>
          </a:p>
        </p:txBody>
      </p:sp>
    </p:spTree>
    <p:extLst>
      <p:ext uri="{BB962C8B-B14F-4D97-AF65-F5344CB8AC3E}">
        <p14:creationId xmlns:p14="http://schemas.microsoft.com/office/powerpoint/2010/main" val="1998711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609600"/>
            <a:ext cx="8229600" cy="579438"/>
          </a:xfrm>
        </p:spPr>
        <p:txBody>
          <a:bodyPr/>
          <a:lstStyle/>
          <a:p>
            <a:r>
              <a:rPr lang="en-US" dirty="0" smtClean="0"/>
              <a:t>BWCs as IoT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144963"/>
          </a:xfrm>
        </p:spPr>
        <p:txBody>
          <a:bodyPr/>
          <a:lstStyle/>
          <a:p>
            <a:r>
              <a:rPr lang="en-US" sz="2000" dirty="0"/>
              <a:t>“</a:t>
            </a:r>
            <a:r>
              <a:rPr lang="en-US" sz="2000" b="1" dirty="0"/>
              <a:t>Sensor</a:t>
            </a:r>
            <a:r>
              <a:rPr lang="en-US" sz="2000" dirty="0"/>
              <a:t>”: a camera, yes</a:t>
            </a:r>
          </a:p>
          <a:p>
            <a:r>
              <a:rPr lang="en-US" sz="2000" dirty="0"/>
              <a:t>”</a:t>
            </a:r>
            <a:r>
              <a:rPr lang="en-US" sz="2000" b="1" dirty="0"/>
              <a:t>Data stored remotely, typically in cloud</a:t>
            </a:r>
            <a:r>
              <a:rPr lang="en-US" sz="2000" dirty="0"/>
              <a:t>”</a:t>
            </a:r>
          </a:p>
          <a:p>
            <a:pPr lvl="1"/>
            <a:r>
              <a:rPr lang="en-US" sz="2000" dirty="0"/>
              <a:t>Storage </a:t>
            </a:r>
            <a:r>
              <a:rPr lang="en-US" sz="2000" dirty="0" smtClean="0"/>
              <a:t>of the video footage is remote, not on the camera itself</a:t>
            </a:r>
          </a:p>
          <a:p>
            <a:pPr lvl="1"/>
            <a:r>
              <a:rPr lang="en-US" sz="2000" dirty="0" smtClean="0"/>
              <a:t>Storage may be in the cloud, or else database maintained separately by police department</a:t>
            </a:r>
          </a:p>
          <a:p>
            <a:pPr lvl="2"/>
            <a:r>
              <a:rPr lang="en-US" dirty="0" smtClean="0"/>
              <a:t>If stored separately, then often greater security risks, unless police department is unusually skilled at cybersecurity</a:t>
            </a:r>
          </a:p>
          <a:p>
            <a:r>
              <a:rPr lang="en-US" sz="2000" dirty="0" smtClean="0"/>
              <a:t>“</a:t>
            </a:r>
            <a:r>
              <a:rPr lang="en-US" sz="2000" b="1" dirty="0" smtClean="0"/>
              <a:t>Connected to the Internet</a:t>
            </a:r>
            <a:r>
              <a:rPr lang="en-US" sz="2000" dirty="0" smtClean="0"/>
              <a:t>”</a:t>
            </a:r>
          </a:p>
          <a:p>
            <a:pPr lvl="1"/>
            <a:r>
              <a:rPr lang="en-US" sz="2000" dirty="0" smtClean="0"/>
              <a:t>Depends on configuration</a:t>
            </a:r>
          </a:p>
          <a:p>
            <a:pPr lvl="2"/>
            <a:r>
              <a:rPr lang="en-US" dirty="0" smtClean="0"/>
              <a:t>If it is, then have the worry about </a:t>
            </a:r>
            <a:r>
              <a:rPr lang="en-US" b="1" dirty="0" smtClean="0"/>
              <a:t>remote attacks </a:t>
            </a:r>
            <a:r>
              <a:rPr lang="en-US" dirty="0" smtClean="0"/>
              <a:t>on the BWCs and their software</a:t>
            </a:r>
          </a:p>
          <a:p>
            <a:pPr lvl="2"/>
            <a:r>
              <a:rPr lang="en-US" dirty="0" smtClean="0"/>
              <a:t>If not, then those specific risks do not apply, but </a:t>
            </a:r>
            <a:r>
              <a:rPr lang="en-US" b="1" dirty="0" smtClean="0"/>
              <a:t>the rest of the lifecycle of protecting data is the same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22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Lessons from IoT for BWCs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Large and growing literature on IoT cybersecurity and privacy</a:t>
            </a:r>
          </a:p>
          <a:p>
            <a:pPr lvl="1"/>
            <a:r>
              <a:rPr lang="en-US" sz="2000" dirty="0" smtClean="0"/>
              <a:t>IoT is becoming enormous, $1 trillion/year in coming years</a:t>
            </a:r>
          </a:p>
          <a:p>
            <a:pPr lvl="1"/>
            <a:r>
              <a:rPr lang="en-US" sz="2000" dirty="0" smtClean="0"/>
              <a:t>Numerous types of IoT have similarities to BWCs: smart cities, gunshot locators, fixed video surveillance, many more</a:t>
            </a:r>
          </a:p>
          <a:p>
            <a:pPr lvl="1"/>
            <a:r>
              <a:rPr lang="en-US" sz="2000" dirty="0" smtClean="0"/>
              <a:t>Emergence of standards for good cybersecurity and privacy</a:t>
            </a:r>
          </a:p>
          <a:p>
            <a:r>
              <a:rPr lang="en-US" sz="2000" dirty="0" smtClean="0"/>
              <a:t>How to use the IoT literature to help BWCs?</a:t>
            </a:r>
          </a:p>
          <a:p>
            <a:pPr lvl="1"/>
            <a:r>
              <a:rPr lang="en-US" sz="2000" dirty="0" smtClean="0"/>
              <a:t>Cities and police departments face challenges in </a:t>
            </a:r>
            <a:r>
              <a:rPr lang="en-US" sz="2000" b="1" dirty="0" smtClean="0"/>
              <a:t>discovering</a:t>
            </a:r>
            <a:r>
              <a:rPr lang="en-US" sz="2000" dirty="0" smtClean="0"/>
              <a:t> good practices</a:t>
            </a:r>
          </a:p>
          <a:p>
            <a:pPr lvl="1"/>
            <a:r>
              <a:rPr lang="en-US" sz="2000" dirty="0" smtClean="0"/>
              <a:t>If they discover good practices, in politically fraught settings, helpful to have </a:t>
            </a:r>
            <a:r>
              <a:rPr lang="en-US" sz="2000" b="1" dirty="0" smtClean="0"/>
              <a:t>neutral/authoritative</a:t>
            </a:r>
            <a:r>
              <a:rPr lang="en-US" sz="2000" dirty="0" smtClean="0"/>
              <a:t> set of practices</a:t>
            </a:r>
          </a:p>
          <a:p>
            <a:pPr lvl="1"/>
            <a:r>
              <a:rPr lang="en-US" sz="2000" dirty="0" smtClean="0"/>
              <a:t>If practices are not yet good, then basis for </a:t>
            </a:r>
            <a:r>
              <a:rPr lang="en-US" sz="2000" b="1" dirty="0" smtClean="0"/>
              <a:t>critiquing and improving</a:t>
            </a:r>
            <a:r>
              <a:rPr lang="en-US" sz="2000" dirty="0" smtClean="0"/>
              <a:t> practices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2133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on IoT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Broadband Internet Technology Advisory Group, IoT Security and Privacy Recommendations (2016)</a:t>
            </a:r>
          </a:p>
          <a:p>
            <a:r>
              <a:rPr lang="en-US" sz="2000" dirty="0" smtClean="0"/>
              <a:t>Microsoft Azure, Internet of Things Security Best Practices (2017)</a:t>
            </a:r>
          </a:p>
          <a:p>
            <a:r>
              <a:rPr lang="en-US" sz="2000" dirty="0" smtClean="0"/>
              <a:t>Federal Trade Commission</a:t>
            </a:r>
          </a:p>
          <a:p>
            <a:pPr lvl="1"/>
            <a:r>
              <a:rPr lang="en-US" sz="2000" dirty="0" smtClean="0"/>
              <a:t>Internet of Things: Privacy and Security in a Connected World (2015)</a:t>
            </a:r>
          </a:p>
          <a:p>
            <a:pPr lvl="1"/>
            <a:r>
              <a:rPr lang="en-US" sz="2000" dirty="0" smtClean="0"/>
              <a:t>Other privacy and security reports and enforcement actions</a:t>
            </a:r>
          </a:p>
          <a:p>
            <a:pPr lvl="1"/>
            <a:r>
              <a:rPr lang="en-US" sz="2000" dirty="0" smtClean="0"/>
              <a:t>Privacy by design/privacy-enhancing technologies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587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457200"/>
            <a:ext cx="8229600" cy="579438"/>
          </a:xfrm>
        </p:spPr>
        <p:txBody>
          <a:bodyPr/>
          <a:lstStyle/>
          <a:p>
            <a:r>
              <a:rPr lang="en-US" dirty="0" smtClean="0"/>
              <a:t>Some themes from the IoT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1417637"/>
            <a:ext cx="8229600" cy="4144963"/>
          </a:xfrm>
        </p:spPr>
        <p:txBody>
          <a:bodyPr/>
          <a:lstStyle/>
          <a:p>
            <a:r>
              <a:rPr lang="en-US" sz="2000" dirty="0"/>
              <a:t>Well-known organizing principles for cybersecurity and privacy:</a:t>
            </a:r>
          </a:p>
          <a:p>
            <a:pPr lvl="1"/>
            <a:r>
              <a:rPr lang="en-US" sz="2000" b="1" dirty="0"/>
              <a:t>Life cycle of data </a:t>
            </a:r>
            <a:r>
              <a:rPr lang="mr-IN" sz="2000" dirty="0"/>
              <a:t>–</a:t>
            </a:r>
            <a:r>
              <a:rPr lang="en-US" sz="2000" dirty="0"/>
              <a:t> collection, storage, use, dissemination, destruction</a:t>
            </a:r>
          </a:p>
          <a:p>
            <a:pPr lvl="1"/>
            <a:r>
              <a:rPr lang="en-US" sz="2000" b="1" dirty="0"/>
              <a:t>Technical, physical, and administrative </a:t>
            </a:r>
            <a:r>
              <a:rPr lang="en-US" sz="2000" dirty="0"/>
              <a:t>measures</a:t>
            </a:r>
          </a:p>
          <a:p>
            <a:pPr lvl="1"/>
            <a:r>
              <a:rPr lang="en-US" sz="2000" b="1" dirty="0"/>
              <a:t>CIA</a:t>
            </a:r>
            <a:r>
              <a:rPr lang="en-US" sz="2000" dirty="0"/>
              <a:t>: Confidentiality, integrity, and </a:t>
            </a:r>
            <a:r>
              <a:rPr lang="en-US" sz="2000" dirty="0" smtClean="0"/>
              <a:t>availability</a:t>
            </a:r>
          </a:p>
          <a:p>
            <a:pPr lvl="2"/>
            <a:r>
              <a:rPr lang="en-US" dirty="0" smtClean="0"/>
              <a:t>“Integrity” </a:t>
            </a:r>
            <a:r>
              <a:rPr lang="mr-IN" dirty="0" smtClean="0"/>
              <a:t>–</a:t>
            </a:r>
            <a:r>
              <a:rPr lang="en-US" dirty="0" smtClean="0"/>
              <a:t> preserve evidentiary integrity</a:t>
            </a:r>
          </a:p>
          <a:p>
            <a:pPr lvl="1"/>
            <a:r>
              <a:rPr lang="en-US" sz="2000" b="1" dirty="0" smtClean="0"/>
              <a:t>Secondary use</a:t>
            </a:r>
            <a:r>
              <a:rPr lang="en-US" sz="2000" dirty="0" smtClean="0"/>
              <a:t>:</a:t>
            </a:r>
          </a:p>
          <a:p>
            <a:pPr lvl="2"/>
            <a:r>
              <a:rPr lang="en-US" dirty="0" smtClean="0"/>
              <a:t>Primary use (collect as evidence in a particular case)</a:t>
            </a:r>
          </a:p>
          <a:p>
            <a:pPr lvl="2"/>
            <a:r>
              <a:rPr lang="en-US" dirty="0" smtClean="0"/>
              <a:t>Secondary uses </a:t>
            </a:r>
            <a:r>
              <a:rPr lang="mr-IN" dirty="0" smtClean="0"/>
              <a:t>–</a:t>
            </a:r>
            <a:r>
              <a:rPr lang="en-US" dirty="0" smtClean="0"/>
              <a:t> when is it lawful/appropriate to use for other purposes</a:t>
            </a:r>
          </a:p>
          <a:p>
            <a:pPr lvl="3"/>
            <a:r>
              <a:rPr lang="en-US" sz="2000" dirty="0" smtClean="0"/>
              <a:t>Biometrics example from this morning</a:t>
            </a:r>
          </a:p>
        </p:txBody>
      </p:sp>
    </p:spTree>
    <p:extLst>
      <p:ext uri="{BB962C8B-B14F-4D97-AF65-F5344CB8AC3E}">
        <p14:creationId xmlns:p14="http://schemas.microsoft.com/office/powerpoint/2010/main" val="994768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on Part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IoT: have well </a:t>
            </a:r>
            <a:r>
              <a:rPr lang="en-US" sz="2000" dirty="0"/>
              <a:t>developed approaches for hardware, software, and system protections for </a:t>
            </a:r>
            <a:r>
              <a:rPr lang="en-US" sz="2000" dirty="0" smtClean="0"/>
              <a:t>IoT</a:t>
            </a:r>
          </a:p>
          <a:p>
            <a:pPr lvl="1"/>
            <a:r>
              <a:rPr lang="en-US" sz="2000" dirty="0" smtClean="0"/>
              <a:t>Rich literature and experience on numerous issues</a:t>
            </a:r>
            <a:endParaRPr lang="en-US" sz="2000" dirty="0"/>
          </a:p>
          <a:p>
            <a:r>
              <a:rPr lang="en-US" sz="2000" dirty="0"/>
              <a:t>BWC systems and policy debates can draw on these approaches</a:t>
            </a:r>
          </a:p>
        </p:txBody>
      </p:sp>
    </p:spTree>
    <p:extLst>
      <p:ext uri="{BB962C8B-B14F-4D97-AF65-F5344CB8AC3E}">
        <p14:creationId xmlns:p14="http://schemas.microsoft.com/office/powerpoint/2010/main" val="186295770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6924</TotalTime>
  <Words>845</Words>
  <Application>Microsoft Macintosh PowerPoint</Application>
  <PresentationFormat>On-screen Show (4:3)</PresentationFormat>
  <Paragraphs>94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ＭＳ Ｐゴシック</vt:lpstr>
      <vt:lpstr>Wingdings</vt:lpstr>
      <vt:lpstr>ヒラギノ角ゴ Pro W3</vt:lpstr>
      <vt:lpstr>Arial</vt:lpstr>
      <vt:lpstr>Default Design</vt:lpstr>
      <vt:lpstr>Privacy and Cybersecurity Lessons at the Intersection of the Internet of Things and Police Body Worn Cameras </vt:lpstr>
      <vt:lpstr>This paper</vt:lpstr>
      <vt:lpstr>Background of the Authors</vt:lpstr>
      <vt:lpstr>I. BWCs as IoT</vt:lpstr>
      <vt:lpstr>BWCs as IoT</vt:lpstr>
      <vt:lpstr>II. Lessons from IoT for BWCs  </vt:lpstr>
      <vt:lpstr>Sources on IoT</vt:lpstr>
      <vt:lpstr>Some themes from the IoT literature</vt:lpstr>
      <vt:lpstr>Conclusions on Part II</vt:lpstr>
      <vt:lpstr>III. Possible lessons from BWCs for IoT</vt:lpstr>
      <vt:lpstr>“Always on”</vt:lpstr>
      <vt:lpstr>Transparency</vt:lpstr>
      <vt:lpstr>Transparency</vt:lpstr>
      <vt:lpstr>Conclusion</vt:lpstr>
    </vt:vector>
  </TitlesOfParts>
  <Company>georgia tech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Russ</dc:creator>
  <cp:lastModifiedBy>Swire, Peter P</cp:lastModifiedBy>
  <cp:revision>240</cp:revision>
  <dcterms:created xsi:type="dcterms:W3CDTF">2005-08-02T18:53:14Z</dcterms:created>
  <dcterms:modified xsi:type="dcterms:W3CDTF">2017-11-03T16:15:05Z</dcterms:modified>
</cp:coreProperties>
</file>