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1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1974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1110AF0-53A3-3844-8AB1-A2AA47B5CA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5794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19400" y="3886200"/>
            <a:ext cx="5638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08109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915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38200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38200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11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671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37711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064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430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224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3543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31017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31250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76200"/>
            <a:ext cx="9144000" cy="6705600"/>
          </a:xfrm>
          <a:prstGeom prst="rect">
            <a:avLst/>
          </a:prstGeom>
          <a:solidFill>
            <a:schemeClr val="bg1">
              <a:alpha val="46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838200"/>
            <a:ext cx="822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4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9900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9900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9900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9900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9900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CC99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CC99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CC99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CC99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9900"/>
        </a:buClr>
        <a:buFont typeface="Wingdings" charset="0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9900"/>
        </a:buClr>
        <a:buFont typeface="Wingdings" charset="0"/>
        <a:buChar char="§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9900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ヒラギノ角ゴ Pro W3" pitchFamily="-1" charset="-128"/>
          <a:cs typeface="ヒラギノ角ゴ Pro W3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9900"/>
        </a:buClr>
        <a:buFont typeface="Wingdings" charset="0"/>
        <a:buChar char="§"/>
        <a:defRPr>
          <a:solidFill>
            <a:schemeClr val="tx1"/>
          </a:solidFill>
          <a:latin typeface="+mn-lt"/>
          <a:ea typeface="ヒラギノ角ゴ Pro W3" pitchFamily="-1" charset="-128"/>
          <a:cs typeface="ヒラギノ角ゴ Pro W3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9900"/>
        </a:buClr>
        <a:buFont typeface="Wingdings" charset="0"/>
        <a:buChar char="§"/>
        <a:defRPr>
          <a:solidFill>
            <a:schemeClr val="tx1"/>
          </a:solidFill>
          <a:latin typeface="+mn-lt"/>
          <a:ea typeface="ヒラギノ角ゴ Pro W3" pitchFamily="-1" charset="-128"/>
          <a:cs typeface="ヒラギノ角ゴ Pro W3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99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99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99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99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srn.com/abstract=2728478" TargetMode="External"/><Relationship Id="rId4" Type="http://schemas.openxmlformats.org/officeDocument/2006/relationships/hyperlink" Target="http://ssrn.com/abstract=2709619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ssrn.com/abstract=2696163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371600"/>
            <a:ext cx="9137650" cy="914400"/>
          </a:xfrm>
        </p:spPr>
        <p:txBody>
          <a:bodyPr/>
          <a:lstStyle/>
          <a:p>
            <a:pPr algn="ctr" eaLnBrk="1" hangingPunct="1"/>
            <a:r>
              <a:rPr lang="en-US" sz="4400" i="1" dirty="0" smtClean="0">
                <a:latin typeface="Arial" charset="0"/>
              </a:rPr>
              <a:t>How Technology is Prompting US/EU Tension on Mutual Legal Assistance</a:t>
            </a:r>
            <a:endParaRPr lang="en-US" sz="4400" i="1" dirty="0">
              <a:latin typeface="Arial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2971800"/>
            <a:ext cx="9144000" cy="762000"/>
          </a:xfrm>
        </p:spPr>
        <p:txBody>
          <a:bodyPr/>
          <a:lstStyle/>
          <a:p>
            <a:pPr algn="ctr" eaLnBrk="1" hangingPunct="1">
              <a:buFont typeface="Wingdings" charset="0"/>
              <a:buNone/>
            </a:pPr>
            <a:endParaRPr lang="en-US" sz="2000" b="1" dirty="0" smtClean="0">
              <a:latin typeface="Arial" charset="0"/>
            </a:endParaRPr>
          </a:p>
          <a:p>
            <a:pPr algn="ctr" eaLnBrk="1" hangingPunct="1">
              <a:buFont typeface="Wingdings" charset="0"/>
              <a:buNone/>
            </a:pPr>
            <a:r>
              <a:rPr lang="en-US" sz="2000" b="1" dirty="0" smtClean="0">
                <a:latin typeface="Arial" charset="0"/>
              </a:rPr>
              <a:t>Peter </a:t>
            </a:r>
            <a:r>
              <a:rPr lang="en-US" sz="2000" b="1" dirty="0" smtClean="0">
                <a:latin typeface="Arial" charset="0"/>
              </a:rPr>
              <a:t>Swire</a:t>
            </a:r>
          </a:p>
          <a:p>
            <a:pPr algn="ctr" eaLnBrk="1" hangingPunct="1">
              <a:buFont typeface="Wingdings" charset="0"/>
              <a:buNone/>
            </a:pPr>
            <a:endParaRPr lang="en-US" sz="2000" b="1" dirty="0" smtClean="0">
              <a:latin typeface="Arial" charset="0"/>
            </a:endParaRPr>
          </a:p>
          <a:p>
            <a:pPr algn="ctr" eaLnBrk="1" hangingPunct="1">
              <a:buFont typeface="Wingdings" charset="0"/>
              <a:buNone/>
            </a:pPr>
            <a:r>
              <a:rPr lang="en-US" sz="2000" b="1" dirty="0" smtClean="0">
                <a:latin typeface="Arial" charset="0"/>
              </a:rPr>
              <a:t>Huang Professor Law and Ethics</a:t>
            </a:r>
          </a:p>
          <a:p>
            <a:pPr algn="ctr" eaLnBrk="1" hangingPunct="1">
              <a:buFont typeface="Wingdings" charset="0"/>
              <a:buNone/>
            </a:pPr>
            <a:r>
              <a:rPr lang="en-US" sz="2000" b="1" dirty="0" smtClean="0">
                <a:latin typeface="Arial" charset="0"/>
              </a:rPr>
              <a:t>Georgia Tech Scheller College of Business</a:t>
            </a:r>
          </a:p>
          <a:p>
            <a:pPr algn="ctr" eaLnBrk="1" hangingPunct="1">
              <a:buFont typeface="Wingdings" charset="0"/>
              <a:buNone/>
            </a:pPr>
            <a:endParaRPr lang="en-US" sz="2000" b="1" dirty="0" smtClean="0">
              <a:latin typeface="Arial" charset="0"/>
            </a:endParaRPr>
          </a:p>
          <a:p>
            <a:pPr algn="ctr" eaLnBrk="1" hangingPunct="1">
              <a:buFont typeface="Wingdings" charset="0"/>
              <a:buNone/>
            </a:pPr>
            <a:r>
              <a:rPr lang="en-US" sz="2000" b="1" dirty="0" smtClean="0">
                <a:latin typeface="Arial" charset="0"/>
              </a:rPr>
              <a:t>Senior Counsel, Alston &amp; Bird LLP</a:t>
            </a:r>
            <a:r>
              <a:rPr lang="en-US" sz="2000" b="1" dirty="0" smtClean="0">
                <a:latin typeface="Arial" charset="0"/>
              </a:rPr>
              <a:t> </a:t>
            </a:r>
            <a:endParaRPr lang="en-US" sz="2000" b="1" dirty="0" smtClean="0">
              <a:latin typeface="Arial" charset="0"/>
            </a:endParaRPr>
          </a:p>
          <a:p>
            <a:pPr algn="ctr" eaLnBrk="1" hangingPunct="1">
              <a:buFont typeface="Wingdings" charset="0"/>
              <a:buNone/>
            </a:pPr>
            <a:endParaRPr lang="en-US" sz="2000" b="1" dirty="0" smtClean="0">
              <a:latin typeface="Arial" charset="0"/>
            </a:endParaRPr>
          </a:p>
          <a:p>
            <a:pPr algn="ctr" eaLnBrk="1" hangingPunct="1">
              <a:buFont typeface="Wingdings" charset="0"/>
              <a:buNone/>
            </a:pPr>
            <a:r>
              <a:rPr lang="en-US" sz="2000" b="1" dirty="0" smtClean="0">
                <a:latin typeface="Arial" charset="0"/>
              </a:rPr>
              <a:t>Emory Law School Thrower Symposium</a:t>
            </a:r>
            <a:endParaRPr lang="en-US" sz="2000" b="1" baseline="30000" dirty="0" smtClean="0">
              <a:latin typeface="Arial" charset="0"/>
            </a:endParaRPr>
          </a:p>
          <a:p>
            <a:pPr algn="ctr" eaLnBrk="1" hangingPunct="1">
              <a:buFont typeface="Wingdings" charset="0"/>
              <a:buNone/>
            </a:pPr>
            <a:r>
              <a:rPr lang="en-US" b="1" baseline="30000" dirty="0" smtClean="0">
                <a:latin typeface="Arial" charset="0"/>
              </a:rPr>
              <a:t>February 11, 2016</a:t>
            </a:r>
            <a:r>
              <a:rPr lang="en-US" b="1" dirty="0" smtClean="0">
                <a:latin typeface="Arial" charset="0"/>
              </a:rPr>
              <a:t> </a:t>
            </a:r>
            <a:endParaRPr lang="fr-FR" b="1" baseline="300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79438"/>
          </a:xfrm>
        </p:spPr>
        <p:txBody>
          <a:bodyPr/>
          <a:lstStyle/>
          <a:p>
            <a:r>
              <a:rPr lang="en-US" dirty="0" smtClean="0">
                <a:latin typeface="Arial" charset="0"/>
              </a:rPr>
              <a:t>Overview</a:t>
            </a:r>
            <a:endParaRPr lang="en-US" dirty="0">
              <a:latin typeface="Arial" charset="0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4495800"/>
          </a:xfrm>
        </p:spPr>
        <p:txBody>
          <a:bodyPr/>
          <a:lstStyle/>
          <a:p>
            <a:pPr>
              <a:defRPr/>
            </a:pPr>
            <a:r>
              <a:rPr lang="en-US" sz="2000" b="1" dirty="0" smtClean="0">
                <a:cs typeface="+mn-cs"/>
              </a:rPr>
              <a:t>Changes in global communications create challenges</a:t>
            </a:r>
          </a:p>
          <a:p>
            <a:pPr lvl="1">
              <a:defRPr/>
            </a:pPr>
            <a:r>
              <a:rPr lang="en-US" sz="2000" dirty="0" smtClean="0">
                <a:cs typeface="+mn-cs"/>
              </a:rPr>
              <a:t>Cross-border data flows common and increasing for cybercrime, other crimes, cybersecurity, and national security </a:t>
            </a:r>
          </a:p>
          <a:p>
            <a:pPr lvl="1">
              <a:defRPr/>
            </a:pPr>
            <a:r>
              <a:rPr lang="en-US" sz="2000" dirty="0" smtClean="0">
                <a:cs typeface="+mn-cs"/>
              </a:rPr>
              <a:t>Law enforcement has large national security implications, especially for counter-terrorism</a:t>
            </a:r>
          </a:p>
          <a:p>
            <a:pPr lvl="2">
              <a:defRPr/>
            </a:pPr>
            <a:r>
              <a:rPr lang="en-US" dirty="0" smtClean="0">
                <a:cs typeface="+mn-cs"/>
              </a:rPr>
              <a:t>Criminal law is part of “all tools” approach for counter-terrorism and national security</a:t>
            </a:r>
          </a:p>
          <a:p>
            <a:pPr>
              <a:defRPr/>
            </a:pPr>
            <a:r>
              <a:rPr lang="en-US" sz="2000" b="1" dirty="0" smtClean="0">
                <a:cs typeface="+mn-cs"/>
              </a:rPr>
              <a:t>Strict US privacy law creates obstacles to EU requests for data</a:t>
            </a:r>
          </a:p>
          <a:p>
            <a:pPr>
              <a:defRPr/>
            </a:pPr>
            <a:r>
              <a:rPr lang="en-US" sz="2000" b="1" dirty="0" smtClean="0">
                <a:cs typeface="+mn-cs"/>
              </a:rPr>
              <a:t>Strict EU privacy law creates obstacles to US requests for data</a:t>
            </a:r>
          </a:p>
          <a:p>
            <a:pPr>
              <a:defRPr/>
            </a:pPr>
            <a:r>
              <a:rPr lang="en-US" sz="2000" b="1" dirty="0" smtClean="0">
                <a:cs typeface="+mn-cs"/>
              </a:rPr>
              <a:t>What are we to do?</a:t>
            </a:r>
          </a:p>
          <a:p>
            <a:pPr>
              <a:defRPr/>
            </a:pPr>
            <a:endParaRPr lang="en-US" sz="2000" dirty="0"/>
          </a:p>
          <a:p>
            <a:pPr>
              <a:defRPr/>
            </a:pPr>
            <a:endParaRPr lang="en-US" sz="2400" dirty="0" smtClean="0">
              <a:cs typeface="+mn-cs"/>
            </a:endParaRPr>
          </a:p>
          <a:p>
            <a:pPr lvl="1">
              <a:defRPr/>
            </a:pPr>
            <a:endParaRPr lang="en-US" sz="2000" dirty="0" smtClean="0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context for this talk/paper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Research project on mutual legal assistance (with Justin </a:t>
            </a:r>
            <a:r>
              <a:rPr lang="en-US" sz="2000" dirty="0" err="1" smtClean="0"/>
              <a:t>Hemmings</a:t>
            </a:r>
            <a:r>
              <a:rPr lang="en-US" sz="2000" dirty="0"/>
              <a:t>)</a:t>
            </a:r>
            <a:endParaRPr lang="en-US" sz="2000" dirty="0" smtClean="0"/>
          </a:p>
          <a:p>
            <a:pPr lvl="1"/>
            <a:r>
              <a:rPr lang="en-US" sz="2000" dirty="0" smtClean="0"/>
              <a:t>“Stakeholders in Reform of the Global System on Mutual Legal Assistance,” </a:t>
            </a:r>
            <a:r>
              <a:rPr lang="en-US" sz="2000" dirty="0">
                <a:hlinkClick r:id="rId2"/>
              </a:rPr>
              <a:t>http://ssrn.com/abstract=</a:t>
            </a:r>
            <a:r>
              <a:rPr lang="en-US" sz="2000" dirty="0" smtClean="0">
                <a:hlinkClick r:id="rId2"/>
              </a:rPr>
              <a:t>2696163</a:t>
            </a:r>
            <a:endParaRPr lang="en-US" sz="2000" dirty="0" smtClean="0"/>
          </a:p>
          <a:p>
            <a:pPr lvl="1"/>
            <a:r>
              <a:rPr lang="en-US" sz="2000" dirty="0" smtClean="0"/>
              <a:t>“Mutual </a:t>
            </a:r>
            <a:r>
              <a:rPr lang="en-US" sz="2000" dirty="0"/>
              <a:t>Legal Assistance in an Era of Globalized Communications: The Analogy to the Visa Waiver </a:t>
            </a:r>
            <a:r>
              <a:rPr lang="en-US" sz="2000" dirty="0" smtClean="0"/>
              <a:t>Program,” </a:t>
            </a:r>
            <a:r>
              <a:rPr lang="en-US" sz="2000" dirty="0">
                <a:hlinkClick r:id="rId3"/>
              </a:rPr>
              <a:t>http://ssrn.com/abstract=</a:t>
            </a:r>
            <a:r>
              <a:rPr lang="en-US" sz="2000" dirty="0" smtClean="0">
                <a:hlinkClick r:id="rId3"/>
              </a:rPr>
              <a:t>2728478</a:t>
            </a:r>
            <a:endParaRPr lang="en-US" sz="2000" dirty="0"/>
          </a:p>
          <a:p>
            <a:r>
              <a:rPr lang="en-US" sz="2000" dirty="0" smtClean="0"/>
              <a:t>Research and policy work on Safe Harbor/Schrems/EU (with DeBrae Kennedy-Mayo):</a:t>
            </a:r>
          </a:p>
          <a:p>
            <a:pPr lvl="1"/>
            <a:r>
              <a:rPr lang="en-US" sz="2000" dirty="0" smtClean="0"/>
              <a:t>“US Surveillance Law, Safe Harbor, and Reforms Since 2013”, </a:t>
            </a:r>
            <a:r>
              <a:rPr lang="en-US" sz="2000" dirty="0">
                <a:hlinkClick r:id="rId4"/>
              </a:rPr>
              <a:t>http://ssrn.com/abstract=</a:t>
            </a:r>
            <a:r>
              <a:rPr lang="en-US" sz="2000" dirty="0" smtClean="0">
                <a:hlinkClick r:id="rId4"/>
              </a:rPr>
              <a:t>2709619</a:t>
            </a:r>
            <a:endParaRPr lang="en-US" sz="2000" dirty="0" smtClean="0"/>
          </a:p>
          <a:p>
            <a:r>
              <a:rPr lang="en-US" sz="2000" dirty="0" smtClean="0"/>
              <a:t>Today’s project: bringing the two parts together 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83100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UK and Others Want Direct Access to Data/Evidence Held in the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Announcement last week of UK/US agreement that, if enacted, would </a:t>
            </a:r>
            <a:r>
              <a:rPr lang="en-US" sz="2000" i="1" dirty="0" smtClean="0"/>
              <a:t>enable UK to go directly to providers in US for stored records, wiretaps, and national security wiretaps</a:t>
            </a:r>
          </a:p>
          <a:p>
            <a:pPr lvl="1"/>
            <a:r>
              <a:rPr lang="en-US" sz="2000" dirty="0" smtClean="0"/>
              <a:t>Have been working with industry/civil society/academic group on these issues, to assure privacy/human rights rules for these</a:t>
            </a:r>
          </a:p>
          <a:p>
            <a:r>
              <a:rPr lang="en-US" sz="2000" b="1" dirty="0" smtClean="0"/>
              <a:t>Stored records</a:t>
            </a:r>
            <a:r>
              <a:rPr lang="en-US" sz="2000" dirty="0" smtClean="0"/>
              <a:t>: UK victim, UK suspects, email or social network records held in US (law enforcement)</a:t>
            </a:r>
          </a:p>
          <a:p>
            <a:r>
              <a:rPr lang="en-US" sz="2000" b="1" dirty="0" smtClean="0"/>
              <a:t>Wiretaps</a:t>
            </a:r>
            <a:r>
              <a:rPr lang="en-US" sz="2000" dirty="0" smtClean="0"/>
              <a:t>: Alice in UK emails/</a:t>
            </a:r>
            <a:r>
              <a:rPr lang="en-US" sz="2000" dirty="0" err="1" smtClean="0"/>
              <a:t>Skypes</a:t>
            </a:r>
            <a:r>
              <a:rPr lang="en-US" sz="2000" dirty="0" smtClean="0"/>
              <a:t> Bob in UK; it is encrypted, but may be plaintext at server in US (law enforcement)</a:t>
            </a:r>
          </a:p>
          <a:p>
            <a:r>
              <a:rPr lang="en-US" sz="2000" b="1" dirty="0" smtClean="0"/>
              <a:t>National security investigations</a:t>
            </a:r>
            <a:r>
              <a:rPr lang="en-US" sz="2000" dirty="0" smtClean="0"/>
              <a:t>: UK investigation, and don’t want to necessarily share it with NSA; evidence accessed in US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31774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79438"/>
          </a:xfrm>
        </p:spPr>
        <p:txBody>
          <a:bodyPr/>
          <a:lstStyle/>
          <a:p>
            <a:r>
              <a:rPr lang="en-US" dirty="0" smtClean="0"/>
              <a:t>US Privacy Law is Stricter than EU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4144963"/>
          </a:xfrm>
        </p:spPr>
        <p:txBody>
          <a:bodyPr/>
          <a:lstStyle/>
          <a:p>
            <a:r>
              <a:rPr lang="en-US" sz="2000" dirty="0" smtClean="0"/>
              <a:t>US Electronic Communications Privacy Act (ECPA) stricter in many respects than law enforcement rules in other countries:</a:t>
            </a:r>
          </a:p>
          <a:p>
            <a:pPr lvl="1"/>
            <a:r>
              <a:rPr lang="en-US" sz="2000" i="1" dirty="0" smtClean="0"/>
              <a:t>Judicial oversight </a:t>
            </a:r>
            <a:r>
              <a:rPr lang="en-US" sz="2000" dirty="0" smtClean="0"/>
              <a:t>of request</a:t>
            </a:r>
          </a:p>
          <a:p>
            <a:pPr lvl="1"/>
            <a:r>
              <a:rPr lang="en-US" sz="2000" i="1" dirty="0"/>
              <a:t>Probable cause</a:t>
            </a:r>
            <a:r>
              <a:rPr lang="en-US" sz="2000" dirty="0"/>
              <a:t>, or almost (reasonable and articulable suspicion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i="1" dirty="0" smtClean="0"/>
              <a:t>Notice</a:t>
            </a:r>
            <a:r>
              <a:rPr lang="en-US" sz="2000" dirty="0" smtClean="0"/>
              <a:t> to service provider of the basis of the request</a:t>
            </a:r>
          </a:p>
          <a:p>
            <a:r>
              <a:rPr lang="en-US" sz="2000" dirty="0" smtClean="0"/>
              <a:t>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Amendment:</a:t>
            </a:r>
          </a:p>
          <a:p>
            <a:pPr lvl="1"/>
            <a:r>
              <a:rPr lang="en-US" sz="2000" dirty="0" smtClean="0"/>
              <a:t>Don’t provide evidence for hate speech, blasphemy, etc.</a:t>
            </a:r>
          </a:p>
          <a:p>
            <a:r>
              <a:rPr lang="en-US" sz="2000" dirty="0" smtClean="0"/>
              <a:t>Mutual Legal Assistance Treaties</a:t>
            </a:r>
          </a:p>
          <a:p>
            <a:pPr lvl="1"/>
            <a:r>
              <a:rPr lang="en-US" sz="2000" dirty="0" smtClean="0"/>
              <a:t>Careful review in US DOJ Office of International Affairs</a:t>
            </a:r>
          </a:p>
          <a:p>
            <a:pPr lvl="1"/>
            <a:r>
              <a:rPr lang="en-US" sz="2000" dirty="0" smtClean="0"/>
              <a:t>Big delays, averaging 10 months even for successful requests</a:t>
            </a:r>
          </a:p>
          <a:p>
            <a:r>
              <a:rPr lang="en-US" sz="2000" dirty="0" smtClean="0"/>
              <a:t>EU perspective: </a:t>
            </a:r>
          </a:p>
          <a:p>
            <a:pPr lvl="1"/>
            <a:r>
              <a:rPr lang="en-US" sz="2000" dirty="0" smtClean="0"/>
              <a:t>LOTS of evidence held in US by global service providers</a:t>
            </a:r>
          </a:p>
          <a:p>
            <a:pPr lvl="1"/>
            <a:r>
              <a:rPr lang="en-US" sz="2000" dirty="0" smtClean="0"/>
              <a:t>US won’t provide vital evidence, even where EU victims, crimes, suspects</a:t>
            </a:r>
            <a:endParaRPr lang="en-US" sz="2000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140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579438"/>
          </a:xfrm>
        </p:spPr>
        <p:txBody>
          <a:bodyPr/>
          <a:lstStyle/>
          <a:p>
            <a:r>
              <a:rPr lang="en-US" dirty="0" smtClean="0"/>
              <a:t>EU Privacy Law is Stricter than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144963"/>
          </a:xfrm>
        </p:spPr>
        <p:txBody>
          <a:bodyPr/>
          <a:lstStyle/>
          <a:p>
            <a:r>
              <a:rPr lang="en-US" sz="2000" dirty="0" smtClean="0"/>
              <a:t>US seeks to export data/evidence from EU, for many reasons</a:t>
            </a:r>
          </a:p>
          <a:p>
            <a:pPr lvl="1"/>
            <a:r>
              <a:rPr lang="en-US" sz="2000" dirty="0" smtClean="0"/>
              <a:t>Commerce – Safe Harbor, global companies and services</a:t>
            </a:r>
          </a:p>
          <a:p>
            <a:pPr lvl="1"/>
            <a:r>
              <a:rPr lang="en-US" sz="2000" dirty="0" smtClean="0"/>
              <a:t>Law enforcement/national security – we are allies</a:t>
            </a:r>
          </a:p>
          <a:p>
            <a:r>
              <a:rPr lang="en-US" sz="2000" dirty="0" smtClean="0"/>
              <a:t>Strict EU privacy laws</a:t>
            </a:r>
          </a:p>
          <a:p>
            <a:pPr lvl="1"/>
            <a:r>
              <a:rPr lang="en-US" sz="2000" dirty="0" smtClean="0"/>
              <a:t>1998 Directive, and new General Data Protection Regulation</a:t>
            </a:r>
          </a:p>
          <a:p>
            <a:pPr lvl="1"/>
            <a:r>
              <a:rPr lang="en-US" sz="2000" dirty="0" smtClean="0"/>
              <a:t>Schrems ECJ case in October, struck down Safe Harbor</a:t>
            </a:r>
          </a:p>
          <a:p>
            <a:r>
              <a:rPr lang="en-US" sz="2000" dirty="0" smtClean="0"/>
              <a:t>US/EU negotiations about stricter EU privacy rules</a:t>
            </a:r>
          </a:p>
          <a:p>
            <a:pPr lvl="1"/>
            <a:r>
              <a:rPr lang="en-US" sz="2000" dirty="0" smtClean="0"/>
              <a:t>Privacy Shield – commercial and some foreign intelligence</a:t>
            </a:r>
          </a:p>
          <a:p>
            <a:pPr lvl="1"/>
            <a:r>
              <a:rPr lang="en-US" sz="2000" dirty="0" smtClean="0"/>
              <a:t>Umbrella agreement – new US promises on data </a:t>
            </a:r>
            <a:r>
              <a:rPr lang="en-US" sz="2000" i="1" dirty="0" smtClean="0"/>
              <a:t>uses and downstream disclosures </a:t>
            </a:r>
            <a:r>
              <a:rPr lang="en-US" sz="2000" dirty="0" smtClean="0"/>
              <a:t>when receive from EU</a:t>
            </a:r>
          </a:p>
          <a:p>
            <a:r>
              <a:rPr lang="en-US" sz="2000" dirty="0" smtClean="0"/>
              <a:t>US perspective: there must be limits to EU insistence on changing US practices</a:t>
            </a:r>
          </a:p>
          <a:p>
            <a:endParaRPr lang="en-US" sz="2000" dirty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426829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Mutually Assured Frustration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Human rights advocates on both sides of the Atlantic can’t imagine lowering their standards</a:t>
            </a:r>
          </a:p>
          <a:p>
            <a:pPr lvl="1"/>
            <a:r>
              <a:rPr lang="en-US" sz="2000" dirty="0" smtClean="0"/>
              <a:t>US: “You have no judges and no probable cause!”</a:t>
            </a:r>
          </a:p>
          <a:p>
            <a:pPr lvl="1"/>
            <a:r>
              <a:rPr lang="en-US" sz="2000" dirty="0" smtClean="0"/>
              <a:t>EU: “You have no comprehensive privacy law like ours and lack legal structure for downstream uses!” plus “The NSA makes the US an unsafe place for our data!”</a:t>
            </a:r>
          </a:p>
          <a:p>
            <a:r>
              <a:rPr lang="en-US" sz="2000" dirty="0" smtClean="0"/>
              <a:t>In our era of global communications, blaming each other and blocking legitimate data flows among allies not the right way to proceed</a:t>
            </a:r>
          </a:p>
          <a:p>
            <a:pPr lvl="1"/>
            <a:r>
              <a:rPr lang="en-US" sz="2000" dirty="0" smtClean="0"/>
              <a:t>New agreements have to be effective and also follow privacy and human rights laws and norms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81102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Thoughts on the Way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Clearly describe the situation (a main goal of our research project)</a:t>
            </a:r>
          </a:p>
          <a:p>
            <a:pPr lvl="1"/>
            <a:r>
              <a:rPr lang="en-US" sz="2000" dirty="0" smtClean="0"/>
              <a:t>Technology – why so many new data flows and challenges</a:t>
            </a:r>
          </a:p>
          <a:p>
            <a:pPr lvl="1"/>
            <a:r>
              <a:rPr lang="en-US" sz="2000" dirty="0" smtClean="0"/>
              <a:t>Law – why each side distrusts the other’s approach</a:t>
            </a:r>
          </a:p>
          <a:p>
            <a:r>
              <a:rPr lang="en-US" sz="2000" dirty="0" smtClean="0"/>
              <a:t>Educate the elites who are prone to criticize any reform</a:t>
            </a:r>
          </a:p>
          <a:p>
            <a:r>
              <a:rPr lang="en-US" sz="2000" dirty="0" smtClean="0"/>
              <a:t>Identify concrete reforms that enable data flows while honoring core legal principles of each country</a:t>
            </a:r>
          </a:p>
          <a:p>
            <a:r>
              <a:rPr lang="en-US" sz="2000" dirty="0" smtClean="0"/>
              <a:t>Consider how to expand beyond the “club” of US and EU, to address legal, privacy, and human rights challenges for global data flows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10233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5706</TotalTime>
  <Words>806</Words>
  <Application>Microsoft Macintosh PowerPoint</Application>
  <PresentationFormat>On-screen Show (4:3)</PresentationFormat>
  <Paragraphs>70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How Technology is Prompting US/EU Tension on Mutual Legal Assistance</vt:lpstr>
      <vt:lpstr>Overview</vt:lpstr>
      <vt:lpstr>Research context for this talk/paper</vt:lpstr>
      <vt:lpstr>Why UK and Others Want Direct Access to Data/Evidence Held in the US</vt:lpstr>
      <vt:lpstr>US Privacy Law is Stricter than EU</vt:lpstr>
      <vt:lpstr>EU Privacy Law is Stricter than US</vt:lpstr>
      <vt:lpstr>Mutually Assured Frustration</vt:lpstr>
      <vt:lpstr>Some Thoughts on the Way Forward</vt:lpstr>
    </vt:vector>
  </TitlesOfParts>
  <Company>georgia tech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Russ</dc:creator>
  <cp:lastModifiedBy>Peter</cp:lastModifiedBy>
  <cp:revision>173</cp:revision>
  <dcterms:created xsi:type="dcterms:W3CDTF">2005-08-02T18:53:14Z</dcterms:created>
  <dcterms:modified xsi:type="dcterms:W3CDTF">2016-02-11T16:26:22Z</dcterms:modified>
</cp:coreProperties>
</file>