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70" r:id="rId12"/>
    <p:sldId id="269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-104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24" d="100"/>
          <a:sy n="124" d="100"/>
        </p:scale>
        <p:origin x="-468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84836-C022-4EC1-82D0-02E27C648872}" type="datetimeFigureOut">
              <a:rPr lang="en-US" smtClean="0"/>
              <a:t>4/29/15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B24BE-2F77-49A5-A44D-2798F4E46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7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61C80-3C39-47B6-9516-3CC3ECDA6BD4}" type="datetimeFigureOut">
              <a:rPr lang="en-US" smtClean="0"/>
              <a:t>4/29/15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A718E-C13D-451F-A8A3-01CC393B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76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29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8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1958975"/>
            <a:ext cx="4648200" cy="1470025"/>
          </a:xfrm>
        </p:spPr>
        <p:txBody>
          <a:bodyPr>
            <a:normAutofit/>
          </a:bodyPr>
          <a:lstStyle>
            <a:lvl1pPr algn="r">
              <a:defRPr sz="3600"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4419600"/>
            <a:ext cx="46482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4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6A27E-D150-4CED-82DA-BF207508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1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246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F56A27E-D150-4CED-82DA-BF2075083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5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22927" y="63246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F56A27E-D150-4CED-82DA-BF2075083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4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4720" y="63246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F56A27E-D150-4CED-82DA-BF2075083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66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246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F56A27E-D150-4CED-82DA-BF2075083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11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4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246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F56A27E-D150-4CED-82DA-BF2075083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74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6A27E-D150-4CED-82DA-BF207508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5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4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56A27E-D150-4CED-82DA-BF2075083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7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1464" y="64008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F56A27E-D150-4CED-82DA-BF2075083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2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3246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F56A27E-D150-4CED-82DA-BF2075083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2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3B57A-E143-40D3-AB78-F0D941948E1F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441" y="64008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F56A27E-D150-4CED-82DA-BF2075083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8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629400"/>
            <a:ext cx="1533151" cy="162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457200" y="6553200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1" b="-1"/>
          <a:stretch/>
        </p:blipFill>
        <p:spPr>
          <a:xfrm>
            <a:off x="0" y="0"/>
            <a:ext cx="9144000" cy="7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6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A5035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39725" algn="l" defTabSz="914400" rtl="0" eaLnBrk="1" latinLnBrk="0" hangingPunct="1">
        <a:spcBef>
          <a:spcPct val="20000"/>
        </a:spcBef>
        <a:buClr>
          <a:srgbClr val="9A5035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4488" algn="l" defTabSz="914400" rtl="0" eaLnBrk="1" latinLnBrk="0" hangingPunct="1">
        <a:spcBef>
          <a:spcPct val="20000"/>
        </a:spcBef>
        <a:buClr>
          <a:srgbClr val="9A5035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775" indent="-341313" algn="l" defTabSz="914400" rtl="0" eaLnBrk="1" latinLnBrk="0" hangingPunct="1">
        <a:spcBef>
          <a:spcPct val="20000"/>
        </a:spcBef>
        <a:buClr>
          <a:srgbClr val="9A503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346075" algn="l" defTabSz="914400" rtl="0" eaLnBrk="1" latinLnBrk="0" hangingPunct="1">
        <a:spcBef>
          <a:spcPct val="20000"/>
        </a:spcBef>
        <a:buClr>
          <a:srgbClr val="9A5035"/>
        </a:buClr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828800"/>
            <a:ext cx="5410200" cy="1851025"/>
          </a:xfrm>
        </p:spPr>
        <p:txBody>
          <a:bodyPr>
            <a:normAutofit/>
          </a:bodyPr>
          <a:lstStyle/>
          <a:p>
            <a:pPr algn="l"/>
            <a:r>
              <a:rPr lang="en-US" sz="2700" dirty="0" smtClean="0"/>
              <a:t>IAPP </a:t>
            </a:r>
            <a:r>
              <a:rPr lang="en-US" sz="2700" dirty="0" err="1" smtClean="0"/>
              <a:t>KnowledgeNet</a:t>
            </a:r>
            <a:r>
              <a:rPr lang="en-US" sz="2700" dirty="0" smtClean="0"/>
              <a:t> Los Angeles</a:t>
            </a:r>
            <a:br>
              <a:rPr lang="en-US" sz="2700" dirty="0" smtClean="0"/>
            </a:br>
            <a:r>
              <a:rPr lang="en-US" sz="2700" dirty="0" smtClean="0"/>
              <a:t>“Thinking Outside the Cookie Jar”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19600"/>
            <a:ext cx="8458200" cy="2209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800" dirty="0" smtClean="0"/>
              <a:t>The Second Wave of Global Privacy Protection:</a:t>
            </a:r>
          </a:p>
          <a:p>
            <a:pPr algn="ctr"/>
            <a:r>
              <a:rPr lang="en-US" sz="2800" dirty="0" smtClean="0"/>
              <a:t>Why This Year Is Different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Peter Swire, Senior Counsel, Alston &amp; Bird</a:t>
            </a:r>
          </a:p>
          <a:p>
            <a:pPr algn="ctr"/>
            <a:r>
              <a:rPr lang="en-US" dirty="0" smtClean="0"/>
              <a:t>Huang Professor of Law and Ethics</a:t>
            </a:r>
          </a:p>
          <a:p>
            <a:pPr algn="ctr"/>
            <a:r>
              <a:rPr lang="en-US" dirty="0" smtClean="0"/>
              <a:t>Georgia Tech Scheller College of Business</a:t>
            </a:r>
          </a:p>
          <a:p>
            <a:pPr algn="ctr"/>
            <a:r>
              <a:rPr lang="en-US" dirty="0" smtClean="0"/>
              <a:t>April 29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91476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as a Driver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Coming soon: General EU Data Protection Regulation</a:t>
            </a:r>
          </a:p>
          <a:p>
            <a:pPr lvl="1"/>
            <a:r>
              <a:rPr lang="en-US" sz="2600" dirty="0" smtClean="0"/>
              <a:t>Right to be Forgotten</a:t>
            </a:r>
          </a:p>
          <a:p>
            <a:pPr lvl="1"/>
            <a:r>
              <a:rPr lang="en-US" sz="2600" dirty="0" smtClean="0"/>
              <a:t>2% of global revenues</a:t>
            </a:r>
          </a:p>
          <a:p>
            <a:pPr lvl="1"/>
            <a:r>
              <a:rPr lang="en-US" sz="2600" dirty="0" smtClean="0"/>
              <a:t>Expanded jurisdiction</a:t>
            </a:r>
          </a:p>
          <a:p>
            <a:r>
              <a:rPr lang="en-US" sz="2600" dirty="0" smtClean="0"/>
              <a:t>Expanding DPA enforcement/activity</a:t>
            </a:r>
          </a:p>
          <a:p>
            <a:r>
              <a:rPr lang="en-US" sz="2600" dirty="0" smtClean="0"/>
              <a:t>Coming changes to Safe Harbor</a:t>
            </a:r>
          </a:p>
          <a:p>
            <a:r>
              <a:rPr lang="en-US" sz="2600" dirty="0" smtClean="0"/>
              <a:t>And, it’s not just the EU</a:t>
            </a:r>
          </a:p>
          <a:p>
            <a:pPr lvl="1"/>
            <a:r>
              <a:rPr lang="en-US" sz="2600" dirty="0" smtClean="0"/>
              <a:t>Global companies need a global strategy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9170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Wave: The Snowden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Press and government surveillance (Snowden)</a:t>
            </a:r>
          </a:p>
          <a:p>
            <a:pPr lvl="1"/>
            <a:r>
              <a:rPr lang="en-US" sz="2000" dirty="0"/>
              <a:t>Creates atmosphere for possible change</a:t>
            </a:r>
          </a:p>
          <a:p>
            <a:pPr lvl="1"/>
            <a:r>
              <a:rPr lang="en-US" sz="2000" dirty="0"/>
              <a:t>Competitive issue for US companies </a:t>
            </a:r>
            <a:r>
              <a:rPr lang="en-US" sz="2000" dirty="0" smtClean="0"/>
              <a:t>abroad</a:t>
            </a:r>
          </a:p>
          <a:p>
            <a:r>
              <a:rPr lang="en-US" sz="2000" dirty="0" smtClean="0"/>
              <a:t>One response was President Obama’s Review Group on Intelligence &amp; Communications Technology</a:t>
            </a:r>
          </a:p>
          <a:p>
            <a:pPr lvl="1"/>
            <a:r>
              <a:rPr lang="en-US" sz="2000" dirty="0" smtClean="0"/>
              <a:t>46 recommendations in 300 page report</a:t>
            </a:r>
          </a:p>
          <a:p>
            <a:pPr lvl="1"/>
            <a:r>
              <a:rPr lang="en-US" sz="2000" dirty="0" smtClean="0"/>
              <a:t>Surprisingly many have been adopted</a:t>
            </a:r>
          </a:p>
          <a:p>
            <a:pPr lvl="1"/>
            <a:r>
              <a:rPr lang="en-US" sz="2000" dirty="0" smtClean="0"/>
              <a:t>USA Freedom Act introduced yesterday by bipartisan group in Senate would do more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453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pic>
        <p:nvPicPr>
          <p:cNvPr id="6146" name="Picture Placeholder 4" descr="reviewgroup[3]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r="4021"/>
          <a:stretch>
            <a:fillRect/>
          </a:stretch>
        </p:blipFill>
        <p:spPr>
          <a:xfrm>
            <a:off x="152400" y="228600"/>
            <a:ext cx="8839200" cy="6477000"/>
          </a:xfrm>
        </p:spPr>
      </p:pic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December 2013: The Situation Room</a:t>
            </a:r>
          </a:p>
        </p:txBody>
      </p:sp>
    </p:spTree>
    <p:extLst>
      <p:ext uri="{BB962C8B-B14F-4D97-AF65-F5344CB8AC3E}">
        <p14:creationId xmlns:p14="http://schemas.microsoft.com/office/powerpoint/2010/main" val="129551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Wave: US Government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Obama administration</a:t>
            </a:r>
          </a:p>
          <a:p>
            <a:pPr lvl="1"/>
            <a:r>
              <a:rPr lang="en-US" sz="2000" dirty="0" smtClean="0"/>
              <a:t>Information sharing bills just passed the House</a:t>
            </a:r>
          </a:p>
          <a:p>
            <a:pPr lvl="1"/>
            <a:r>
              <a:rPr lang="en-US" sz="2000" dirty="0" smtClean="0"/>
              <a:t>Data breach being seriously considered this year</a:t>
            </a:r>
          </a:p>
          <a:p>
            <a:pPr lvl="1"/>
            <a:r>
              <a:rPr lang="en-US" sz="2000" dirty="0" smtClean="0"/>
              <a:t>New </a:t>
            </a:r>
            <a:r>
              <a:rPr lang="en-US" sz="2000" dirty="0" smtClean="0"/>
              <a:t>bill language for Consumer Privacy Bill of Rights</a:t>
            </a:r>
          </a:p>
          <a:p>
            <a:pPr lvl="1"/>
            <a:r>
              <a:rPr lang="en-US" sz="2000" dirty="0" smtClean="0"/>
              <a:t>Student privacy (K-12): bipartisan</a:t>
            </a:r>
          </a:p>
          <a:p>
            <a:r>
              <a:rPr lang="en-US" sz="2000" dirty="0" smtClean="0"/>
              <a:t>FTC</a:t>
            </a:r>
            <a:r>
              <a:rPr lang="en-US" sz="2000" dirty="0" smtClean="0"/>
              <a:t>: far beyond 2005 view of “harm”</a:t>
            </a:r>
          </a:p>
          <a:p>
            <a:pPr lvl="1"/>
            <a:r>
              <a:rPr lang="en-US" sz="2000" dirty="0" smtClean="0"/>
              <a:t>Consent decrees in privacy: “comprehensive” programs</a:t>
            </a:r>
          </a:p>
          <a:p>
            <a:pPr lvl="1"/>
            <a:r>
              <a:rPr lang="en-US" sz="2000" dirty="0" smtClean="0"/>
              <a:t>So many issues/workshops: OBA/DNT, Big Data (discrimination), </a:t>
            </a:r>
            <a:r>
              <a:rPr lang="en-US" sz="2000" dirty="0" err="1" smtClean="0"/>
              <a:t>IoT</a:t>
            </a:r>
            <a:r>
              <a:rPr lang="en-US" sz="2000" dirty="0" smtClean="0"/>
              <a:t>, data brokers, cross-device tracking</a:t>
            </a:r>
          </a:p>
          <a:p>
            <a:pPr lvl="1"/>
            <a:r>
              <a:rPr lang="en-US" sz="2000" dirty="0" smtClean="0"/>
              <a:t>Cyber security (along with many other federal agencies)</a:t>
            </a:r>
          </a:p>
          <a:p>
            <a:r>
              <a:rPr lang="en-US" sz="2000" dirty="0" smtClean="0"/>
              <a:t>Congress</a:t>
            </a:r>
          </a:p>
          <a:p>
            <a:pPr lvl="1"/>
            <a:r>
              <a:rPr lang="en-US" sz="2000" dirty="0" smtClean="0"/>
              <a:t>Info sharing, data </a:t>
            </a:r>
            <a:r>
              <a:rPr lang="en-US" sz="2000" dirty="0" smtClean="0"/>
              <a:t>breach</a:t>
            </a:r>
            <a:r>
              <a:rPr lang="en-US" sz="2000" dirty="0" smtClean="0"/>
              <a:t>, </a:t>
            </a:r>
            <a:r>
              <a:rPr lang="en-US" sz="2000" dirty="0" smtClean="0"/>
              <a:t>drones, </a:t>
            </a:r>
            <a:r>
              <a:rPr lang="en-US" sz="2000" dirty="0" err="1" smtClean="0"/>
              <a:t>IoT</a:t>
            </a:r>
            <a:r>
              <a:rPr lang="en-US" sz="2000" dirty="0" smtClean="0"/>
              <a:t>, Big Data, wearable health devices, FISA, ECPA 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400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Wave: The Private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Self-regulation is back</a:t>
            </a:r>
          </a:p>
          <a:p>
            <a:pPr lvl="1"/>
            <a:r>
              <a:rPr lang="en-US" sz="2000" dirty="0" smtClean="0"/>
              <a:t>Student privacy; online advertising; smart grid; mobile notices; beacons and retailers; connected cars; drones; </a:t>
            </a:r>
            <a:r>
              <a:rPr lang="en-US" sz="2000" dirty="0" err="1" smtClean="0"/>
              <a:t>IoT</a:t>
            </a:r>
            <a:endParaRPr lang="en-US" sz="2000" dirty="0" smtClean="0"/>
          </a:p>
          <a:p>
            <a:r>
              <a:rPr lang="en-US" sz="2000" dirty="0" smtClean="0"/>
              <a:t>CPO – far beyond drafting privacy policy &amp; compliance</a:t>
            </a:r>
          </a:p>
          <a:p>
            <a:pPr lvl="1"/>
            <a:r>
              <a:rPr lang="en-US" sz="2000" dirty="0" smtClean="0"/>
              <a:t>Benefits of data – monetization strategy</a:t>
            </a:r>
          </a:p>
          <a:p>
            <a:pPr lvl="1"/>
            <a:r>
              <a:rPr lang="en-US" sz="2000" dirty="0" smtClean="0"/>
              <a:t>Cyber – big data and risk of big data breach</a:t>
            </a:r>
          </a:p>
          <a:p>
            <a:pPr lvl="1"/>
            <a:r>
              <a:rPr lang="en-US" sz="2000" dirty="0" smtClean="0"/>
              <a:t>Your company’s data strategy</a:t>
            </a:r>
          </a:p>
          <a:p>
            <a:pPr lvl="2"/>
            <a:r>
              <a:rPr lang="en-US" sz="2000" dirty="0" smtClean="0"/>
              <a:t>Compliance with current rules</a:t>
            </a:r>
          </a:p>
          <a:p>
            <a:pPr lvl="2"/>
            <a:r>
              <a:rPr lang="en-US" sz="2000" dirty="0" smtClean="0"/>
              <a:t>Compliance with what is coming</a:t>
            </a:r>
          </a:p>
          <a:p>
            <a:pPr lvl="2"/>
            <a:r>
              <a:rPr lang="en-US" sz="2000" dirty="0" smtClean="0"/>
              <a:t>Insight about where to position your company</a:t>
            </a:r>
          </a:p>
          <a:p>
            <a:pPr lvl="2"/>
            <a:r>
              <a:rPr lang="en-US" sz="2000" dirty="0" smtClean="0"/>
              <a:t>Ethics, training beyond compliance</a:t>
            </a:r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5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lot happened in the first wave of global privacy protection</a:t>
            </a:r>
          </a:p>
          <a:p>
            <a:r>
              <a:rPr lang="en-US" sz="2000" dirty="0" smtClean="0"/>
              <a:t>With 9/11, less privacy change</a:t>
            </a:r>
          </a:p>
          <a:p>
            <a:r>
              <a:rPr lang="en-US" sz="2000" dirty="0" smtClean="0"/>
              <a:t>But the second wave is on us now</a:t>
            </a:r>
          </a:p>
          <a:p>
            <a:pPr lvl="1"/>
            <a:r>
              <a:rPr lang="en-US" sz="2000" dirty="0" smtClean="0"/>
              <a:t>Organizations need a strategy to manage their data for business goals, consistent with both privacy and security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725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 Wave of Global Privacy Protection – 1990’s</a:t>
            </a:r>
          </a:p>
          <a:p>
            <a:r>
              <a:rPr lang="en-US" sz="2800" dirty="0" smtClean="0"/>
              <a:t>Post 9/11</a:t>
            </a:r>
          </a:p>
          <a:p>
            <a:r>
              <a:rPr lang="en-US" sz="2800" dirty="0" smtClean="0"/>
              <a:t>Second Wave</a:t>
            </a:r>
          </a:p>
          <a:p>
            <a:pPr lvl="1"/>
            <a:r>
              <a:rPr lang="en-US" dirty="0" smtClean="0"/>
              <a:t>Responses from post 9/11 period do not handle the risks and realities in privacy and cyber </a:t>
            </a:r>
            <a:r>
              <a:rPr lang="en-US" dirty="0" smtClean="0"/>
              <a:t>today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448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1993 – commercial activity on Internet</a:t>
            </a:r>
          </a:p>
          <a:p>
            <a:r>
              <a:rPr lang="en-US" dirty="0" smtClean="0"/>
              <a:t>The First Wave</a:t>
            </a:r>
          </a:p>
          <a:p>
            <a:pPr lvl="1"/>
            <a:r>
              <a:rPr lang="en-US" dirty="0" smtClean="0"/>
              <a:t>EU Directive in effect (1998); Safe Harbor (2000)</a:t>
            </a:r>
          </a:p>
          <a:p>
            <a:pPr lvl="1"/>
            <a:r>
              <a:rPr lang="en-US" dirty="0" smtClean="0"/>
              <a:t>HIPAA (rules 1999-2000)</a:t>
            </a:r>
          </a:p>
          <a:p>
            <a:pPr lvl="1"/>
            <a:r>
              <a:rPr lang="en-US" dirty="0" smtClean="0"/>
              <a:t>GLBA (law 1999)</a:t>
            </a:r>
          </a:p>
          <a:p>
            <a:pPr lvl="1"/>
            <a:r>
              <a:rPr lang="en-US" dirty="0" smtClean="0"/>
              <a:t>Children’s Online Privacy Protection Act (1998)</a:t>
            </a:r>
          </a:p>
          <a:p>
            <a:pPr lvl="1"/>
            <a:r>
              <a:rPr lang="en-US" dirty="0" smtClean="0"/>
              <a:t>Privacy policies and FTC rise to prominence for Internet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9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9/11 – Privacy slowdown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Security vs. privacy</a:t>
            </a:r>
          </a:p>
          <a:p>
            <a:pPr lvl="1"/>
            <a:r>
              <a:rPr lang="en-US" sz="2400" dirty="0" smtClean="0"/>
              <a:t>Connect the dots</a:t>
            </a:r>
          </a:p>
          <a:p>
            <a:pPr lvl="1"/>
            <a:r>
              <a:rPr lang="en-US" sz="2400" dirty="0" smtClean="0"/>
              <a:t>From “need to know” to “need to share”</a:t>
            </a:r>
          </a:p>
          <a:p>
            <a:r>
              <a:rPr lang="en-US" sz="2400" dirty="0" smtClean="0"/>
              <a:t>Patriot Act 2001 (compare to 2000 proposal)</a:t>
            </a:r>
          </a:p>
          <a:p>
            <a:r>
              <a:rPr lang="en-US" sz="2400" dirty="0" smtClean="0"/>
              <a:t>PNRs as US/EU focus – sharing more data</a:t>
            </a:r>
          </a:p>
          <a:p>
            <a:r>
              <a:rPr lang="en-US" sz="2400" dirty="0" smtClean="0"/>
              <a:t>Self-regulatory efforts decline</a:t>
            </a:r>
          </a:p>
          <a:p>
            <a:r>
              <a:rPr lang="en-US" sz="2400" dirty="0" smtClean="0"/>
              <a:t>FTC focus on “harm” only</a:t>
            </a:r>
          </a:p>
          <a:p>
            <a:r>
              <a:rPr lang="en-US" sz="2400" dirty="0" smtClean="0"/>
              <a:t>Corporate focus primarily on the privacy policy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9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Post-9/11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Meanwhile</a:t>
            </a:r>
          </a:p>
          <a:p>
            <a:pPr lvl="1"/>
            <a:r>
              <a:rPr lang="en-US" dirty="0" smtClean="0"/>
              <a:t>Institutionalization of the CPO role</a:t>
            </a:r>
          </a:p>
          <a:p>
            <a:pPr lvl="1"/>
            <a:r>
              <a:rPr lang="en-US" dirty="0" smtClean="0"/>
              <a:t>Safe Harbor adoption</a:t>
            </a:r>
          </a:p>
          <a:p>
            <a:pPr lvl="1"/>
            <a:r>
              <a:rPr lang="en-US" dirty="0" smtClean="0"/>
              <a:t>While US did little</a:t>
            </a:r>
          </a:p>
          <a:p>
            <a:pPr lvl="2"/>
            <a:r>
              <a:rPr lang="en-US" dirty="0" smtClean="0"/>
              <a:t>Canada, Mexico &amp; steady stream of others led to over 100 countries with comprehensive laws by 2012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2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1600200" y="228600"/>
            <a:ext cx="716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r"/>
            <a:r>
              <a:rPr lang="en-US" sz="3600" b="1" dirty="0">
                <a:solidFill>
                  <a:srgbClr val="990000"/>
                </a:solidFill>
              </a:rPr>
              <a:t/>
            </a:r>
            <a:br>
              <a:rPr lang="en-US" sz="3600" b="1" dirty="0">
                <a:solidFill>
                  <a:srgbClr val="990000"/>
                </a:solidFill>
              </a:rPr>
            </a:br>
            <a:r>
              <a:rPr lang="en-US" sz="3600" b="1" dirty="0">
                <a:solidFill>
                  <a:srgbClr val="990000"/>
                </a:solidFill>
              </a:rPr>
              <a:t>2012 Privacy Laws</a:t>
            </a:r>
            <a:endParaRPr lang="en-US" sz="3600" b="1" dirty="0">
              <a:solidFill>
                <a:srgbClr val="990000"/>
              </a:solidFill>
              <a:latin typeface="Georgia" charset="0"/>
            </a:endParaRP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905000"/>
            <a:ext cx="81470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5486400" y="5500688"/>
            <a:ext cx="2951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Comprehensive Law</a:t>
            </a:r>
          </a:p>
          <a:p>
            <a:r>
              <a:rPr lang="en-US">
                <a:solidFill>
                  <a:srgbClr val="0000FF"/>
                </a:solidFill>
              </a:rPr>
              <a:t>Sectoral Law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7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762000" y="228600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r"/>
            <a:r>
              <a:rPr lang="en-US" sz="3600" b="1" dirty="0">
                <a:solidFill>
                  <a:srgbClr val="990000"/>
                </a:solidFill>
              </a:rPr>
              <a:t/>
            </a:r>
            <a:br>
              <a:rPr lang="en-US" sz="3600" b="1" dirty="0">
                <a:solidFill>
                  <a:srgbClr val="990000"/>
                </a:solidFill>
              </a:rPr>
            </a:br>
            <a:r>
              <a:rPr lang="en-US" sz="3600" b="1" dirty="0">
                <a:solidFill>
                  <a:srgbClr val="990000"/>
                </a:solidFill>
              </a:rPr>
              <a:t>Compare 2012 with 1998 Privacy Laws</a:t>
            </a:r>
            <a:endParaRPr lang="en-US" sz="3600" b="1" dirty="0">
              <a:solidFill>
                <a:srgbClr val="990000"/>
              </a:solidFill>
              <a:latin typeface="Georgia" charset="0"/>
            </a:endParaRP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843088"/>
            <a:ext cx="814705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9701" name="TextBox 1"/>
          <p:cNvSpPr txBox="1">
            <a:spLocks noChangeArrowheads="1"/>
          </p:cNvSpPr>
          <p:nvPr/>
        </p:nvSpPr>
        <p:spPr bwMode="auto">
          <a:xfrm>
            <a:off x="5410200" y="5486400"/>
            <a:ext cx="3235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Comprehensive Law</a:t>
            </a:r>
          </a:p>
          <a:p>
            <a:r>
              <a:rPr lang="en-US">
                <a:solidFill>
                  <a:srgbClr val="0000FF"/>
                </a:solidFill>
              </a:rPr>
              <a:t>Sectoral Law</a:t>
            </a:r>
          </a:p>
        </p:txBody>
      </p:sp>
    </p:spTree>
    <p:extLst>
      <p:ext uri="{BB962C8B-B14F-4D97-AF65-F5344CB8AC3E}">
        <p14:creationId xmlns:p14="http://schemas.microsoft.com/office/powerpoint/2010/main" val="2323108015"/>
      </p:ext>
    </p:extLst>
  </p:cSld>
  <p:clrMapOvr>
    <a:masterClrMapping/>
  </p:clrMapOvr>
  <p:transition xmlns:p14="http://schemas.microsoft.com/office/powerpoint/2010/main" spd="med">
    <p:pull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39762"/>
          </a:xfrm>
        </p:spPr>
        <p:txBody>
          <a:bodyPr/>
          <a:lstStyle/>
          <a:p>
            <a:r>
              <a:rPr lang="en-US" dirty="0" smtClean="0"/>
              <a:t>The Second Wave: Public Attention to Privacy and Cyber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Like the 90’s, press stories </a:t>
            </a:r>
            <a:r>
              <a:rPr lang="en-US" sz="2400" b="1" dirty="0" smtClean="0"/>
              <a:t>very</a:t>
            </a:r>
            <a:r>
              <a:rPr lang="en-US" sz="2400" dirty="0" smtClean="0"/>
              <a:t> prominent on privacy and cyber</a:t>
            </a:r>
          </a:p>
          <a:p>
            <a:pPr lvl="1"/>
            <a:r>
              <a:rPr lang="en-US" sz="2400" dirty="0" smtClean="0"/>
              <a:t>See the IAPP Daily Dashboard – it’s long every day (11)</a:t>
            </a:r>
          </a:p>
          <a:p>
            <a:r>
              <a:rPr lang="en-US" sz="2400" dirty="0" smtClean="0"/>
              <a:t>Press </a:t>
            </a:r>
            <a:r>
              <a:rPr lang="en-US" sz="2400" dirty="0" smtClean="0"/>
              <a:t>and private sector</a:t>
            </a:r>
          </a:p>
          <a:p>
            <a:pPr lvl="1"/>
            <a:r>
              <a:rPr lang="en-US" sz="2400" dirty="0" smtClean="0"/>
              <a:t>WSJ and “what they know” series</a:t>
            </a:r>
          </a:p>
          <a:p>
            <a:pPr lvl="1"/>
            <a:r>
              <a:rPr lang="en-US" sz="2400" dirty="0" smtClean="0"/>
              <a:t>Growth industry for privacy, data breach, cyber reporters</a:t>
            </a:r>
          </a:p>
        </p:txBody>
      </p:sp>
    </p:spTree>
    <p:extLst>
      <p:ext uri="{BB962C8B-B14F-4D97-AF65-F5344CB8AC3E}">
        <p14:creationId xmlns:p14="http://schemas.microsoft.com/office/powerpoint/2010/main" val="202295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Wave – New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charset="0"/>
              <a:buChar char="•"/>
            </a:pPr>
            <a:r>
              <a:rPr lang="en-US" sz="2400" b="1" dirty="0" smtClean="0">
                <a:latin typeface="Helvetica" charset="0"/>
              </a:rPr>
              <a:t>Social networks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Helvetica" charset="0"/>
              </a:rPr>
              <a:t>Facebook not open to the public </a:t>
            </a:r>
            <a:r>
              <a:rPr lang="en-US" dirty="0" err="1" smtClean="0">
                <a:latin typeface="Helvetica" charset="0"/>
              </a:rPr>
              <a:t>til</a:t>
            </a:r>
            <a:r>
              <a:rPr lang="en-US" dirty="0" smtClean="0">
                <a:latin typeface="Helvetica" charset="0"/>
              </a:rPr>
              <a:t> 2006</a:t>
            </a:r>
          </a:p>
          <a:p>
            <a:pPr lvl="1">
              <a:buFont typeface="Arial" charset="0"/>
              <a:buChar char="•"/>
            </a:pPr>
            <a:r>
              <a:rPr lang="en-US" sz="2400" b="1" dirty="0">
                <a:latin typeface="Helvetica" charset="0"/>
              </a:rPr>
              <a:t>Mobile and </a:t>
            </a:r>
            <a:r>
              <a:rPr lang="en-US" sz="2400" b="1" dirty="0" smtClean="0">
                <a:latin typeface="Helvetica" charset="0"/>
              </a:rPr>
              <a:t>smartphones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Helvetica" charset="0"/>
              </a:rPr>
              <a:t>Location; new customer data for many</a:t>
            </a:r>
            <a:endParaRPr lang="en-US" dirty="0">
              <a:latin typeface="Helvetica" charset="0"/>
            </a:endParaRPr>
          </a:p>
          <a:p>
            <a:pPr lvl="1">
              <a:buFont typeface="Arial" charset="0"/>
              <a:buChar char="•"/>
            </a:pPr>
            <a:r>
              <a:rPr lang="en-US" sz="2400" b="1" dirty="0" smtClean="0">
                <a:latin typeface="Helvetica" charset="0"/>
              </a:rPr>
              <a:t>Online </a:t>
            </a:r>
            <a:r>
              <a:rPr lang="en-US" sz="2400" b="1" dirty="0">
                <a:latin typeface="Helvetica" charset="0"/>
              </a:rPr>
              <a:t>behavioral </a:t>
            </a:r>
            <a:r>
              <a:rPr lang="en-US" sz="2400" b="1" dirty="0" smtClean="0">
                <a:latin typeface="Helvetica" charset="0"/>
              </a:rPr>
              <a:t>advertising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Helvetica" charset="0"/>
              </a:rPr>
              <a:t>Huge slump after </a:t>
            </a:r>
            <a:r>
              <a:rPr lang="en-US" dirty="0" err="1" smtClean="0">
                <a:latin typeface="Helvetica" charset="0"/>
              </a:rPr>
              <a:t>dot.com</a:t>
            </a:r>
            <a:r>
              <a:rPr lang="en-US" dirty="0" smtClean="0">
                <a:latin typeface="Helvetica" charset="0"/>
              </a:rPr>
              <a:t> crash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Helvetica" charset="0"/>
              </a:rPr>
              <a:t>Today, central to many business strategies</a:t>
            </a:r>
            <a:endParaRPr lang="en-US" dirty="0">
              <a:latin typeface="Helvetica" charset="0"/>
            </a:endParaRPr>
          </a:p>
          <a:p>
            <a:pPr lvl="1">
              <a:buFont typeface="Arial" charset="0"/>
              <a:buChar char="•"/>
            </a:pPr>
            <a:r>
              <a:rPr lang="en-US" sz="2400" b="1" dirty="0" smtClean="0">
                <a:latin typeface="Helvetica" charset="0"/>
              </a:rPr>
              <a:t>Cloud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Helvetica" charset="0"/>
              </a:rPr>
              <a:t>Government access (Snowden)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latin typeface="Helvetica" charset="0"/>
              </a:rPr>
              <a:t>Cyber-security/encryption/information sharing</a:t>
            </a:r>
            <a:endParaRPr lang="en-US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718</Words>
  <Application>Microsoft Macintosh PowerPoint</Application>
  <PresentationFormat>On-screen Show (4:3)</PresentationFormat>
  <Paragraphs>105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IAPP KnowledgeNet Los Angeles “Thinking Outside the Cookie Jar”</vt:lpstr>
      <vt:lpstr>Overview</vt:lpstr>
      <vt:lpstr>First Wave</vt:lpstr>
      <vt:lpstr>Post 9/11 – Privacy slowdown</vt:lpstr>
      <vt:lpstr>Post-9/11 (continued)</vt:lpstr>
      <vt:lpstr>PowerPoint Presentation</vt:lpstr>
      <vt:lpstr>PowerPoint Presentation</vt:lpstr>
      <vt:lpstr>The Second Wave: Public Attention to Privacy and Cyber</vt:lpstr>
      <vt:lpstr>The Second Wave – New Technologies</vt:lpstr>
      <vt:lpstr>EU as a Driver (Again)</vt:lpstr>
      <vt:lpstr>Second Wave: The Snowden Effect</vt:lpstr>
      <vt:lpstr>PowerPoint Presentation</vt:lpstr>
      <vt:lpstr>Second Wave: US Government Activity</vt:lpstr>
      <vt:lpstr>Second Wave: The Private Sector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CLE Seminar  for Alumni &amp; Clients Unto the Breach: Privacy &amp; Data Security Today</dc:title>
  <cp:lastModifiedBy>Peter Swire</cp:lastModifiedBy>
  <cp:revision>13</cp:revision>
  <dcterms:modified xsi:type="dcterms:W3CDTF">2015-04-29T14:47:19Z</dcterms:modified>
</cp:coreProperties>
</file>