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6" r:id="rId3"/>
    <p:sldId id="301" r:id="rId4"/>
    <p:sldId id="270" r:id="rId5"/>
    <p:sldId id="271" r:id="rId6"/>
    <p:sldId id="272" r:id="rId7"/>
    <p:sldId id="273" r:id="rId8"/>
    <p:sldId id="308" r:id="rId9"/>
    <p:sldId id="309" r:id="rId10"/>
    <p:sldId id="310" r:id="rId11"/>
    <p:sldId id="311" r:id="rId12"/>
    <p:sldId id="304" r:id="rId13"/>
    <p:sldId id="278" r:id="rId14"/>
    <p:sldId id="287" r:id="rId15"/>
    <p:sldId id="288" r:id="rId16"/>
    <p:sldId id="289" r:id="rId17"/>
    <p:sldId id="290" r:id="rId18"/>
    <p:sldId id="291" r:id="rId19"/>
    <p:sldId id="292" r:id="rId20"/>
    <p:sldId id="312" r:id="rId21"/>
    <p:sldId id="313" r:id="rId22"/>
    <p:sldId id="314" r:id="rId23"/>
    <p:sldId id="315" r:id="rId24"/>
    <p:sldId id="316" r:id="rId25"/>
    <p:sldId id="317" r:id="rId26"/>
    <p:sldId id="318" r:id="rId27"/>
    <p:sldId id="293" r:id="rId28"/>
    <p:sldId id="322" r:id="rId29"/>
    <p:sldId id="319" r:id="rId30"/>
    <p:sldId id="320" r:id="rId31"/>
    <p:sldId id="32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898" autoAdjust="0"/>
  </p:normalViewPr>
  <p:slideViewPr>
    <p:cSldViewPr>
      <p:cViewPr>
        <p:scale>
          <a:sx n="100" d="100"/>
          <a:sy n="100" d="100"/>
        </p:scale>
        <p:origin x="-38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B1110AF0-53A3-3844-8AB1-A2AA47B5CA20}" type="slidenum">
              <a:rPr lang="en-US"/>
              <a:pPr>
                <a:defRPr/>
              </a:pPr>
              <a:t>‹#›</a:t>
            </a:fld>
            <a:endParaRPr lang="en-US"/>
          </a:p>
        </p:txBody>
      </p:sp>
    </p:spTree>
    <p:extLst>
      <p:ext uri="{BB962C8B-B14F-4D97-AF65-F5344CB8AC3E}">
        <p14:creationId xmlns:p14="http://schemas.microsoft.com/office/powerpoint/2010/main" val="160457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CE984-EDF2-6C4B-91E7-DE8AD423AF8F}" type="datetimeFigureOut">
              <a:rPr lang="en-US" smtClean="0"/>
              <a:t>3/22/16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35412-20BD-174D-A53D-288B75DD9D7D}" type="slidenum">
              <a:rPr lang="en-US" smtClean="0"/>
              <a:t>‹#›</a:t>
            </a:fld>
            <a:endParaRPr lang="en-US"/>
          </a:p>
        </p:txBody>
      </p:sp>
    </p:spTree>
    <p:extLst>
      <p:ext uri="{BB962C8B-B14F-4D97-AF65-F5344CB8AC3E}">
        <p14:creationId xmlns:p14="http://schemas.microsoft.com/office/powerpoint/2010/main" val="4366009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4AC0A4-0247-47BA-B8D6-C5AB35C66634}"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4AC0A4-0247-47BA-B8D6-C5AB35C66634}"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4AC0A4-0247-47BA-B8D6-C5AB35C66634}"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4AC0A4-0247-47BA-B8D6-C5AB35C66634}"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4AC0A4-0247-47BA-B8D6-C5AB35C6663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2819400" y="3886200"/>
            <a:ext cx="5638800" cy="1752600"/>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40810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91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611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76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771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506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843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422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54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101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1250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76200"/>
            <a:ext cx="9144000" cy="6705600"/>
          </a:xfrm>
          <a:prstGeom prst="rect">
            <a:avLst/>
          </a:prstGeom>
          <a:solidFill>
            <a:schemeClr val="bg1">
              <a:alpha val="46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7" name="Rectangle 2"/>
          <p:cNvSpPr>
            <a:spLocks noGrp="1" noChangeArrowheads="1"/>
          </p:cNvSpPr>
          <p:nvPr>
            <p:ph type="title"/>
          </p:nvPr>
        </p:nvSpPr>
        <p:spPr bwMode="auto">
          <a:xfrm>
            <a:off x="457200" y="8382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9050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rgbClr val="CC9900"/>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rgbClr val="CC9900"/>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CC9900"/>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CC9900"/>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CC9900"/>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CC9900"/>
          </a:solidFill>
          <a:latin typeface="Arial" charset="0"/>
        </a:defRPr>
      </a:lvl6pPr>
      <a:lvl7pPr marL="914400" algn="l" rtl="0" fontAlgn="base">
        <a:spcBef>
          <a:spcPct val="0"/>
        </a:spcBef>
        <a:spcAft>
          <a:spcPct val="0"/>
        </a:spcAft>
        <a:defRPr sz="3200" b="1">
          <a:solidFill>
            <a:srgbClr val="CC9900"/>
          </a:solidFill>
          <a:latin typeface="Arial" charset="0"/>
        </a:defRPr>
      </a:lvl7pPr>
      <a:lvl8pPr marL="1371600" algn="l" rtl="0" fontAlgn="base">
        <a:spcBef>
          <a:spcPct val="0"/>
        </a:spcBef>
        <a:spcAft>
          <a:spcPct val="0"/>
        </a:spcAft>
        <a:defRPr sz="3200" b="1">
          <a:solidFill>
            <a:srgbClr val="CC9900"/>
          </a:solidFill>
          <a:latin typeface="Arial" charset="0"/>
        </a:defRPr>
      </a:lvl8pPr>
      <a:lvl9pPr marL="1828800" algn="l" rtl="0" fontAlgn="base">
        <a:spcBef>
          <a:spcPct val="0"/>
        </a:spcBef>
        <a:spcAft>
          <a:spcPct val="0"/>
        </a:spcAft>
        <a:defRPr sz="3200" b="1">
          <a:solidFill>
            <a:srgbClr val="CC9900"/>
          </a:solidFill>
          <a:latin typeface="Arial" charset="0"/>
        </a:defRPr>
      </a:lvl9pPr>
    </p:titleStyle>
    <p:bodyStyle>
      <a:lvl1pPr marL="342900" indent="-342900" algn="l" rtl="0" eaLnBrk="0" fontAlgn="base" hangingPunct="0">
        <a:spcBef>
          <a:spcPct val="20000"/>
        </a:spcBef>
        <a:spcAft>
          <a:spcPct val="0"/>
        </a:spcAft>
        <a:buClr>
          <a:srgbClr val="CC9900"/>
        </a:buClr>
        <a:buFont typeface="Wingdings" charset="0"/>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9900"/>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CC9900"/>
        </a:buClr>
        <a:buFont typeface="Wingdings" charset="0"/>
        <a:buChar char="§"/>
        <a:defRPr sz="2000">
          <a:solidFill>
            <a:schemeClr val="tx1"/>
          </a:solidFill>
          <a:latin typeface="+mn-lt"/>
          <a:ea typeface="ヒラギノ角ゴ Pro W3" pitchFamily="-1" charset="-128"/>
          <a:cs typeface="ヒラギノ角ゴ Pro W3" charset="0"/>
        </a:defRPr>
      </a:lvl3pPr>
      <a:lvl4pPr marL="1600200" indent="-228600" algn="l" rtl="0" eaLnBrk="0" fontAlgn="base" hangingPunct="0">
        <a:spcBef>
          <a:spcPct val="20000"/>
        </a:spcBef>
        <a:spcAft>
          <a:spcPct val="0"/>
        </a:spcAft>
        <a:buClr>
          <a:srgbClr val="CC9900"/>
        </a:buClr>
        <a:buFont typeface="Wingdings" charset="0"/>
        <a:buChar char="§"/>
        <a:defRPr>
          <a:solidFill>
            <a:schemeClr val="tx1"/>
          </a:solidFill>
          <a:latin typeface="+mn-lt"/>
          <a:ea typeface="ヒラギノ角ゴ Pro W3" pitchFamily="-1" charset="-128"/>
          <a:cs typeface="ヒラギノ角ゴ Pro W3" charset="0"/>
        </a:defRPr>
      </a:lvl4pPr>
      <a:lvl5pPr marL="2057400" indent="-228600" algn="l" rtl="0" eaLnBrk="0" fontAlgn="base" hangingPunct="0">
        <a:spcBef>
          <a:spcPct val="20000"/>
        </a:spcBef>
        <a:spcAft>
          <a:spcPct val="0"/>
        </a:spcAft>
        <a:buClr>
          <a:srgbClr val="CC9900"/>
        </a:buClr>
        <a:buFont typeface="Wingdings" charset="0"/>
        <a:buChar char="§"/>
        <a:defRPr>
          <a:solidFill>
            <a:schemeClr val="tx1"/>
          </a:solidFill>
          <a:latin typeface="+mn-lt"/>
          <a:ea typeface="ヒラギノ角ゴ Pro W3" pitchFamily="-1" charset="-128"/>
          <a:cs typeface="ヒラギノ角ゴ Pro W3" charset="0"/>
        </a:defRPr>
      </a:lvl5pPr>
      <a:lvl6pPr marL="2514600" indent="-228600" algn="l" rtl="0" fontAlgn="base">
        <a:spcBef>
          <a:spcPct val="20000"/>
        </a:spcBef>
        <a:spcAft>
          <a:spcPct val="0"/>
        </a:spcAft>
        <a:buClr>
          <a:srgbClr val="CC9900"/>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CC9900"/>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CC9900"/>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CC9900"/>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jpe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xample.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438400"/>
            <a:ext cx="9137650" cy="914400"/>
          </a:xfrm>
        </p:spPr>
        <p:txBody>
          <a:bodyPr/>
          <a:lstStyle/>
          <a:p>
            <a:pPr algn="ctr" eaLnBrk="1" hangingPunct="1"/>
            <a:r>
              <a:rPr lang="en-US" sz="4400" i="1" dirty="0" smtClean="0">
                <a:latin typeface="Arial" charset="0"/>
              </a:rPr>
              <a:t/>
            </a:r>
            <a:br>
              <a:rPr lang="en-US" sz="4400" i="1" dirty="0" smtClean="0">
                <a:latin typeface="Arial" charset="0"/>
              </a:rPr>
            </a:br>
            <a:r>
              <a:rPr lang="en-US" altLang="ja-JP" sz="4400" i="1" dirty="0" smtClean="0">
                <a:latin typeface="Arial" charset="0"/>
              </a:rPr>
              <a:t/>
            </a:r>
            <a:br>
              <a:rPr lang="en-US" altLang="ja-JP" sz="4400" i="1" dirty="0" smtClean="0">
                <a:latin typeface="Arial" charset="0"/>
              </a:rPr>
            </a:br>
            <a:endParaRPr lang="en-US" sz="4400" i="1" dirty="0">
              <a:latin typeface="Arial" charset="0"/>
            </a:endParaRPr>
          </a:p>
        </p:txBody>
      </p:sp>
      <p:sp>
        <p:nvSpPr>
          <p:cNvPr id="3075" name="Rectangle 3"/>
          <p:cNvSpPr>
            <a:spLocks noGrp="1" noChangeArrowheads="1"/>
          </p:cNvSpPr>
          <p:nvPr>
            <p:ph type="subTitle" idx="1"/>
          </p:nvPr>
        </p:nvSpPr>
        <p:spPr>
          <a:xfrm>
            <a:off x="0" y="3657600"/>
            <a:ext cx="9144000" cy="762000"/>
          </a:xfrm>
        </p:spPr>
        <p:txBody>
          <a:bodyPr/>
          <a:lstStyle/>
          <a:p>
            <a:pPr algn="ctr" eaLnBrk="1" hangingPunct="1">
              <a:buFont typeface="Wingdings" charset="0"/>
              <a:buNone/>
            </a:pPr>
            <a:r>
              <a:rPr lang="en-US" sz="2400" b="1" dirty="0" smtClean="0">
                <a:latin typeface="Arial" charset="0"/>
              </a:rPr>
              <a:t>Prof. Peter </a:t>
            </a:r>
            <a:r>
              <a:rPr lang="en-US" sz="2400" b="1" dirty="0" smtClean="0">
                <a:latin typeface="Arial" charset="0"/>
              </a:rPr>
              <a:t>Swire</a:t>
            </a:r>
          </a:p>
          <a:p>
            <a:pPr algn="ctr" eaLnBrk="1" hangingPunct="1">
              <a:buFont typeface="Wingdings" charset="0"/>
              <a:buNone/>
            </a:pPr>
            <a:r>
              <a:rPr lang="en-US" sz="2400" b="1" dirty="0" smtClean="0">
                <a:latin typeface="Arial" charset="0"/>
              </a:rPr>
              <a:t>Georgia Tech</a:t>
            </a:r>
            <a:endParaRPr lang="en-US" sz="2400" b="1" dirty="0" smtClean="0">
              <a:latin typeface="Arial" charset="0"/>
            </a:endParaRPr>
          </a:p>
          <a:p>
            <a:pPr algn="ctr" eaLnBrk="1" hangingPunct="1">
              <a:buFont typeface="Wingdings" charset="0"/>
              <a:buNone/>
            </a:pPr>
            <a:r>
              <a:rPr lang="en-US" sz="2400" b="1" dirty="0" smtClean="0">
                <a:latin typeface="Arial" charset="0"/>
              </a:rPr>
              <a:t>Senior Counsel, Alston &amp; Bird</a:t>
            </a:r>
            <a:r>
              <a:rPr lang="en-US" sz="2400" b="1" dirty="0" smtClean="0">
                <a:latin typeface="Arial" charset="0"/>
              </a:rPr>
              <a:t> </a:t>
            </a:r>
          </a:p>
          <a:p>
            <a:pPr algn="ctr" eaLnBrk="1" hangingPunct="1">
              <a:buFont typeface="Wingdings" charset="0"/>
              <a:buNone/>
            </a:pPr>
            <a:r>
              <a:rPr lang="en-US" sz="2400" b="1" dirty="0" smtClean="0">
                <a:latin typeface="Arial" charset="0"/>
              </a:rPr>
              <a:t>Sayers Security Conference/Curio Tech Summit</a:t>
            </a:r>
          </a:p>
          <a:p>
            <a:pPr algn="ctr" eaLnBrk="1" hangingPunct="1">
              <a:buFont typeface="Wingdings" charset="0"/>
              <a:buNone/>
            </a:pPr>
            <a:r>
              <a:rPr lang="en-US" sz="2400" b="1" dirty="0" smtClean="0">
                <a:latin typeface="Arial" charset="0"/>
              </a:rPr>
              <a:t>Atlanta</a:t>
            </a:r>
            <a:endParaRPr lang="en-US" sz="2400" b="1" dirty="0" smtClean="0">
              <a:latin typeface="Arial" charset="0"/>
            </a:endParaRPr>
          </a:p>
          <a:p>
            <a:pPr algn="ctr" eaLnBrk="1" hangingPunct="1">
              <a:buFont typeface="Wingdings" charset="0"/>
              <a:buNone/>
            </a:pPr>
            <a:r>
              <a:rPr lang="en-US" sz="2400" b="1" dirty="0" smtClean="0">
                <a:latin typeface="Arial" charset="0"/>
              </a:rPr>
              <a:t>March </a:t>
            </a:r>
            <a:r>
              <a:rPr lang="en-US" sz="2400" b="1" dirty="0" smtClean="0">
                <a:latin typeface="Arial" charset="0"/>
              </a:rPr>
              <a:t>22</a:t>
            </a:r>
            <a:r>
              <a:rPr lang="en-US" sz="2400" b="1" dirty="0" smtClean="0">
                <a:latin typeface="Arial" charset="0"/>
              </a:rPr>
              <a:t>, </a:t>
            </a:r>
            <a:r>
              <a:rPr lang="en-US" sz="2400" b="1" dirty="0" smtClean="0">
                <a:latin typeface="Arial" charset="0"/>
              </a:rPr>
              <a:t>2016</a:t>
            </a:r>
            <a:endParaRPr lang="en-US" sz="2400" b="1" dirty="0">
              <a:latin typeface="Arial" charset="0"/>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76200"/>
            <a:ext cx="135413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0" y="1295400"/>
            <a:ext cx="5452935" cy="1384995"/>
          </a:xfrm>
          <a:prstGeom prst="rect">
            <a:avLst/>
          </a:prstGeom>
          <a:noFill/>
        </p:spPr>
        <p:txBody>
          <a:bodyPr wrap="none" rtlCol="0">
            <a:spAutoFit/>
          </a:bodyPr>
          <a:lstStyle/>
          <a:p>
            <a:pPr algn="ctr"/>
            <a:r>
              <a:rPr lang="en-US" sz="2800" b="1" dirty="0" smtClean="0"/>
              <a:t>How Should Apple Balance </a:t>
            </a:r>
          </a:p>
          <a:p>
            <a:pPr algn="ctr"/>
            <a:r>
              <a:rPr lang="en-US" sz="2800" b="1" dirty="0" smtClean="0"/>
              <a:t>Privacy and National Security?</a:t>
            </a:r>
          </a:p>
          <a:p>
            <a:pPr algn="ctr"/>
            <a:r>
              <a:rPr lang="en-US" sz="2800" b="1" dirty="0" smtClean="0"/>
              <a:t>Is That the Right Question?</a:t>
            </a:r>
            <a:r>
              <a:rPr lang="en-US" sz="2800" b="1" dirty="0" smtClean="0"/>
              <a:t> </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609600"/>
            <a:ext cx="8229600" cy="579438"/>
          </a:xfrm>
        </p:spPr>
        <p:txBody>
          <a:bodyPr/>
          <a:lstStyle/>
          <a:p>
            <a:pPr>
              <a:defRPr/>
            </a:pPr>
            <a:r>
              <a:rPr lang="en-US" dirty="0" smtClean="0">
                <a:cs typeface="+mj-cs"/>
              </a:rPr>
              <a:t>Zero Days &amp; the Equities Process</a:t>
            </a:r>
            <a:endParaRPr lang="en-US" dirty="0">
              <a:cs typeface="+mj-cs"/>
            </a:endParaRPr>
          </a:p>
        </p:txBody>
      </p:sp>
      <p:sp>
        <p:nvSpPr>
          <p:cNvPr id="3075" name="Content Placeholder 2"/>
          <p:cNvSpPr>
            <a:spLocks noGrp="1"/>
          </p:cNvSpPr>
          <p:nvPr>
            <p:ph idx="1"/>
          </p:nvPr>
        </p:nvSpPr>
        <p:spPr>
          <a:xfrm>
            <a:off x="457200" y="1600200"/>
            <a:ext cx="8229600" cy="4144963"/>
          </a:xfrm>
        </p:spPr>
        <p:txBody>
          <a:bodyPr/>
          <a:lstStyle/>
          <a:p>
            <a:pPr>
              <a:defRPr/>
            </a:pPr>
            <a:r>
              <a:rPr lang="en-US" sz="2000" dirty="0" smtClean="0">
                <a:cs typeface="+mn-cs"/>
              </a:rPr>
              <a:t>A “zero day” exploit means previously unused vulnerability, where defenders have had zero days to respond</a:t>
            </a:r>
          </a:p>
          <a:p>
            <a:pPr>
              <a:defRPr/>
            </a:pPr>
            <a:r>
              <a:rPr lang="en-US" sz="2000" dirty="0" smtClean="0">
                <a:cs typeface="+mn-cs"/>
              </a:rPr>
              <a:t>Press reports of USG stockpiling zero days, for intelligence &amp; military use</a:t>
            </a:r>
          </a:p>
          <a:p>
            <a:pPr>
              <a:defRPr/>
            </a:pPr>
            <a:r>
              <a:rPr lang="en-US" sz="2000" dirty="0" smtClean="0">
                <a:cs typeface="+mn-cs"/>
              </a:rPr>
              <a:t>RG Rec 30: Lean to defense.  New WH equities process to ensure vulnerabilities are blocked for USG and private networks. Exception if inter-agency process finds a priority to retain the zero day as secret.</a:t>
            </a:r>
            <a:endParaRPr lang="en-US" sz="2000" dirty="0">
              <a:cs typeface="+mn-cs"/>
            </a:endParaRPr>
          </a:p>
          <a:p>
            <a:pPr>
              <a:defRPr/>
            </a:pPr>
            <a:r>
              <a:rPr lang="en-US" sz="2000" dirty="0" smtClean="0">
                <a:cs typeface="+mn-cs"/>
              </a:rPr>
              <a:t>Software vendors and owners of corporate systems have strong interest in good defense</a:t>
            </a:r>
          </a:p>
          <a:p>
            <a:pPr>
              <a:defRPr/>
            </a:pPr>
            <a:r>
              <a:rPr lang="en-US" sz="2000" dirty="0" smtClean="0">
                <a:cs typeface="+mn-cs"/>
              </a:rPr>
              <a:t>WH adopted </a:t>
            </a:r>
            <a:r>
              <a:rPr lang="en-US" sz="2000" dirty="0" smtClean="0">
                <a:cs typeface="+mn-cs"/>
              </a:rPr>
              <a:t>this: keep exploit for offense against specialized N. Korea software, but patch commercial and widespread software</a:t>
            </a:r>
            <a:endParaRPr lang="en-US" sz="2000" dirty="0" smtClean="0">
              <a:cs typeface="+mn-cs"/>
            </a:endParaRPr>
          </a:p>
          <a:p>
            <a:pPr>
              <a:defRPr/>
            </a:pPr>
            <a:endParaRPr lang="en-US" dirty="0" smtClean="0">
              <a:cs typeface="+mn-cs"/>
            </a:endParaRPr>
          </a:p>
        </p:txBody>
      </p:sp>
    </p:spTree>
    <p:extLst>
      <p:ext uri="{BB962C8B-B14F-4D97-AF65-F5344CB8AC3E}">
        <p14:creationId xmlns:p14="http://schemas.microsoft.com/office/powerpoint/2010/main" val="35720846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r>
              <a:rPr lang="en-US" sz="3000" dirty="0" smtClean="0">
                <a:cs typeface="+mj-cs"/>
              </a:rPr>
              <a:t>Review Group: Strong </a:t>
            </a:r>
            <a:r>
              <a:rPr lang="en-US" sz="3000" dirty="0" smtClean="0">
                <a:cs typeface="+mj-cs"/>
              </a:rPr>
              <a:t>Crypto for Defense</a:t>
            </a:r>
            <a:endParaRPr lang="en-US" sz="3000" dirty="0">
              <a:cs typeface="+mj-cs"/>
            </a:endParaRPr>
          </a:p>
        </p:txBody>
      </p:sp>
      <p:sp>
        <p:nvSpPr>
          <p:cNvPr id="3075" name="Content Placeholder 2"/>
          <p:cNvSpPr>
            <a:spLocks noGrp="1"/>
          </p:cNvSpPr>
          <p:nvPr>
            <p:ph idx="1"/>
          </p:nvPr>
        </p:nvSpPr>
        <p:spPr>
          <a:xfrm>
            <a:off x="457200" y="1676400"/>
            <a:ext cx="8229600" cy="4144963"/>
          </a:xfrm>
        </p:spPr>
        <p:txBody>
          <a:bodyPr/>
          <a:lstStyle/>
          <a:p>
            <a:pPr>
              <a:defRPr/>
            </a:pPr>
            <a:r>
              <a:rPr lang="en-US" sz="2400" dirty="0" smtClean="0">
                <a:cs typeface="+mn-cs"/>
              </a:rPr>
              <a:t>Crypto Wars of the 1990’s showed NSA &amp; FBI interest in breaking encryption (offense)</a:t>
            </a:r>
          </a:p>
          <a:p>
            <a:pPr>
              <a:defRPr/>
            </a:pPr>
            <a:r>
              <a:rPr lang="en-US" sz="2400" dirty="0" smtClean="0">
                <a:cs typeface="+mn-cs"/>
              </a:rPr>
              <a:t>1999 policy shift to permit export globally of strong encryption, necessary for Internet (defense)</a:t>
            </a:r>
          </a:p>
          <a:p>
            <a:pPr>
              <a:defRPr/>
            </a:pPr>
            <a:r>
              <a:rPr lang="en-US" sz="2400" dirty="0" smtClean="0">
                <a:cs typeface="+mn-cs"/>
              </a:rPr>
              <a:t>Press reports </a:t>
            </a:r>
            <a:r>
              <a:rPr lang="en-US" sz="2400" dirty="0" smtClean="0">
                <a:cs typeface="+mn-cs"/>
              </a:rPr>
              <a:t>NSA </a:t>
            </a:r>
            <a:r>
              <a:rPr lang="en-US" sz="2400" dirty="0" smtClean="0">
                <a:cs typeface="+mn-cs"/>
              </a:rPr>
              <a:t>actions </a:t>
            </a:r>
            <a:r>
              <a:rPr lang="en-US" sz="2400" dirty="0" smtClean="0">
                <a:cs typeface="+mn-cs"/>
              </a:rPr>
              <a:t>pre-Snowden to </a:t>
            </a:r>
            <a:r>
              <a:rPr lang="en-US" sz="2400" dirty="0" smtClean="0">
                <a:cs typeface="+mn-cs"/>
              </a:rPr>
              <a:t>undermine encryption standards &amp; defeat encryption (offense)</a:t>
            </a:r>
          </a:p>
          <a:p>
            <a:pPr>
              <a:defRPr/>
            </a:pPr>
            <a:r>
              <a:rPr lang="en-US" sz="2400" dirty="0" smtClean="0">
                <a:cs typeface="+mn-cs"/>
              </a:rPr>
              <a:t>RG Rec 29: support </a:t>
            </a:r>
            <a:r>
              <a:rPr lang="en-US" sz="2400" dirty="0" smtClean="0">
                <a:cs typeface="+mn-cs"/>
              </a:rPr>
              <a:t>the defense; strong </a:t>
            </a:r>
            <a:r>
              <a:rPr lang="en-US" sz="2400" dirty="0" smtClean="0">
                <a:cs typeface="+mn-cs"/>
              </a:rPr>
              <a:t>crypto standards and software; secure communications a priority on the insecure Internet; don’t push vendors to have back doors (defense</a:t>
            </a:r>
            <a:r>
              <a:rPr lang="en-US" sz="2400" dirty="0" smtClean="0">
                <a:cs typeface="+mn-cs"/>
              </a:rPr>
              <a:t>)</a:t>
            </a:r>
          </a:p>
          <a:p>
            <a:pPr>
              <a:defRPr/>
            </a:pPr>
            <a:r>
              <a:rPr lang="en-US" sz="2400" dirty="0" smtClean="0">
                <a:cs typeface="+mn-cs"/>
              </a:rPr>
              <a:t>This recommendation sat in inter-agency clearance, until Apple v. FBI </a:t>
            </a:r>
            <a:r>
              <a:rPr lang="is-IS" sz="2400" dirty="0" smtClean="0">
                <a:cs typeface="+mn-cs"/>
              </a:rPr>
              <a:t>…</a:t>
            </a:r>
            <a:endParaRPr lang="en-US" sz="2400" dirty="0">
              <a:cs typeface="+mn-cs"/>
            </a:endParaRPr>
          </a:p>
        </p:txBody>
      </p:sp>
    </p:spTree>
    <p:extLst>
      <p:ext uri="{BB962C8B-B14F-4D97-AF65-F5344CB8AC3E}">
        <p14:creationId xmlns:p14="http://schemas.microsoft.com/office/powerpoint/2010/main" val="3892387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79438"/>
          </a:xfrm>
        </p:spPr>
        <p:txBody>
          <a:bodyPr/>
          <a:lstStyle/>
          <a:p>
            <a:r>
              <a:rPr lang="en-US" sz="3000" dirty="0" smtClean="0"/>
              <a:t>USA Freedom Act &amp; RG Recommendations</a:t>
            </a:r>
            <a:endParaRPr lang="en-US" sz="3000" dirty="0"/>
          </a:p>
        </p:txBody>
      </p:sp>
      <p:sp>
        <p:nvSpPr>
          <p:cNvPr id="3" name="Content Placeholder 2"/>
          <p:cNvSpPr>
            <a:spLocks noGrp="1"/>
          </p:cNvSpPr>
          <p:nvPr>
            <p:ph idx="1"/>
          </p:nvPr>
        </p:nvSpPr>
        <p:spPr>
          <a:xfrm>
            <a:off x="457200" y="1371600"/>
            <a:ext cx="8229600" cy="4724400"/>
          </a:xfrm>
        </p:spPr>
        <p:txBody>
          <a:bodyPr>
            <a:normAutofit fontScale="92500" lnSpcReduction="20000"/>
          </a:bodyPr>
          <a:lstStyle/>
          <a:p>
            <a:r>
              <a:rPr lang="en-US" sz="2600" dirty="0" smtClean="0"/>
              <a:t>Section 215 order only with judicial approval and heightened standard (Rec 1)</a:t>
            </a:r>
          </a:p>
          <a:p>
            <a:r>
              <a:rPr lang="en-US" sz="2600" dirty="0" smtClean="0"/>
              <a:t>End government storage of bulk telephone data and have records held in private sector, accessible only with a judicial order (Rec 5)</a:t>
            </a:r>
          </a:p>
          <a:p>
            <a:r>
              <a:rPr lang="en-US" sz="2600" dirty="0" smtClean="0"/>
              <a:t>Similar limits on bulk collection: National Security Letters (Rec 2) and FISA pen/trap</a:t>
            </a:r>
          </a:p>
          <a:p>
            <a:r>
              <a:rPr lang="en-US" sz="2600" dirty="0" smtClean="0"/>
              <a:t>General rule limiting bulk collection (Rec 4) – the new law as a message to agency lawyers to watch out</a:t>
            </a:r>
          </a:p>
          <a:p>
            <a:r>
              <a:rPr lang="en-US" sz="2600" dirty="0" smtClean="0"/>
              <a:t>Greater transparency by government about foreign intelligence orders (Rec 9 &amp; 10)</a:t>
            </a:r>
          </a:p>
          <a:p>
            <a:r>
              <a:rPr lang="en-US" sz="2600" dirty="0" smtClean="0"/>
              <a:t>Congressional approval of public interest advocates to represent privacy and civil liberties interests before the FISC (Rec 28)</a:t>
            </a:r>
          </a:p>
          <a:p>
            <a:endParaRPr lang="en-US" dirty="0" smtClean="0"/>
          </a:p>
          <a:p>
            <a:pPr lvl="1"/>
            <a:endParaRPr lang="en-US" sz="1600" dirty="0"/>
          </a:p>
        </p:txBody>
      </p:sp>
    </p:spTree>
    <p:extLst>
      <p:ext uri="{BB962C8B-B14F-4D97-AF65-F5344CB8AC3E}">
        <p14:creationId xmlns:p14="http://schemas.microsoft.com/office/powerpoint/2010/main" val="30797051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79438"/>
          </a:xfrm>
        </p:spPr>
        <p:txBody>
          <a:bodyPr/>
          <a:lstStyle/>
          <a:p>
            <a:r>
              <a:rPr lang="en-US" dirty="0" smtClean="0"/>
              <a:t>Summary on NSA Reform</a:t>
            </a:r>
            <a:endParaRPr lang="en-US" dirty="0"/>
          </a:p>
        </p:txBody>
      </p:sp>
      <p:sp>
        <p:nvSpPr>
          <p:cNvPr id="3" name="Content Placeholder 2"/>
          <p:cNvSpPr>
            <a:spLocks noGrp="1"/>
          </p:cNvSpPr>
          <p:nvPr>
            <p:ph idx="1"/>
          </p:nvPr>
        </p:nvSpPr>
        <p:spPr>
          <a:xfrm>
            <a:off x="457200" y="1524000"/>
            <a:ext cx="8229600" cy="4144963"/>
          </a:xfrm>
        </p:spPr>
        <p:txBody>
          <a:bodyPr/>
          <a:lstStyle/>
          <a:p>
            <a:r>
              <a:rPr lang="en-US" sz="2000" dirty="0"/>
              <a:t>What we have seen:</a:t>
            </a:r>
          </a:p>
          <a:p>
            <a:pPr lvl="1"/>
            <a:r>
              <a:rPr lang="en-US" sz="2000" dirty="0"/>
              <a:t>Biggest pro-privacy legal reform in intelligence since enactment of FISA in 1978</a:t>
            </a:r>
          </a:p>
          <a:p>
            <a:pPr lvl="1"/>
            <a:r>
              <a:rPr lang="en-US" sz="2000" dirty="0"/>
              <a:t>The administration’s multiple </a:t>
            </a:r>
            <a:r>
              <a:rPr lang="en-US" sz="2000" dirty="0" smtClean="0"/>
              <a:t>reforms, including zero-days</a:t>
            </a:r>
            <a:endParaRPr lang="en-US" sz="2000" dirty="0"/>
          </a:p>
          <a:p>
            <a:pPr lvl="1"/>
            <a:r>
              <a:rPr lang="en-US" sz="2000" dirty="0"/>
              <a:t>USA Freedom sends a democratic message for agencies to be thoughtful about privacy</a:t>
            </a:r>
          </a:p>
          <a:p>
            <a:pPr lvl="1"/>
            <a:r>
              <a:rPr lang="en-US" sz="2000" dirty="0"/>
              <a:t>RG factual finding of strong compliance system in NSA</a:t>
            </a:r>
          </a:p>
          <a:p>
            <a:pPr lvl="1"/>
            <a:r>
              <a:rPr lang="en-US" sz="2000" dirty="0"/>
              <a:t>Tech companies have strengthened encryption &amp; security for users in multiple </a:t>
            </a:r>
            <a:r>
              <a:rPr lang="en-US" sz="2000" dirty="0" smtClean="0"/>
              <a:t>ways</a:t>
            </a:r>
          </a:p>
          <a:p>
            <a:r>
              <a:rPr lang="en-US" sz="2000" dirty="0" smtClean="0"/>
              <a:t>To me, an encouraging response compared to the debates immediately after 9/</a:t>
            </a:r>
            <a:r>
              <a:rPr lang="en-US" sz="2000" dirty="0" smtClean="0"/>
              <a:t>11</a:t>
            </a:r>
          </a:p>
          <a:p>
            <a:r>
              <a:rPr lang="en-US" sz="2000" dirty="0" smtClean="0"/>
              <a:t>The next phase – Crypto Wars 2</a:t>
            </a:r>
            <a:endParaRPr lang="en-US" sz="2000" dirty="0"/>
          </a:p>
          <a:p>
            <a:endParaRPr lang="en-US" sz="2400" dirty="0"/>
          </a:p>
        </p:txBody>
      </p:sp>
    </p:spTree>
    <p:extLst>
      <p:ext uri="{BB962C8B-B14F-4D97-AF65-F5344CB8AC3E}">
        <p14:creationId xmlns:p14="http://schemas.microsoft.com/office/powerpoint/2010/main" val="36577243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How We Got Here</a:t>
            </a:r>
            <a:endParaRPr lang="en-US" dirty="0"/>
          </a:p>
        </p:txBody>
      </p:sp>
      <p:sp>
        <p:nvSpPr>
          <p:cNvPr id="3" name="Content Placeholder 2"/>
          <p:cNvSpPr>
            <a:spLocks noGrp="1"/>
          </p:cNvSpPr>
          <p:nvPr>
            <p:ph idx="1"/>
          </p:nvPr>
        </p:nvSpPr>
        <p:spPr/>
        <p:txBody>
          <a:bodyPr/>
          <a:lstStyle/>
          <a:p>
            <a:r>
              <a:rPr lang="en-US" sz="2400" dirty="0" smtClean="0"/>
              <a:t>Encryption for phones and CALEA</a:t>
            </a:r>
          </a:p>
          <a:p>
            <a:r>
              <a:rPr lang="en-US" sz="2400" dirty="0" smtClean="0"/>
              <a:t>The Internet is insecure</a:t>
            </a:r>
          </a:p>
          <a:p>
            <a:r>
              <a:rPr lang="en-US" sz="2400" dirty="0" smtClean="0"/>
              <a:t>Encryption is necessary</a:t>
            </a:r>
          </a:p>
          <a:p>
            <a:r>
              <a:rPr lang="en-US" sz="2400" dirty="0" smtClean="0"/>
              <a:t>Apple v. FBI</a:t>
            </a:r>
            <a:endParaRPr lang="en-US" sz="2400" dirty="0"/>
          </a:p>
        </p:txBody>
      </p:sp>
    </p:spTree>
    <p:extLst>
      <p:ext uri="{BB962C8B-B14F-4D97-AF65-F5344CB8AC3E}">
        <p14:creationId xmlns:p14="http://schemas.microsoft.com/office/powerpoint/2010/main" val="2526087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524000" y="1524000"/>
            <a:ext cx="5181600" cy="3048000"/>
          </a:xfrm>
          <a:prstGeom prst="rect">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00500" y="4457700"/>
            <a:ext cx="1143000" cy="609600"/>
          </a:xfrm>
          <a:prstGeom prst="rect">
            <a:avLst/>
          </a:prstGeom>
          <a:solidFill>
            <a:srgbClr val="FFCC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Local switch </a:t>
            </a:r>
            <a:endParaRPr lang="en-US" sz="1600" b="1" dirty="0">
              <a:solidFill>
                <a:schemeClr val="tx1"/>
              </a:solidFill>
            </a:endParaRPr>
          </a:p>
        </p:txBody>
      </p:sp>
      <p:sp>
        <p:nvSpPr>
          <p:cNvPr id="10" name="Rectangle 9"/>
          <p:cNvSpPr/>
          <p:nvPr/>
        </p:nvSpPr>
        <p:spPr>
          <a:xfrm>
            <a:off x="4000500" y="1715332"/>
            <a:ext cx="1143000" cy="609600"/>
          </a:xfrm>
          <a:prstGeom prst="rect">
            <a:avLst/>
          </a:prstGeom>
          <a:solidFill>
            <a:srgbClr val="FFCC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Local switch</a:t>
            </a:r>
            <a:endParaRPr lang="en-US" sz="1600" b="1" dirty="0">
              <a:solidFill>
                <a:schemeClr val="tx1"/>
              </a:solidFill>
            </a:endParaRPr>
          </a:p>
        </p:txBody>
      </p:sp>
      <p:sp>
        <p:nvSpPr>
          <p:cNvPr id="24" name="Rectangle 23"/>
          <p:cNvSpPr/>
          <p:nvPr/>
        </p:nvSpPr>
        <p:spPr>
          <a:xfrm>
            <a:off x="2643621" y="0"/>
            <a:ext cx="3856760"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Wiretap on Copper Lines</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1272" name="Picture 8" descr="http://thumb15.shutterstock.com/photos/thumb_large/187444/187444,1220877336,4.jpg"/>
          <p:cNvPicPr>
            <a:picLocks noChangeAspect="1" noChangeArrowheads="1"/>
          </p:cNvPicPr>
          <p:nvPr/>
        </p:nvPicPr>
        <p:blipFill>
          <a:blip r:embed="rId3" cstate="print"/>
          <a:srcRect l="43114" r="8982"/>
          <a:stretch>
            <a:fillRect/>
          </a:stretch>
        </p:blipFill>
        <p:spPr bwMode="auto">
          <a:xfrm>
            <a:off x="304800" y="609600"/>
            <a:ext cx="548638" cy="1028700"/>
          </a:xfrm>
          <a:prstGeom prst="rect">
            <a:avLst/>
          </a:prstGeom>
          <a:noFill/>
        </p:spPr>
      </p:pic>
      <p:pic>
        <p:nvPicPr>
          <p:cNvPr id="27" name="Picture 8" descr="http://thumb15.shutterstock.com/photos/thumb_large/187444/187444,1220877336,4.jpg"/>
          <p:cNvPicPr>
            <a:picLocks noChangeAspect="1" noChangeArrowheads="1"/>
          </p:cNvPicPr>
          <p:nvPr/>
        </p:nvPicPr>
        <p:blipFill>
          <a:blip r:embed="rId3" cstate="print"/>
          <a:srcRect r="61677"/>
          <a:stretch>
            <a:fillRect/>
          </a:stretch>
        </p:blipFill>
        <p:spPr bwMode="auto">
          <a:xfrm>
            <a:off x="8305800" y="5257800"/>
            <a:ext cx="438908" cy="1028700"/>
          </a:xfrm>
          <a:prstGeom prst="rect">
            <a:avLst/>
          </a:prstGeom>
          <a:noFill/>
        </p:spPr>
      </p:pic>
      <p:sp>
        <p:nvSpPr>
          <p:cNvPr id="65" name="Rectangular Callout 64"/>
          <p:cNvSpPr/>
          <p:nvPr/>
        </p:nvSpPr>
        <p:spPr>
          <a:xfrm>
            <a:off x="990600" y="743150"/>
            <a:ext cx="1005840" cy="457200"/>
          </a:xfrm>
          <a:prstGeom prst="wedgeRectCallout">
            <a:avLst>
              <a:gd name="adj1" fmla="val -67235"/>
              <a:gd name="adj2" fmla="val -45834"/>
            </a:avLst>
          </a:prstGeom>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Phone call</a:t>
            </a:r>
            <a:endParaRPr lang="en-US" sz="1600" b="1" dirty="0">
              <a:solidFill>
                <a:schemeClr val="tx1"/>
              </a:solidFill>
            </a:endParaRPr>
          </a:p>
        </p:txBody>
      </p:sp>
      <p:grpSp>
        <p:nvGrpSpPr>
          <p:cNvPr id="2" name="Group 70"/>
          <p:cNvGrpSpPr/>
          <p:nvPr/>
        </p:nvGrpSpPr>
        <p:grpSpPr>
          <a:xfrm>
            <a:off x="2054225" y="952500"/>
            <a:ext cx="2517775" cy="550862"/>
            <a:chOff x="2054225" y="1125538"/>
            <a:chExt cx="2517775" cy="550862"/>
          </a:xfrm>
        </p:grpSpPr>
        <p:cxnSp>
          <p:nvCxnSpPr>
            <p:cNvPr id="66" name="Straight Arrow Connector 65"/>
            <p:cNvCxnSpPr/>
            <p:nvPr/>
          </p:nvCxnSpPr>
          <p:spPr>
            <a:xfrm rot="5400000">
              <a:off x="4297680" y="1402080"/>
              <a:ext cx="54864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054225" y="1125538"/>
              <a:ext cx="2514600" cy="0"/>
            </a:xfrm>
            <a:prstGeom prst="straightConnector1">
              <a:avLst/>
            </a:prstGeom>
            <a:ln w="50800" cap="sq">
              <a:solidFill>
                <a:schemeClr val="tx1"/>
              </a:solidFill>
              <a:bevel/>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rot="16200000" flipV="1">
            <a:off x="4343400" y="2628900"/>
            <a:ext cx="45720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4343400" y="4152900"/>
            <a:ext cx="45720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 name="Rectangular Callout 72"/>
          <p:cNvSpPr/>
          <p:nvPr/>
        </p:nvSpPr>
        <p:spPr>
          <a:xfrm>
            <a:off x="7223760" y="5600700"/>
            <a:ext cx="1005840" cy="457200"/>
          </a:xfrm>
          <a:prstGeom prst="wedgeRectCallout">
            <a:avLst>
              <a:gd name="adj1" fmla="val -67235"/>
              <a:gd name="adj2" fmla="val -45834"/>
            </a:avLst>
          </a:prstGeom>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Phone call</a:t>
            </a:r>
            <a:endParaRPr lang="en-US" sz="1600" b="1" dirty="0">
              <a:solidFill>
                <a:schemeClr val="tx1"/>
              </a:solidFill>
            </a:endParaRPr>
          </a:p>
        </p:txBody>
      </p:sp>
      <p:grpSp>
        <p:nvGrpSpPr>
          <p:cNvPr id="3" name="Group 76"/>
          <p:cNvGrpSpPr/>
          <p:nvPr/>
        </p:nvGrpSpPr>
        <p:grpSpPr>
          <a:xfrm>
            <a:off x="4572000" y="5295900"/>
            <a:ext cx="2514600" cy="571500"/>
            <a:chOff x="4572000" y="5143500"/>
            <a:chExt cx="2514600" cy="571500"/>
          </a:xfrm>
        </p:grpSpPr>
        <p:cxnSp>
          <p:nvCxnSpPr>
            <p:cNvPr id="75" name="Straight Arrow Connector 74"/>
            <p:cNvCxnSpPr/>
            <p:nvPr/>
          </p:nvCxnSpPr>
          <p:spPr>
            <a:xfrm rot="5400000">
              <a:off x="4297680" y="5417820"/>
              <a:ext cx="548640" cy="0"/>
            </a:xfrm>
            <a:prstGeom prst="straightConnector1">
              <a:avLst/>
            </a:prstGeom>
            <a:ln w="50800" cap="sq">
              <a:solidFill>
                <a:schemeClr val="tx1"/>
              </a:solidFill>
              <a:bevel/>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572000" y="5715000"/>
              <a:ext cx="251460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304800" y="3048000"/>
            <a:ext cx="1190945" cy="646331"/>
          </a:xfrm>
          <a:prstGeom prst="rect">
            <a:avLst/>
          </a:prstGeom>
          <a:noFill/>
        </p:spPr>
        <p:txBody>
          <a:bodyPr wrap="square" rtlCol="0">
            <a:spAutoFit/>
          </a:bodyPr>
          <a:lstStyle/>
          <a:p>
            <a:pPr>
              <a:lnSpc>
                <a:spcPct val="90000"/>
              </a:lnSpc>
            </a:pPr>
            <a:r>
              <a:rPr lang="en-US" sz="2000" b="1" dirty="0" smtClean="0"/>
              <a:t>Telecom Company</a:t>
            </a:r>
            <a:endParaRPr lang="en-US" sz="2000" b="1" dirty="0"/>
          </a:p>
        </p:txBody>
      </p:sp>
      <p:sp>
        <p:nvSpPr>
          <p:cNvPr id="80" name="Rectangle 79"/>
          <p:cNvSpPr/>
          <p:nvPr/>
        </p:nvSpPr>
        <p:spPr>
          <a:xfrm>
            <a:off x="1332079" y="6182380"/>
            <a:ext cx="6479851" cy="523220"/>
          </a:xfrm>
          <a:prstGeom prst="rect">
            <a:avLst/>
          </a:prstGeom>
          <a:noFill/>
        </p:spPr>
        <p:txBody>
          <a:bodyPr wrap="none" lIns="91440" tIns="45720" rIns="91440" bIns="4572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WIRETAP AT </a:t>
            </a:r>
            <a:r>
              <a:rPr lang="en-US" sz="28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a’S</a:t>
            </a: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HOUSE OR LOCAL SWITCH</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1" name="Oval 80"/>
          <p:cNvSpPr/>
          <p:nvPr/>
        </p:nvSpPr>
        <p:spPr>
          <a:xfrm>
            <a:off x="8534400" y="167640"/>
            <a:ext cx="365760" cy="365760"/>
          </a:xfrm>
          <a:prstGeom prst="ellipse">
            <a:avLst/>
          </a:prstGeom>
          <a:solidFill>
            <a:schemeClr val="bg1"/>
          </a:solidFill>
          <a:ln w="12700">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sz="2000" b="1" dirty="0" smtClean="0">
                <a:solidFill>
                  <a:schemeClr val="tx1"/>
                </a:solidFill>
              </a:rPr>
              <a:t>3</a:t>
            </a:r>
            <a:endParaRPr lang="en-US" sz="2000" b="1" dirty="0">
              <a:solidFill>
                <a:schemeClr val="tx1"/>
              </a:solidFill>
            </a:endParaRPr>
          </a:p>
        </p:txBody>
      </p:sp>
      <p:sp>
        <p:nvSpPr>
          <p:cNvPr id="29" name="TextBox 28"/>
          <p:cNvSpPr txBox="1"/>
          <p:nvPr/>
        </p:nvSpPr>
        <p:spPr>
          <a:xfrm>
            <a:off x="324050" y="1577973"/>
            <a:ext cx="609600" cy="276999"/>
          </a:xfrm>
          <a:prstGeom prst="rect">
            <a:avLst/>
          </a:prstGeom>
          <a:noFill/>
        </p:spPr>
        <p:txBody>
          <a:bodyPr wrap="square" rtlCol="0">
            <a:spAutoFit/>
          </a:bodyPr>
          <a:lstStyle/>
          <a:p>
            <a:r>
              <a:rPr lang="en-US" sz="1200" b="1" dirty="0" smtClean="0"/>
              <a:t>Alice</a:t>
            </a:r>
            <a:endParaRPr lang="en-US" sz="1200" b="1" dirty="0"/>
          </a:p>
        </p:txBody>
      </p:sp>
      <p:sp>
        <p:nvSpPr>
          <p:cNvPr id="30" name="TextBox 29"/>
          <p:cNvSpPr txBox="1"/>
          <p:nvPr/>
        </p:nvSpPr>
        <p:spPr>
          <a:xfrm>
            <a:off x="8325050" y="6228876"/>
            <a:ext cx="609600" cy="276999"/>
          </a:xfrm>
          <a:prstGeom prst="rect">
            <a:avLst/>
          </a:prstGeom>
          <a:noFill/>
        </p:spPr>
        <p:txBody>
          <a:bodyPr wrap="square" rtlCol="0">
            <a:spAutoFit/>
          </a:bodyPr>
          <a:lstStyle/>
          <a:p>
            <a:r>
              <a:rPr lang="en-US" sz="1200" b="1" dirty="0" smtClean="0"/>
              <a:t>Bob</a:t>
            </a:r>
            <a:endParaRPr lang="en-US" sz="1200" b="1" dirty="0"/>
          </a:p>
        </p:txBody>
      </p:sp>
    </p:spTree>
    <p:extLst>
      <p:ext uri="{BB962C8B-B14F-4D97-AF65-F5344CB8AC3E}">
        <p14:creationId xmlns:p14="http://schemas.microsoft.com/office/powerpoint/2010/main" val="3125861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524000" y="1524000"/>
            <a:ext cx="5181600" cy="3048000"/>
          </a:xfrm>
          <a:prstGeom prst="rect">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62400" y="4343400"/>
            <a:ext cx="1143000" cy="609600"/>
          </a:xfrm>
          <a:prstGeom prst="rect">
            <a:avLst/>
          </a:prstGeom>
          <a:solidFill>
            <a:srgbClr val="FFCC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Local switch or tower </a:t>
            </a:r>
            <a:endParaRPr lang="en-US" sz="1600" b="1" dirty="0">
              <a:solidFill>
                <a:schemeClr val="tx1"/>
              </a:solidFill>
            </a:endParaRPr>
          </a:p>
        </p:txBody>
      </p:sp>
      <p:sp>
        <p:nvSpPr>
          <p:cNvPr id="10" name="Rectangle 9"/>
          <p:cNvSpPr/>
          <p:nvPr/>
        </p:nvSpPr>
        <p:spPr>
          <a:xfrm>
            <a:off x="4000500" y="1715332"/>
            <a:ext cx="1143000" cy="875468"/>
          </a:xfrm>
          <a:prstGeom prst="rect">
            <a:avLst/>
          </a:prstGeom>
          <a:solidFill>
            <a:srgbClr val="FFCC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Local switch or tower</a:t>
            </a:r>
            <a:endParaRPr lang="en-US" sz="1600" b="1" dirty="0">
              <a:solidFill>
                <a:schemeClr val="tx1"/>
              </a:solidFill>
            </a:endParaRPr>
          </a:p>
        </p:txBody>
      </p:sp>
      <p:sp>
        <p:nvSpPr>
          <p:cNvPr id="24" name="Rectangle 23"/>
          <p:cNvSpPr/>
          <p:nvPr/>
        </p:nvSpPr>
        <p:spPr>
          <a:xfrm>
            <a:off x="2845256" y="0"/>
            <a:ext cx="3453490"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dirty="0" smtClean="0">
                <a:ln w="0"/>
                <a:effectLst>
                  <a:reflection blurRad="12700" stA="50000" endPos="50000" dist="5000" dir="5400000" sy="-100000" rotWithShape="0"/>
                </a:effectLst>
              </a:rPr>
              <a:t>Wiretap Phone Call</a:t>
            </a:r>
            <a:endParaRPr lang="en-US" sz="2800" b="1" cap="all" spc="0" dirty="0">
              <a:ln w="0"/>
              <a:effectLst>
                <a:reflection blurRad="12700" stA="50000" endPos="50000" dist="5000" dir="5400000" sy="-100000" rotWithShape="0"/>
              </a:effectLst>
            </a:endParaRPr>
          </a:p>
        </p:txBody>
      </p:sp>
      <p:pic>
        <p:nvPicPr>
          <p:cNvPr id="11272" name="Picture 8" descr="http://thumb15.shutterstock.com/photos/thumb_large/187444/187444,1220877336,4.jpg"/>
          <p:cNvPicPr>
            <a:picLocks noChangeAspect="1" noChangeArrowheads="1"/>
          </p:cNvPicPr>
          <p:nvPr/>
        </p:nvPicPr>
        <p:blipFill>
          <a:blip r:embed="rId3" cstate="print"/>
          <a:srcRect l="43114" r="8982"/>
          <a:stretch>
            <a:fillRect/>
          </a:stretch>
        </p:blipFill>
        <p:spPr bwMode="auto">
          <a:xfrm>
            <a:off x="304800" y="609600"/>
            <a:ext cx="548638" cy="1028700"/>
          </a:xfrm>
          <a:prstGeom prst="rect">
            <a:avLst/>
          </a:prstGeom>
          <a:noFill/>
        </p:spPr>
      </p:pic>
      <p:pic>
        <p:nvPicPr>
          <p:cNvPr id="27" name="Picture 8" descr="http://thumb15.shutterstock.com/photos/thumb_large/187444/187444,1220877336,4.jpg"/>
          <p:cNvPicPr>
            <a:picLocks noChangeAspect="1" noChangeArrowheads="1"/>
          </p:cNvPicPr>
          <p:nvPr/>
        </p:nvPicPr>
        <p:blipFill>
          <a:blip r:embed="rId3" cstate="print"/>
          <a:srcRect r="61677"/>
          <a:stretch>
            <a:fillRect/>
          </a:stretch>
        </p:blipFill>
        <p:spPr bwMode="auto">
          <a:xfrm>
            <a:off x="8305800" y="5257800"/>
            <a:ext cx="438908" cy="1028700"/>
          </a:xfrm>
          <a:prstGeom prst="rect">
            <a:avLst/>
          </a:prstGeom>
          <a:noFill/>
        </p:spPr>
      </p:pic>
      <p:sp>
        <p:nvSpPr>
          <p:cNvPr id="65" name="Rectangular Callout 64"/>
          <p:cNvSpPr/>
          <p:nvPr/>
        </p:nvSpPr>
        <p:spPr>
          <a:xfrm>
            <a:off x="990600" y="743150"/>
            <a:ext cx="1005840" cy="457200"/>
          </a:xfrm>
          <a:prstGeom prst="wedgeRectCallout">
            <a:avLst>
              <a:gd name="adj1" fmla="val -67235"/>
              <a:gd name="adj2" fmla="val -45834"/>
            </a:avLst>
          </a:prstGeom>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Phone call</a:t>
            </a:r>
            <a:endParaRPr lang="en-US" sz="1600" b="1" dirty="0">
              <a:solidFill>
                <a:schemeClr val="tx1"/>
              </a:solidFill>
            </a:endParaRPr>
          </a:p>
        </p:txBody>
      </p:sp>
      <p:grpSp>
        <p:nvGrpSpPr>
          <p:cNvPr id="2" name="Group 70"/>
          <p:cNvGrpSpPr/>
          <p:nvPr/>
        </p:nvGrpSpPr>
        <p:grpSpPr>
          <a:xfrm>
            <a:off x="2054225" y="952500"/>
            <a:ext cx="2517775" cy="550862"/>
            <a:chOff x="2054225" y="1125538"/>
            <a:chExt cx="2517775" cy="550862"/>
          </a:xfrm>
        </p:grpSpPr>
        <p:cxnSp>
          <p:nvCxnSpPr>
            <p:cNvPr id="66" name="Straight Arrow Connector 65"/>
            <p:cNvCxnSpPr/>
            <p:nvPr/>
          </p:nvCxnSpPr>
          <p:spPr>
            <a:xfrm rot="5400000">
              <a:off x="4297680" y="1402080"/>
              <a:ext cx="54864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054225" y="1125538"/>
              <a:ext cx="2514600" cy="0"/>
            </a:xfrm>
            <a:prstGeom prst="straightConnector1">
              <a:avLst/>
            </a:prstGeom>
            <a:ln w="50800" cap="sq">
              <a:solidFill>
                <a:schemeClr val="tx1"/>
              </a:solidFill>
              <a:bevel/>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rot="16200000" flipV="1">
            <a:off x="4343400" y="2628900"/>
            <a:ext cx="45720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572000" y="3733800"/>
            <a:ext cx="0" cy="64770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 name="Rectangular Callout 72"/>
          <p:cNvSpPr/>
          <p:nvPr/>
        </p:nvSpPr>
        <p:spPr>
          <a:xfrm>
            <a:off x="7223760" y="5600700"/>
            <a:ext cx="1005840" cy="457200"/>
          </a:xfrm>
          <a:prstGeom prst="wedgeRectCallout">
            <a:avLst>
              <a:gd name="adj1" fmla="val -67235"/>
              <a:gd name="adj2" fmla="val -45834"/>
            </a:avLst>
          </a:prstGeom>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Phone call</a:t>
            </a:r>
            <a:endParaRPr lang="en-US" sz="1600" b="1" dirty="0">
              <a:solidFill>
                <a:schemeClr val="tx1"/>
              </a:solidFill>
            </a:endParaRPr>
          </a:p>
        </p:txBody>
      </p:sp>
      <p:grpSp>
        <p:nvGrpSpPr>
          <p:cNvPr id="3" name="Group 76"/>
          <p:cNvGrpSpPr/>
          <p:nvPr/>
        </p:nvGrpSpPr>
        <p:grpSpPr>
          <a:xfrm>
            <a:off x="4572000" y="5295900"/>
            <a:ext cx="2514600" cy="571500"/>
            <a:chOff x="4572000" y="5143500"/>
            <a:chExt cx="2514600" cy="571500"/>
          </a:xfrm>
        </p:grpSpPr>
        <p:cxnSp>
          <p:nvCxnSpPr>
            <p:cNvPr id="75" name="Straight Arrow Connector 74"/>
            <p:cNvCxnSpPr/>
            <p:nvPr/>
          </p:nvCxnSpPr>
          <p:spPr>
            <a:xfrm rot="5400000">
              <a:off x="4297680" y="5417820"/>
              <a:ext cx="548640" cy="0"/>
            </a:xfrm>
            <a:prstGeom prst="straightConnector1">
              <a:avLst/>
            </a:prstGeom>
            <a:ln w="50800" cap="sq">
              <a:solidFill>
                <a:schemeClr val="tx1"/>
              </a:solidFill>
              <a:bevel/>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572000" y="5715000"/>
              <a:ext cx="251460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76200" y="3048000"/>
            <a:ext cx="1419545" cy="646331"/>
          </a:xfrm>
          <a:prstGeom prst="rect">
            <a:avLst/>
          </a:prstGeom>
          <a:noFill/>
        </p:spPr>
        <p:txBody>
          <a:bodyPr wrap="square" rtlCol="0">
            <a:spAutoFit/>
          </a:bodyPr>
          <a:lstStyle/>
          <a:p>
            <a:pPr>
              <a:lnSpc>
                <a:spcPct val="90000"/>
              </a:lnSpc>
            </a:pPr>
            <a:r>
              <a:rPr lang="en-US" sz="2000" b="1" dirty="0" smtClean="0"/>
              <a:t>Telecom Company</a:t>
            </a:r>
            <a:endParaRPr lang="en-US" sz="2000" b="1" dirty="0"/>
          </a:p>
        </p:txBody>
      </p:sp>
      <p:sp>
        <p:nvSpPr>
          <p:cNvPr id="81" name="Oval 80"/>
          <p:cNvSpPr/>
          <p:nvPr/>
        </p:nvSpPr>
        <p:spPr>
          <a:xfrm>
            <a:off x="8534400" y="167640"/>
            <a:ext cx="365760" cy="365760"/>
          </a:xfrm>
          <a:prstGeom prst="ellipse">
            <a:avLst/>
          </a:prstGeom>
          <a:solidFill>
            <a:schemeClr val="bg1"/>
          </a:solidFill>
          <a:ln w="12700">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sz="2000" b="1" dirty="0" smtClean="0">
                <a:solidFill>
                  <a:schemeClr val="tx1"/>
                </a:solidFill>
              </a:rPr>
              <a:t>3</a:t>
            </a:r>
            <a:endParaRPr lang="en-US" sz="2000" b="1" dirty="0">
              <a:solidFill>
                <a:schemeClr val="tx1"/>
              </a:solidFill>
            </a:endParaRPr>
          </a:p>
        </p:txBody>
      </p:sp>
      <p:sp>
        <p:nvSpPr>
          <p:cNvPr id="29" name="TextBox 28"/>
          <p:cNvSpPr txBox="1"/>
          <p:nvPr/>
        </p:nvSpPr>
        <p:spPr>
          <a:xfrm>
            <a:off x="324050" y="1577973"/>
            <a:ext cx="609600" cy="276999"/>
          </a:xfrm>
          <a:prstGeom prst="rect">
            <a:avLst/>
          </a:prstGeom>
          <a:noFill/>
        </p:spPr>
        <p:txBody>
          <a:bodyPr wrap="square" rtlCol="0">
            <a:spAutoFit/>
          </a:bodyPr>
          <a:lstStyle/>
          <a:p>
            <a:r>
              <a:rPr lang="en-US" sz="1200" b="1" dirty="0" smtClean="0"/>
              <a:t>Alice</a:t>
            </a:r>
            <a:endParaRPr lang="en-US" sz="1200" b="1" dirty="0"/>
          </a:p>
        </p:txBody>
      </p:sp>
      <p:sp>
        <p:nvSpPr>
          <p:cNvPr id="30" name="TextBox 29"/>
          <p:cNvSpPr txBox="1"/>
          <p:nvPr/>
        </p:nvSpPr>
        <p:spPr>
          <a:xfrm>
            <a:off x="8325050" y="6228876"/>
            <a:ext cx="609600" cy="276999"/>
          </a:xfrm>
          <a:prstGeom prst="rect">
            <a:avLst/>
          </a:prstGeom>
          <a:noFill/>
        </p:spPr>
        <p:txBody>
          <a:bodyPr wrap="square" rtlCol="0">
            <a:spAutoFit/>
          </a:bodyPr>
          <a:lstStyle/>
          <a:p>
            <a:r>
              <a:rPr lang="en-US" sz="1200" b="1" dirty="0" smtClean="0"/>
              <a:t>Bob</a:t>
            </a:r>
            <a:endParaRPr lang="en-US" sz="1200" b="1" dirty="0"/>
          </a:p>
        </p:txBody>
      </p:sp>
      <p:sp>
        <p:nvSpPr>
          <p:cNvPr id="25" name="Rectangle 24"/>
          <p:cNvSpPr/>
          <p:nvPr/>
        </p:nvSpPr>
        <p:spPr>
          <a:xfrm>
            <a:off x="5943600" y="609600"/>
            <a:ext cx="28194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dirty="0" smtClean="0">
                <a:ln w="0"/>
                <a:effectLst>
                  <a:reflection blurRad="12700" stA="50000" endPos="50000" dist="5000" dir="5400000" sy="-100000" rotWithShape="0"/>
                </a:effectLst>
              </a:rPr>
              <a:t>CALEA in U.S.</a:t>
            </a:r>
          </a:p>
        </p:txBody>
      </p:sp>
      <p:sp>
        <p:nvSpPr>
          <p:cNvPr id="4" name="TextBox 3"/>
          <p:cNvSpPr txBox="1"/>
          <p:nvPr/>
        </p:nvSpPr>
        <p:spPr>
          <a:xfrm>
            <a:off x="10347" y="5257800"/>
            <a:ext cx="4345060" cy="1107996"/>
          </a:xfrm>
          <a:prstGeom prst="rect">
            <a:avLst/>
          </a:prstGeom>
          <a:noFill/>
        </p:spPr>
        <p:txBody>
          <a:bodyPr wrap="none" rtlCol="0">
            <a:spAutoFit/>
          </a:bodyPr>
          <a:lstStyle/>
          <a:p>
            <a:r>
              <a:rPr lang="en-US" sz="2400" b="1" cap="all" dirty="0">
                <a:ln w="0"/>
                <a:effectLst>
                  <a:reflection blurRad="12700" stA="50000" endPos="50000" dist="5000" dir="5400000" sy="-100000" rotWithShape="0"/>
                </a:effectLst>
              </a:rPr>
              <a:t>Build Wiretap </a:t>
            </a:r>
            <a:r>
              <a:rPr lang="en-US" sz="2400" b="1" cap="all" dirty="0" smtClean="0">
                <a:ln w="0"/>
                <a:effectLst>
                  <a:reflection blurRad="12700" stA="50000" endPos="50000" dist="5000" dir="5400000" sy="-100000" rotWithShape="0"/>
                </a:effectLst>
              </a:rPr>
              <a:t>ready</a:t>
            </a:r>
          </a:p>
          <a:p>
            <a:r>
              <a:rPr lang="en-US" sz="2400" b="1" cap="all" dirty="0" smtClean="0">
                <a:ln w="0"/>
                <a:effectLst>
                  <a:reflection blurRad="12700" stA="50000" endPos="50000" dist="5000" dir="5400000" sy="-100000" rotWithShape="0"/>
                </a:effectLst>
              </a:rPr>
              <a:t>At the Switch or Tower</a:t>
            </a:r>
            <a:endParaRPr lang="en-US" sz="2400" b="1" cap="all" dirty="0">
              <a:ln w="0"/>
              <a:effectLst>
                <a:reflection blurRad="12700" stA="50000" endPos="50000" dist="5000" dir="5400000" sy="-100000" rotWithShape="0"/>
              </a:effectLst>
            </a:endParaRPr>
          </a:p>
          <a:p>
            <a:endParaRPr lang="en-US" dirty="0"/>
          </a:p>
        </p:txBody>
      </p:sp>
    </p:spTree>
    <p:extLst>
      <p:ext uri="{BB962C8B-B14F-4D97-AF65-F5344CB8AC3E}">
        <p14:creationId xmlns:p14="http://schemas.microsoft.com/office/powerpoint/2010/main" val="14709491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524000" y="1524000"/>
            <a:ext cx="6019800" cy="3657600"/>
          </a:xfrm>
          <a:prstGeom prst="rect">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00500" y="4457700"/>
            <a:ext cx="1143000" cy="609600"/>
          </a:xfrm>
          <a:prstGeom prst="rect">
            <a:avLst/>
          </a:prstGeom>
          <a:solidFill>
            <a:srgbClr val="FFCC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Bob ISP </a:t>
            </a:r>
            <a:endParaRPr lang="en-US" sz="1600" b="1" dirty="0">
              <a:solidFill>
                <a:schemeClr val="tx1"/>
              </a:solidFill>
            </a:endParaRPr>
          </a:p>
        </p:txBody>
      </p:sp>
      <p:sp>
        <p:nvSpPr>
          <p:cNvPr id="10" name="Rectangle 9"/>
          <p:cNvSpPr/>
          <p:nvPr/>
        </p:nvSpPr>
        <p:spPr>
          <a:xfrm>
            <a:off x="4000500" y="1715332"/>
            <a:ext cx="1143000" cy="609600"/>
          </a:xfrm>
          <a:prstGeom prst="rect">
            <a:avLst/>
          </a:prstGeom>
          <a:solidFill>
            <a:srgbClr val="FFCC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Alice ISP</a:t>
            </a:r>
            <a:endParaRPr lang="en-US" sz="1600" b="1" dirty="0">
              <a:solidFill>
                <a:schemeClr val="tx1"/>
              </a:solidFill>
            </a:endParaRPr>
          </a:p>
        </p:txBody>
      </p:sp>
      <p:sp>
        <p:nvSpPr>
          <p:cNvPr id="11" name="Rectangle 10"/>
          <p:cNvSpPr/>
          <p:nvPr/>
        </p:nvSpPr>
        <p:spPr>
          <a:xfrm>
            <a:off x="6248400" y="30861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13" name="Rectangle 12"/>
          <p:cNvSpPr/>
          <p:nvPr/>
        </p:nvSpPr>
        <p:spPr>
          <a:xfrm>
            <a:off x="1752600" y="30861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24" name="Rectangle 23"/>
          <p:cNvSpPr/>
          <p:nvPr/>
        </p:nvSpPr>
        <p:spPr>
          <a:xfrm>
            <a:off x="1387406" y="0"/>
            <a:ext cx="6369202"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effectLst>
                  <a:reflection blurRad="12700" stA="50000" endPos="50000" dist="5000" dir="5400000" sy="-100000" rotWithShape="0"/>
                </a:effectLst>
              </a:rPr>
              <a:t>Internet as Insecure Channel</a:t>
            </a:r>
            <a:endParaRPr lang="en-US" sz="2800" b="1" cap="all" spc="0" dirty="0">
              <a:ln w="0"/>
              <a:effectLst>
                <a:reflection blurRad="12700" stA="50000" endPos="50000" dist="5000" dir="5400000" sy="-100000" rotWithShape="0"/>
              </a:effectLst>
            </a:endParaRPr>
          </a:p>
        </p:txBody>
      </p:sp>
      <p:pic>
        <p:nvPicPr>
          <p:cNvPr id="11272" name="Picture 8" descr="http://thumb15.shutterstock.com/photos/thumb_large/187444/187444,1220877336,4.jpg"/>
          <p:cNvPicPr>
            <a:picLocks noChangeAspect="1" noChangeArrowheads="1"/>
          </p:cNvPicPr>
          <p:nvPr/>
        </p:nvPicPr>
        <p:blipFill>
          <a:blip r:embed="rId3" cstate="print"/>
          <a:srcRect l="43114" r="8982"/>
          <a:stretch>
            <a:fillRect/>
          </a:stretch>
        </p:blipFill>
        <p:spPr bwMode="auto">
          <a:xfrm>
            <a:off x="304800" y="609600"/>
            <a:ext cx="548638" cy="1028700"/>
          </a:xfrm>
          <a:prstGeom prst="rect">
            <a:avLst/>
          </a:prstGeom>
          <a:noFill/>
        </p:spPr>
      </p:pic>
      <p:pic>
        <p:nvPicPr>
          <p:cNvPr id="27" name="Picture 8" descr="http://thumb15.shutterstock.com/photos/thumb_large/187444/187444,1220877336,4.jpg"/>
          <p:cNvPicPr>
            <a:picLocks noChangeAspect="1" noChangeArrowheads="1"/>
          </p:cNvPicPr>
          <p:nvPr/>
        </p:nvPicPr>
        <p:blipFill>
          <a:blip r:embed="rId3" cstate="print"/>
          <a:srcRect r="61677"/>
          <a:stretch>
            <a:fillRect/>
          </a:stretch>
        </p:blipFill>
        <p:spPr bwMode="auto">
          <a:xfrm>
            <a:off x="8305800" y="5257800"/>
            <a:ext cx="438908" cy="1028700"/>
          </a:xfrm>
          <a:prstGeom prst="rect">
            <a:avLst/>
          </a:prstGeom>
          <a:noFill/>
        </p:spPr>
      </p:pic>
      <p:sp>
        <p:nvSpPr>
          <p:cNvPr id="65" name="Rectangular Callout 64"/>
          <p:cNvSpPr/>
          <p:nvPr/>
        </p:nvSpPr>
        <p:spPr>
          <a:xfrm>
            <a:off x="990600" y="743150"/>
            <a:ext cx="1005840" cy="457200"/>
          </a:xfrm>
          <a:prstGeom prst="wedgeRectCallout">
            <a:avLst>
              <a:gd name="adj1" fmla="val -67235"/>
              <a:gd name="adj2" fmla="val -45834"/>
            </a:avLst>
          </a:prstGeom>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Hi Bob!</a:t>
            </a:r>
            <a:endParaRPr lang="en-US" sz="1600" b="1" dirty="0">
              <a:solidFill>
                <a:schemeClr val="tx1"/>
              </a:solidFill>
            </a:endParaRPr>
          </a:p>
        </p:txBody>
      </p:sp>
      <p:grpSp>
        <p:nvGrpSpPr>
          <p:cNvPr id="2" name="Group 70"/>
          <p:cNvGrpSpPr/>
          <p:nvPr/>
        </p:nvGrpSpPr>
        <p:grpSpPr>
          <a:xfrm>
            <a:off x="2054225" y="952500"/>
            <a:ext cx="2517775" cy="550862"/>
            <a:chOff x="2054225" y="1125538"/>
            <a:chExt cx="2517775" cy="550862"/>
          </a:xfrm>
        </p:grpSpPr>
        <p:cxnSp>
          <p:nvCxnSpPr>
            <p:cNvPr id="66" name="Straight Arrow Connector 65"/>
            <p:cNvCxnSpPr/>
            <p:nvPr/>
          </p:nvCxnSpPr>
          <p:spPr>
            <a:xfrm rot="5400000">
              <a:off x="4297680" y="1402080"/>
              <a:ext cx="54864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054225" y="1125538"/>
              <a:ext cx="2514600" cy="0"/>
            </a:xfrm>
            <a:prstGeom prst="straightConnector1">
              <a:avLst/>
            </a:prstGeom>
            <a:ln w="50800" cap="sq">
              <a:solidFill>
                <a:schemeClr val="tx1"/>
              </a:solidFill>
              <a:bevel/>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3" name="Rectangular Callout 72"/>
          <p:cNvSpPr/>
          <p:nvPr/>
        </p:nvSpPr>
        <p:spPr>
          <a:xfrm>
            <a:off x="7223760" y="5600700"/>
            <a:ext cx="1005840" cy="457200"/>
          </a:xfrm>
          <a:prstGeom prst="wedgeRectCallout">
            <a:avLst>
              <a:gd name="adj1" fmla="val -67235"/>
              <a:gd name="adj2" fmla="val -45834"/>
            </a:avLst>
          </a:prstGeom>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Hi Bob!</a:t>
            </a:r>
            <a:endParaRPr lang="en-US" sz="1600" b="1" dirty="0">
              <a:solidFill>
                <a:schemeClr val="tx1"/>
              </a:solidFill>
            </a:endParaRPr>
          </a:p>
        </p:txBody>
      </p:sp>
      <p:grpSp>
        <p:nvGrpSpPr>
          <p:cNvPr id="3" name="Group 76"/>
          <p:cNvGrpSpPr/>
          <p:nvPr/>
        </p:nvGrpSpPr>
        <p:grpSpPr>
          <a:xfrm>
            <a:off x="4572000" y="5295900"/>
            <a:ext cx="2514600" cy="571500"/>
            <a:chOff x="4572000" y="5143500"/>
            <a:chExt cx="2514600" cy="571500"/>
          </a:xfrm>
        </p:grpSpPr>
        <p:cxnSp>
          <p:nvCxnSpPr>
            <p:cNvPr id="75" name="Straight Arrow Connector 74"/>
            <p:cNvCxnSpPr/>
            <p:nvPr/>
          </p:nvCxnSpPr>
          <p:spPr>
            <a:xfrm rot="5400000">
              <a:off x="4297680" y="5417820"/>
              <a:ext cx="548640" cy="0"/>
            </a:xfrm>
            <a:prstGeom prst="straightConnector1">
              <a:avLst/>
            </a:prstGeom>
            <a:ln w="50800" cap="sq">
              <a:solidFill>
                <a:schemeClr val="tx1"/>
              </a:solidFill>
              <a:bevel/>
              <a:tailEnd type="non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572000" y="5715000"/>
              <a:ext cx="251460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152400" y="2362200"/>
            <a:ext cx="1267145" cy="1477328"/>
          </a:xfrm>
          <a:prstGeom prst="rect">
            <a:avLst/>
          </a:prstGeom>
          <a:noFill/>
        </p:spPr>
        <p:txBody>
          <a:bodyPr wrap="square" rtlCol="0">
            <a:spAutoFit/>
          </a:bodyPr>
          <a:lstStyle/>
          <a:p>
            <a:pPr>
              <a:lnSpc>
                <a:spcPct val="90000"/>
              </a:lnSpc>
            </a:pPr>
            <a:r>
              <a:rPr lang="en-US" sz="2000" b="1" dirty="0" smtClean="0"/>
              <a:t>Internet: Many Nodes between ISPs</a:t>
            </a:r>
            <a:endParaRPr lang="en-US" sz="2000" b="1" dirty="0"/>
          </a:p>
        </p:txBody>
      </p:sp>
      <p:sp>
        <p:nvSpPr>
          <p:cNvPr id="29" name="TextBox 28"/>
          <p:cNvSpPr txBox="1"/>
          <p:nvPr/>
        </p:nvSpPr>
        <p:spPr>
          <a:xfrm>
            <a:off x="324050" y="1577973"/>
            <a:ext cx="609600" cy="276999"/>
          </a:xfrm>
          <a:prstGeom prst="rect">
            <a:avLst/>
          </a:prstGeom>
          <a:noFill/>
        </p:spPr>
        <p:txBody>
          <a:bodyPr wrap="square" rtlCol="0">
            <a:spAutoFit/>
          </a:bodyPr>
          <a:lstStyle/>
          <a:p>
            <a:r>
              <a:rPr lang="en-US" sz="1200" b="1" dirty="0" smtClean="0"/>
              <a:t>Alice</a:t>
            </a:r>
            <a:endParaRPr lang="en-US" sz="1200" b="1" dirty="0"/>
          </a:p>
        </p:txBody>
      </p:sp>
      <p:sp>
        <p:nvSpPr>
          <p:cNvPr id="30" name="TextBox 29"/>
          <p:cNvSpPr txBox="1"/>
          <p:nvPr/>
        </p:nvSpPr>
        <p:spPr>
          <a:xfrm>
            <a:off x="8325050" y="6228876"/>
            <a:ext cx="609600" cy="276999"/>
          </a:xfrm>
          <a:prstGeom prst="rect">
            <a:avLst/>
          </a:prstGeom>
          <a:noFill/>
        </p:spPr>
        <p:txBody>
          <a:bodyPr wrap="square" rtlCol="0">
            <a:spAutoFit/>
          </a:bodyPr>
          <a:lstStyle/>
          <a:p>
            <a:r>
              <a:rPr lang="en-US" sz="1200" b="1" dirty="0" smtClean="0"/>
              <a:t>Bob</a:t>
            </a:r>
            <a:endParaRPr lang="en-US" sz="1200" b="1" dirty="0"/>
          </a:p>
        </p:txBody>
      </p:sp>
      <p:sp>
        <p:nvSpPr>
          <p:cNvPr id="32" name="Rectangle 31"/>
          <p:cNvSpPr/>
          <p:nvPr/>
        </p:nvSpPr>
        <p:spPr>
          <a:xfrm>
            <a:off x="4953000" y="26670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33" name="Rectangle 32"/>
          <p:cNvSpPr/>
          <p:nvPr/>
        </p:nvSpPr>
        <p:spPr>
          <a:xfrm>
            <a:off x="4876800" y="35052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34" name="Rectangle 33"/>
          <p:cNvSpPr/>
          <p:nvPr/>
        </p:nvSpPr>
        <p:spPr>
          <a:xfrm>
            <a:off x="3429000" y="28194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35" name="Rectangle 34"/>
          <p:cNvSpPr/>
          <p:nvPr/>
        </p:nvSpPr>
        <p:spPr>
          <a:xfrm>
            <a:off x="6172200" y="21336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37" name="Rectangle 36"/>
          <p:cNvSpPr/>
          <p:nvPr/>
        </p:nvSpPr>
        <p:spPr>
          <a:xfrm>
            <a:off x="3352800" y="35052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38" name="Rectangle 37"/>
          <p:cNvSpPr/>
          <p:nvPr/>
        </p:nvSpPr>
        <p:spPr>
          <a:xfrm>
            <a:off x="1828800" y="21336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39" name="Rectangle 38"/>
          <p:cNvSpPr/>
          <p:nvPr/>
        </p:nvSpPr>
        <p:spPr>
          <a:xfrm>
            <a:off x="5867400" y="40386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
        <p:nvSpPr>
          <p:cNvPr id="44" name="Rectangle 43"/>
          <p:cNvSpPr/>
          <p:nvPr/>
        </p:nvSpPr>
        <p:spPr>
          <a:xfrm>
            <a:off x="1752600" y="4038600"/>
            <a:ext cx="1143000" cy="60960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%!#&amp;*YJ#$&amp;#^@%</a:t>
            </a:r>
            <a:endParaRPr lang="en-US" sz="1600" b="1" dirty="0">
              <a:solidFill>
                <a:schemeClr val="tx1"/>
              </a:solidFill>
            </a:endParaRPr>
          </a:p>
        </p:txBody>
      </p:sp>
    </p:spTree>
    <p:extLst>
      <p:ext uri="{BB962C8B-B14F-4D97-AF65-F5344CB8AC3E}">
        <p14:creationId xmlns:p14="http://schemas.microsoft.com/office/powerpoint/2010/main" val="40610638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Strong Encryption </a:t>
            </a:r>
            <a:r>
              <a:rPr lang="en-US" dirty="0" smtClean="0"/>
              <a:t>for the Internet</a:t>
            </a:r>
            <a:endParaRPr lang="en-US" sz="3200" dirty="0"/>
          </a:p>
        </p:txBody>
      </p:sp>
      <p:sp>
        <p:nvSpPr>
          <p:cNvPr id="3" name="Content Placeholder 2"/>
          <p:cNvSpPr>
            <a:spLocks noGrp="1"/>
          </p:cNvSpPr>
          <p:nvPr>
            <p:ph idx="1"/>
          </p:nvPr>
        </p:nvSpPr>
        <p:spPr>
          <a:xfrm>
            <a:off x="457200" y="1752600"/>
            <a:ext cx="8229600" cy="4525963"/>
          </a:xfrm>
        </p:spPr>
        <p:txBody>
          <a:bodyPr>
            <a:noAutofit/>
          </a:bodyPr>
          <a:lstStyle/>
          <a:p>
            <a:r>
              <a:rPr lang="en-US" sz="2400" dirty="0" smtClean="0"/>
              <a:t>Nodes between Alice and Bob can see and copy everything</a:t>
            </a:r>
          </a:p>
          <a:p>
            <a:r>
              <a:rPr lang="en-US" sz="2400" u="sng" dirty="0" smtClean="0"/>
              <a:t>Many potential malicious nodes</a:t>
            </a:r>
            <a:endParaRPr lang="en-US" sz="2400" u="sng" dirty="0"/>
          </a:p>
          <a:p>
            <a:r>
              <a:rPr lang="en-US" sz="2400" dirty="0" smtClean="0"/>
              <a:t>For US, strong encryption OK domestically and for (most) export since 1999.</a:t>
            </a:r>
          </a:p>
        </p:txBody>
      </p:sp>
    </p:spTree>
    <p:extLst>
      <p:ext uri="{BB962C8B-B14F-4D97-AF65-F5344CB8AC3E}">
        <p14:creationId xmlns:p14="http://schemas.microsoft.com/office/powerpoint/2010/main" val="6619811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rot="5400000" flipV="1">
            <a:off x="2743200" y="3429000"/>
            <a:ext cx="365760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17645" y="685800"/>
            <a:ext cx="1097280" cy="320040"/>
          </a:xfrm>
          <a:prstGeom prst="rect">
            <a:avLst/>
          </a:prstGeom>
          <a:solidFill>
            <a:srgbClr val="FFCC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Encrypt</a:t>
            </a:r>
            <a:endParaRPr lang="en-US" sz="1400" b="1" dirty="0">
              <a:solidFill>
                <a:schemeClr val="tx1"/>
              </a:solidFill>
            </a:endParaRPr>
          </a:p>
        </p:txBody>
      </p:sp>
      <p:pic>
        <p:nvPicPr>
          <p:cNvPr id="11268" name="Picture 4" descr="http://t2.gstatic.com/images?q=tbn:ANd9GcT4f9SMl_Wp-7FTq2SdAns7Zg5QSnMlM1vIR7nerdxK4YzB89JlTQ&amp;t=1"/>
          <p:cNvPicPr>
            <a:picLocks noChangeAspect="1" noChangeArrowheads="1"/>
          </p:cNvPicPr>
          <p:nvPr/>
        </p:nvPicPr>
        <p:blipFill>
          <a:blip r:embed="rId3" cstate="print"/>
          <a:srcRect/>
          <a:stretch>
            <a:fillRect/>
          </a:stretch>
        </p:blipFill>
        <p:spPr bwMode="auto">
          <a:xfrm rot="546437">
            <a:off x="6510891" y="437536"/>
            <a:ext cx="1148715" cy="762953"/>
          </a:xfrm>
          <a:prstGeom prst="rect">
            <a:avLst/>
          </a:prstGeom>
          <a:noFill/>
        </p:spPr>
      </p:pic>
      <p:sp>
        <p:nvSpPr>
          <p:cNvPr id="21" name="TextBox 20"/>
          <p:cNvSpPr txBox="1"/>
          <p:nvPr/>
        </p:nvSpPr>
        <p:spPr>
          <a:xfrm>
            <a:off x="2133600" y="1466850"/>
            <a:ext cx="1905000" cy="286232"/>
          </a:xfrm>
          <a:prstGeom prst="rect">
            <a:avLst/>
          </a:prstGeom>
          <a:noFill/>
        </p:spPr>
        <p:txBody>
          <a:bodyPr wrap="square" rtlCol="0">
            <a:spAutoFit/>
          </a:bodyPr>
          <a:lstStyle/>
          <a:p>
            <a:pPr algn="ctr">
              <a:lnSpc>
                <a:spcPct val="90000"/>
              </a:lnSpc>
            </a:pPr>
            <a:r>
              <a:rPr lang="en-US" sz="1400" b="1" dirty="0" smtClean="0"/>
              <a:t>Encrypted message  – </a:t>
            </a:r>
            <a:endParaRPr lang="en-US" sz="1400" b="1" dirty="0"/>
          </a:p>
        </p:txBody>
      </p:sp>
      <p:sp>
        <p:nvSpPr>
          <p:cNvPr id="24" name="Rectangle 23"/>
          <p:cNvSpPr/>
          <p:nvPr/>
        </p:nvSpPr>
        <p:spPr>
          <a:xfrm>
            <a:off x="1636285" y="0"/>
            <a:ext cx="58714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spc="0" dirty="0" smtClean="0">
                <a:ln w="0"/>
                <a:effectLst>
                  <a:reflection blurRad="12700" stA="50000" endPos="50000" dist="5000" dir="5400000" sy="-100000" rotWithShape="0"/>
                </a:effectLst>
              </a:rPr>
              <a:t>Enterprise/Public Key Encryption</a:t>
            </a:r>
            <a:endParaRPr lang="en-US" sz="2800" b="1" cap="all" spc="0" dirty="0">
              <a:ln w="0"/>
              <a:effectLst>
                <a:reflection blurRad="12700" stA="50000" endPos="50000" dist="5000" dir="5400000" sy="-100000" rotWithShape="0"/>
              </a:effectLst>
            </a:endParaRPr>
          </a:p>
        </p:txBody>
      </p:sp>
      <p:pic>
        <p:nvPicPr>
          <p:cNvPr id="11272" name="Picture 8" descr="http://thumb15.shutterstock.com/photos/thumb_large/187444/187444,1220877336,4.jpg"/>
          <p:cNvPicPr>
            <a:picLocks noChangeAspect="1" noChangeArrowheads="1"/>
          </p:cNvPicPr>
          <p:nvPr/>
        </p:nvPicPr>
        <p:blipFill>
          <a:blip r:embed="rId4" cstate="print"/>
          <a:srcRect l="43114" r="8982"/>
          <a:stretch>
            <a:fillRect/>
          </a:stretch>
        </p:blipFill>
        <p:spPr bwMode="auto">
          <a:xfrm>
            <a:off x="904875" y="308665"/>
            <a:ext cx="438910" cy="822960"/>
          </a:xfrm>
          <a:prstGeom prst="rect">
            <a:avLst/>
          </a:prstGeom>
          <a:noFill/>
        </p:spPr>
      </p:pic>
      <p:pic>
        <p:nvPicPr>
          <p:cNvPr id="27" name="Picture 8" descr="http://thumb15.shutterstock.com/photos/thumb_large/187444/187444,1220877336,4.jpg"/>
          <p:cNvPicPr>
            <a:picLocks noChangeAspect="1" noChangeArrowheads="1"/>
          </p:cNvPicPr>
          <p:nvPr/>
        </p:nvPicPr>
        <p:blipFill>
          <a:blip r:embed="rId4" cstate="print"/>
          <a:srcRect r="61677"/>
          <a:stretch>
            <a:fillRect/>
          </a:stretch>
        </p:blipFill>
        <p:spPr bwMode="auto">
          <a:xfrm>
            <a:off x="8305800" y="5442640"/>
            <a:ext cx="351126" cy="822960"/>
          </a:xfrm>
          <a:prstGeom prst="rect">
            <a:avLst/>
          </a:prstGeom>
          <a:noFill/>
        </p:spPr>
      </p:pic>
      <p:sp>
        <p:nvSpPr>
          <p:cNvPr id="65" name="Rectangular Callout 64"/>
          <p:cNvSpPr/>
          <p:nvPr/>
        </p:nvSpPr>
        <p:spPr>
          <a:xfrm>
            <a:off x="1556085" y="685800"/>
            <a:ext cx="1005840" cy="320040"/>
          </a:xfrm>
          <a:prstGeom prst="wedgeRectCallout">
            <a:avLst>
              <a:gd name="adj1" fmla="val -67235"/>
              <a:gd name="adj2" fmla="val -45834"/>
            </a:avLst>
          </a:prstGeom>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Hi Bob!</a:t>
            </a:r>
            <a:endParaRPr lang="en-US" sz="1400" b="1" dirty="0">
              <a:solidFill>
                <a:schemeClr val="tx1"/>
              </a:solidFill>
            </a:endParaRPr>
          </a:p>
        </p:txBody>
      </p:sp>
      <p:cxnSp>
        <p:nvCxnSpPr>
          <p:cNvPr id="70" name="Straight Arrow Connector 69"/>
          <p:cNvCxnSpPr/>
          <p:nvPr/>
        </p:nvCxnSpPr>
        <p:spPr>
          <a:xfrm flipV="1">
            <a:off x="2625090" y="870585"/>
            <a:ext cx="128016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377239" y="6172200"/>
            <a:ext cx="6389539" cy="523220"/>
          </a:xfrm>
          <a:prstGeom prst="rect">
            <a:avLst/>
          </a:prstGeom>
          <a:noFill/>
        </p:spPr>
        <p:txBody>
          <a:bodyPr wrap="none" lIns="91440" tIns="45720" rIns="91440" bIns="4572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spc="0" dirty="0" smtClean="0">
                <a:ln w="0"/>
                <a:effectLst>
                  <a:reflection blurRad="12700" stA="50000" endPos="50000" dist="5000" dir="5400000" sy="-100000" rotWithShape="0"/>
                </a:effectLst>
              </a:rPr>
              <a:t>The</a:t>
            </a:r>
            <a:r>
              <a:rPr lang="en-US" sz="2800" b="1" cap="all" spc="0" dirty="0" smtClean="0">
                <a:ln w="0"/>
                <a:effectLst>
                  <a:reflection blurRad="12700" stA="50000" endPos="50000" dist="5000" dir="5400000" sy="-100000" rotWithShape="0"/>
                </a:effectLst>
              </a:rPr>
              <a:t> KEYS </a:t>
            </a:r>
            <a:r>
              <a:rPr lang="en-US" sz="2800" b="1" dirty="0">
                <a:ln w="0"/>
                <a:effectLst>
                  <a:reflection blurRad="12700" stA="50000" endPos="50000" dist="5000" dir="5400000" sy="-100000" rotWithShape="0"/>
                </a:effectLst>
              </a:rPr>
              <a:t>a</a:t>
            </a:r>
            <a:r>
              <a:rPr lang="en-US" sz="2800" b="1" spc="0" dirty="0" smtClean="0">
                <a:ln w="0"/>
                <a:effectLst>
                  <a:reflection blurRad="12700" stA="50000" endPos="50000" dist="5000" dir="5400000" sy="-100000" rotWithShape="0"/>
                </a:effectLst>
              </a:rPr>
              <a:t>re with the </a:t>
            </a:r>
            <a:r>
              <a:rPr lang="en-US" sz="2800" b="1" cap="all" spc="0" dirty="0" smtClean="0">
                <a:ln w="0"/>
                <a:effectLst>
                  <a:reflection blurRad="12700" stA="50000" endPos="50000" dist="5000" dir="5400000" sy="-100000" rotWithShape="0"/>
                </a:effectLst>
              </a:rPr>
              <a:t>individuals</a:t>
            </a:r>
            <a:endParaRPr lang="en-US" sz="2800" b="1" cap="all" spc="0" dirty="0">
              <a:ln w="0"/>
              <a:effectLst>
                <a:reflection blurRad="12700" stA="50000" endPos="50000" dist="5000" dir="5400000" sy="-100000" rotWithShape="0"/>
              </a:effectLst>
            </a:endParaRPr>
          </a:p>
        </p:txBody>
      </p:sp>
      <p:sp>
        <p:nvSpPr>
          <p:cNvPr id="29" name="TextBox 28"/>
          <p:cNvSpPr txBox="1"/>
          <p:nvPr/>
        </p:nvSpPr>
        <p:spPr>
          <a:xfrm>
            <a:off x="552450" y="1099240"/>
            <a:ext cx="1143000" cy="243785"/>
          </a:xfrm>
          <a:prstGeom prst="rect">
            <a:avLst/>
          </a:prstGeom>
          <a:noFill/>
        </p:spPr>
        <p:txBody>
          <a:bodyPr wrap="square" rtlCol="0">
            <a:spAutoFit/>
          </a:bodyPr>
          <a:lstStyle/>
          <a:p>
            <a:pPr algn="ctr">
              <a:lnSpc>
                <a:spcPct val="80000"/>
              </a:lnSpc>
            </a:pPr>
            <a:r>
              <a:rPr lang="en-US" sz="1200" b="1" dirty="0" smtClean="0"/>
              <a:t>Alice</a:t>
            </a:r>
            <a:endParaRPr lang="en-US" sz="1200" b="1" dirty="0"/>
          </a:p>
        </p:txBody>
      </p:sp>
      <p:sp>
        <p:nvSpPr>
          <p:cNvPr id="31" name="TextBox 30"/>
          <p:cNvSpPr txBox="1"/>
          <p:nvPr/>
        </p:nvSpPr>
        <p:spPr>
          <a:xfrm>
            <a:off x="6400800" y="1013515"/>
            <a:ext cx="1295400" cy="243785"/>
          </a:xfrm>
          <a:prstGeom prst="rect">
            <a:avLst/>
          </a:prstGeom>
          <a:noFill/>
        </p:spPr>
        <p:txBody>
          <a:bodyPr wrap="square" rtlCol="0">
            <a:spAutoFit/>
          </a:bodyPr>
          <a:lstStyle/>
          <a:p>
            <a:pPr algn="ctr">
              <a:lnSpc>
                <a:spcPct val="80000"/>
              </a:lnSpc>
            </a:pPr>
            <a:r>
              <a:rPr lang="en-US" sz="1200" b="1" dirty="0" smtClean="0"/>
              <a:t>Bob's public </a:t>
            </a:r>
            <a:r>
              <a:rPr lang="en-US" sz="1200" b="1" dirty="0"/>
              <a:t>k</a:t>
            </a:r>
            <a:r>
              <a:rPr lang="en-US" sz="1200" b="1" dirty="0" smtClean="0"/>
              <a:t>ey</a:t>
            </a:r>
            <a:endParaRPr lang="en-US" sz="1200" b="1" dirty="0"/>
          </a:p>
        </p:txBody>
      </p:sp>
      <p:cxnSp>
        <p:nvCxnSpPr>
          <p:cNvPr id="32" name="Straight Arrow Connector 31"/>
          <p:cNvCxnSpPr/>
          <p:nvPr/>
        </p:nvCxnSpPr>
        <p:spPr>
          <a:xfrm flipH="1" flipV="1">
            <a:off x="5196840" y="870585"/>
            <a:ext cx="128016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a:off x="4160520" y="3063240"/>
            <a:ext cx="822960" cy="365760"/>
          </a:xfrm>
          <a:prstGeom prst="triangle">
            <a:avLst/>
          </a:prstGeom>
          <a:solidFill>
            <a:srgbClr val="7030A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 descr="http://t2.gstatic.com/images?q=tbn:ANd9GcT4f9SMl_Wp-7FTq2SdAns7Zg5QSnMlM1vIR7nerdxK4YzB89JlTQ&amp;t=1"/>
          <p:cNvPicPr>
            <a:picLocks noChangeAspect="1" noChangeArrowheads="1"/>
          </p:cNvPicPr>
          <p:nvPr/>
        </p:nvPicPr>
        <p:blipFill>
          <a:blip r:embed="rId3" cstate="print"/>
          <a:srcRect/>
          <a:stretch>
            <a:fillRect/>
          </a:stretch>
        </p:blipFill>
        <p:spPr bwMode="auto">
          <a:xfrm rot="21053563" flipH="1">
            <a:off x="357940" y="5408269"/>
            <a:ext cx="1148715" cy="762953"/>
          </a:xfrm>
          <a:prstGeom prst="rect">
            <a:avLst/>
          </a:prstGeom>
          <a:noFill/>
        </p:spPr>
      </p:pic>
      <p:sp>
        <p:nvSpPr>
          <p:cNvPr id="46" name="TextBox 45"/>
          <p:cNvSpPr txBox="1"/>
          <p:nvPr/>
        </p:nvSpPr>
        <p:spPr>
          <a:xfrm>
            <a:off x="457200" y="5952525"/>
            <a:ext cx="1295400" cy="276999"/>
          </a:xfrm>
          <a:prstGeom prst="rect">
            <a:avLst/>
          </a:prstGeom>
          <a:noFill/>
        </p:spPr>
        <p:txBody>
          <a:bodyPr wrap="square" rtlCol="0">
            <a:spAutoFit/>
          </a:bodyPr>
          <a:lstStyle/>
          <a:p>
            <a:pPr algn="ctr"/>
            <a:r>
              <a:rPr lang="en-US" sz="1200" b="1" dirty="0" smtClean="0"/>
              <a:t>Bob's private key</a:t>
            </a:r>
            <a:endParaRPr lang="en-US" sz="1200" b="1" dirty="0"/>
          </a:p>
        </p:txBody>
      </p:sp>
      <p:cxnSp>
        <p:nvCxnSpPr>
          <p:cNvPr id="49" name="Straight Arrow Connector 48"/>
          <p:cNvCxnSpPr/>
          <p:nvPr/>
        </p:nvCxnSpPr>
        <p:spPr>
          <a:xfrm flipV="1">
            <a:off x="5208270" y="5846500"/>
            <a:ext cx="192024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4259580" y="1981200"/>
            <a:ext cx="731520" cy="457200"/>
            <a:chOff x="4343400" y="2076450"/>
            <a:chExt cx="768668" cy="629412"/>
          </a:xfrm>
        </p:grpSpPr>
        <p:pic>
          <p:nvPicPr>
            <p:cNvPr id="51" name="Picture 8" descr="http://caribbeanbookblog.files.wordpress.com/2010/12/internet_13.jpg"/>
            <p:cNvPicPr>
              <a:picLocks noChangeAspect="1" noChangeArrowheads="1"/>
            </p:cNvPicPr>
            <p:nvPr/>
          </p:nvPicPr>
          <p:blipFill>
            <a:blip r:embed="rId5" cstate="print"/>
            <a:srcRect t="48889"/>
            <a:stretch>
              <a:fillRect/>
            </a:stretch>
          </p:blipFill>
          <p:spPr bwMode="auto">
            <a:xfrm>
              <a:off x="4819650" y="2495550"/>
              <a:ext cx="292418" cy="210312"/>
            </a:xfrm>
            <a:prstGeom prst="rect">
              <a:avLst/>
            </a:prstGeom>
            <a:noFill/>
          </p:spPr>
        </p:pic>
        <p:pic>
          <p:nvPicPr>
            <p:cNvPr id="52" name="Picture 4" descr="http://linux.co.uk/wp-content/uploads/2010/06/office_building.png"/>
            <p:cNvPicPr>
              <a:picLocks noChangeAspect="1" noChangeArrowheads="1"/>
            </p:cNvPicPr>
            <p:nvPr/>
          </p:nvPicPr>
          <p:blipFill>
            <a:blip r:embed="rId6" cstate="print"/>
            <a:srcRect/>
            <a:stretch>
              <a:fillRect/>
            </a:stretch>
          </p:blipFill>
          <p:spPr bwMode="auto">
            <a:xfrm>
              <a:off x="4343400" y="2076450"/>
              <a:ext cx="609600" cy="609600"/>
            </a:xfrm>
            <a:prstGeom prst="rect">
              <a:avLst/>
            </a:prstGeom>
            <a:noFill/>
          </p:spPr>
        </p:pic>
      </p:grpSp>
      <p:sp>
        <p:nvSpPr>
          <p:cNvPr id="53" name="TextBox 52"/>
          <p:cNvSpPr txBox="1"/>
          <p:nvPr/>
        </p:nvSpPr>
        <p:spPr>
          <a:xfrm>
            <a:off x="5029200" y="2075968"/>
            <a:ext cx="2209800" cy="286232"/>
          </a:xfrm>
          <a:prstGeom prst="rect">
            <a:avLst/>
          </a:prstGeom>
          <a:noFill/>
        </p:spPr>
        <p:txBody>
          <a:bodyPr wrap="square" rtlCol="0">
            <a:spAutoFit/>
          </a:bodyPr>
          <a:lstStyle/>
          <a:p>
            <a:pPr>
              <a:lnSpc>
                <a:spcPct val="90000"/>
              </a:lnSpc>
            </a:pPr>
            <a:r>
              <a:rPr lang="en-US" sz="1400" b="1" dirty="0" smtClean="0"/>
              <a:t>– Alice's local ISP </a:t>
            </a:r>
            <a:endParaRPr lang="en-US" sz="1400" b="1" dirty="0"/>
          </a:p>
        </p:txBody>
      </p:sp>
      <p:sp>
        <p:nvSpPr>
          <p:cNvPr id="62" name="Rectangle 61"/>
          <p:cNvSpPr/>
          <p:nvPr/>
        </p:nvSpPr>
        <p:spPr>
          <a:xfrm>
            <a:off x="4038600" y="1478280"/>
            <a:ext cx="1097280" cy="27432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%!#&amp;YJ@$</a:t>
            </a:r>
            <a:endParaRPr lang="en-US" sz="1400" b="1" dirty="0">
              <a:solidFill>
                <a:schemeClr val="tx1"/>
              </a:solidFill>
            </a:endParaRPr>
          </a:p>
        </p:txBody>
      </p:sp>
      <p:sp>
        <p:nvSpPr>
          <p:cNvPr id="83" name="Rectangle 82"/>
          <p:cNvSpPr/>
          <p:nvPr/>
        </p:nvSpPr>
        <p:spPr>
          <a:xfrm>
            <a:off x="4038600" y="2621280"/>
            <a:ext cx="1097280" cy="27432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%!#&amp;YJ@$</a:t>
            </a:r>
            <a:endParaRPr lang="en-US" sz="1400" b="1" dirty="0">
              <a:solidFill>
                <a:schemeClr val="tx1"/>
              </a:solidFill>
            </a:endParaRPr>
          </a:p>
        </p:txBody>
      </p:sp>
      <p:sp>
        <p:nvSpPr>
          <p:cNvPr id="84" name="Rectangle 83"/>
          <p:cNvSpPr/>
          <p:nvPr/>
        </p:nvSpPr>
        <p:spPr>
          <a:xfrm>
            <a:off x="4038600" y="5694100"/>
            <a:ext cx="1097280" cy="320040"/>
          </a:xfrm>
          <a:prstGeom prst="rect">
            <a:avLst/>
          </a:prstGeom>
          <a:solidFill>
            <a:srgbClr val="FFCC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Decrypt</a:t>
            </a:r>
            <a:endParaRPr lang="en-US" sz="1400" b="1" dirty="0">
              <a:solidFill>
                <a:schemeClr val="tx1"/>
              </a:solidFill>
            </a:endParaRPr>
          </a:p>
        </p:txBody>
      </p:sp>
      <p:sp>
        <p:nvSpPr>
          <p:cNvPr id="85" name="Rectangular Callout 84"/>
          <p:cNvSpPr/>
          <p:nvPr/>
        </p:nvSpPr>
        <p:spPr>
          <a:xfrm>
            <a:off x="7223760" y="5661715"/>
            <a:ext cx="1005840" cy="320040"/>
          </a:xfrm>
          <a:prstGeom prst="wedgeRectCallout">
            <a:avLst>
              <a:gd name="adj1" fmla="val -67235"/>
              <a:gd name="adj2" fmla="val -45834"/>
            </a:avLst>
          </a:prstGeom>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Hi Bob!</a:t>
            </a:r>
            <a:endParaRPr lang="en-US" sz="1400" b="1" dirty="0">
              <a:solidFill>
                <a:schemeClr val="tx1"/>
              </a:solidFill>
            </a:endParaRPr>
          </a:p>
        </p:txBody>
      </p:sp>
      <p:grpSp>
        <p:nvGrpSpPr>
          <p:cNvPr id="3" name="Group 85"/>
          <p:cNvGrpSpPr/>
          <p:nvPr/>
        </p:nvGrpSpPr>
        <p:grpSpPr>
          <a:xfrm>
            <a:off x="4221480" y="4038600"/>
            <a:ext cx="731520" cy="457200"/>
            <a:chOff x="4343400" y="2076450"/>
            <a:chExt cx="768668" cy="629412"/>
          </a:xfrm>
        </p:grpSpPr>
        <p:pic>
          <p:nvPicPr>
            <p:cNvPr id="87" name="Picture 8" descr="http://caribbeanbookblog.files.wordpress.com/2010/12/internet_13.jpg"/>
            <p:cNvPicPr>
              <a:picLocks noChangeAspect="1" noChangeArrowheads="1"/>
            </p:cNvPicPr>
            <p:nvPr/>
          </p:nvPicPr>
          <p:blipFill>
            <a:blip r:embed="rId5" cstate="print"/>
            <a:srcRect t="48889"/>
            <a:stretch>
              <a:fillRect/>
            </a:stretch>
          </p:blipFill>
          <p:spPr bwMode="auto">
            <a:xfrm>
              <a:off x="4819650" y="2495550"/>
              <a:ext cx="292418" cy="210312"/>
            </a:xfrm>
            <a:prstGeom prst="rect">
              <a:avLst/>
            </a:prstGeom>
            <a:noFill/>
          </p:spPr>
        </p:pic>
        <p:pic>
          <p:nvPicPr>
            <p:cNvPr id="88" name="Picture 4" descr="http://linux.co.uk/wp-content/uploads/2010/06/office_building.png"/>
            <p:cNvPicPr>
              <a:picLocks noChangeAspect="1" noChangeArrowheads="1"/>
            </p:cNvPicPr>
            <p:nvPr/>
          </p:nvPicPr>
          <p:blipFill>
            <a:blip r:embed="rId6" cstate="print"/>
            <a:srcRect/>
            <a:stretch>
              <a:fillRect/>
            </a:stretch>
          </p:blipFill>
          <p:spPr bwMode="auto">
            <a:xfrm>
              <a:off x="4343400" y="2076450"/>
              <a:ext cx="609600" cy="609600"/>
            </a:xfrm>
            <a:prstGeom prst="rect">
              <a:avLst/>
            </a:prstGeom>
            <a:noFill/>
          </p:spPr>
        </p:pic>
      </p:grpSp>
      <p:sp>
        <p:nvSpPr>
          <p:cNvPr id="92" name="Rectangle 91"/>
          <p:cNvSpPr/>
          <p:nvPr/>
        </p:nvSpPr>
        <p:spPr>
          <a:xfrm>
            <a:off x="4038600" y="3611880"/>
            <a:ext cx="1097280" cy="27432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%!#&amp;YJ@$</a:t>
            </a:r>
            <a:endParaRPr lang="en-US" sz="1400" b="1" dirty="0">
              <a:solidFill>
                <a:schemeClr val="tx1"/>
              </a:solidFill>
            </a:endParaRPr>
          </a:p>
        </p:txBody>
      </p:sp>
      <p:sp>
        <p:nvSpPr>
          <p:cNvPr id="93" name="Rectangle 92"/>
          <p:cNvSpPr/>
          <p:nvPr/>
        </p:nvSpPr>
        <p:spPr>
          <a:xfrm>
            <a:off x="4038600" y="4678680"/>
            <a:ext cx="1097280" cy="274320"/>
          </a:xfrm>
          <a:prstGeom prst="rect">
            <a:avLst/>
          </a:prstGeom>
          <a:solidFill>
            <a:srgbClr val="FF33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%!#&amp;YJ@$</a:t>
            </a:r>
            <a:endParaRPr lang="en-US" sz="1400" b="1" dirty="0">
              <a:solidFill>
                <a:schemeClr val="tx1"/>
              </a:solidFill>
            </a:endParaRPr>
          </a:p>
        </p:txBody>
      </p:sp>
      <p:cxnSp>
        <p:nvCxnSpPr>
          <p:cNvPr id="95" name="Straight Connector 94"/>
          <p:cNvCxnSpPr/>
          <p:nvPr/>
        </p:nvCxnSpPr>
        <p:spPr>
          <a:xfrm>
            <a:off x="0" y="5353050"/>
            <a:ext cx="9144000" cy="0"/>
          </a:xfrm>
          <a:prstGeom prst="line">
            <a:avLst/>
          </a:prstGeom>
          <a:ln w="25400"/>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1493520" y="5846500"/>
            <a:ext cx="246888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029200" y="4114800"/>
            <a:ext cx="2209800" cy="286232"/>
          </a:xfrm>
          <a:prstGeom prst="rect">
            <a:avLst/>
          </a:prstGeom>
          <a:noFill/>
        </p:spPr>
        <p:txBody>
          <a:bodyPr wrap="square" rtlCol="0">
            <a:spAutoFit/>
          </a:bodyPr>
          <a:lstStyle/>
          <a:p>
            <a:pPr>
              <a:lnSpc>
                <a:spcPct val="90000"/>
              </a:lnSpc>
            </a:pPr>
            <a:r>
              <a:rPr lang="en-US" sz="1400" b="1" dirty="0" smtClean="0"/>
              <a:t>– Bob's local ISP </a:t>
            </a:r>
            <a:endParaRPr lang="en-US" sz="1400" b="1" dirty="0"/>
          </a:p>
        </p:txBody>
      </p:sp>
      <p:sp>
        <p:nvSpPr>
          <p:cNvPr id="98" name="TextBox 97"/>
          <p:cNvSpPr txBox="1"/>
          <p:nvPr/>
        </p:nvSpPr>
        <p:spPr>
          <a:xfrm>
            <a:off x="5334000" y="2819400"/>
            <a:ext cx="3276600" cy="763286"/>
          </a:xfrm>
          <a:prstGeom prst="rect">
            <a:avLst/>
          </a:prstGeom>
          <a:noFill/>
        </p:spPr>
        <p:txBody>
          <a:bodyPr wrap="square" rtlCol="0">
            <a:spAutoFit/>
          </a:bodyPr>
          <a:lstStyle/>
          <a:p>
            <a:pPr>
              <a:lnSpc>
                <a:spcPct val="90000"/>
              </a:lnSpc>
            </a:pPr>
            <a:r>
              <a:rPr lang="en-US" sz="2400" b="1" dirty="0" smtClean="0"/>
              <a:t>– No one in middle has the keys</a:t>
            </a:r>
            <a:endParaRPr lang="en-US" sz="2400" b="1" dirty="0"/>
          </a:p>
        </p:txBody>
      </p:sp>
      <p:sp>
        <p:nvSpPr>
          <p:cNvPr id="47" name="TextBox 46"/>
          <p:cNvSpPr txBox="1"/>
          <p:nvPr/>
        </p:nvSpPr>
        <p:spPr>
          <a:xfrm>
            <a:off x="8229600" y="6233215"/>
            <a:ext cx="533400" cy="243785"/>
          </a:xfrm>
          <a:prstGeom prst="rect">
            <a:avLst/>
          </a:prstGeom>
          <a:noFill/>
        </p:spPr>
        <p:txBody>
          <a:bodyPr wrap="square" rtlCol="0">
            <a:spAutoFit/>
          </a:bodyPr>
          <a:lstStyle/>
          <a:p>
            <a:pPr algn="ctr">
              <a:lnSpc>
                <a:spcPct val="80000"/>
              </a:lnSpc>
            </a:pPr>
            <a:r>
              <a:rPr lang="en-US" sz="1200" b="1" dirty="0" smtClean="0"/>
              <a:t>Bob</a:t>
            </a:r>
            <a:endParaRPr lang="en-US" sz="1200" b="1" dirty="0"/>
          </a:p>
        </p:txBody>
      </p:sp>
      <p:cxnSp>
        <p:nvCxnSpPr>
          <p:cNvPr id="57" name="Straight Connector 56"/>
          <p:cNvCxnSpPr/>
          <p:nvPr/>
        </p:nvCxnSpPr>
        <p:spPr>
          <a:xfrm>
            <a:off x="0" y="1371600"/>
            <a:ext cx="9144000" cy="0"/>
          </a:xfrm>
          <a:prstGeom prst="line">
            <a:avLst/>
          </a:prstGeom>
          <a:ln w="25400"/>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4480560" y="1175385"/>
            <a:ext cx="182880" cy="0"/>
          </a:xfrm>
          <a:prstGeom prst="straightConnector1">
            <a:avLst/>
          </a:prstGeom>
          <a:ln w="50800" cap="sq">
            <a:solidFill>
              <a:schemeClr val="tx1"/>
            </a:solidFill>
            <a:beve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2667000"/>
            <a:ext cx="2835031" cy="1200328"/>
          </a:xfrm>
          <a:prstGeom prst="rect">
            <a:avLst/>
          </a:prstGeom>
          <a:noFill/>
        </p:spPr>
        <p:txBody>
          <a:bodyPr wrap="none" rtlCol="0">
            <a:spAutoFit/>
          </a:bodyPr>
          <a:lstStyle/>
          <a:p>
            <a:r>
              <a:rPr lang="en-US" sz="2400" b="1" dirty="0" smtClean="0"/>
              <a:t>Much more of this </a:t>
            </a:r>
          </a:p>
          <a:p>
            <a:r>
              <a:rPr lang="en-US" sz="2400" b="1" dirty="0"/>
              <a:t>e</a:t>
            </a:r>
            <a:r>
              <a:rPr lang="en-US" sz="2400" b="1" dirty="0" smtClean="0"/>
              <a:t>ncryption</a:t>
            </a:r>
          </a:p>
          <a:p>
            <a:r>
              <a:rPr lang="en-US" sz="2400" b="1" dirty="0" smtClean="0"/>
              <a:t>since Snowden</a:t>
            </a:r>
            <a:endParaRPr lang="en-US" sz="2400" b="1" dirty="0"/>
          </a:p>
        </p:txBody>
      </p:sp>
    </p:spTree>
    <p:extLst>
      <p:ext uri="{BB962C8B-B14F-4D97-AF65-F5344CB8AC3E}">
        <p14:creationId xmlns:p14="http://schemas.microsoft.com/office/powerpoint/2010/main" val="3018371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Swire background</a:t>
            </a:r>
          </a:p>
          <a:p>
            <a:r>
              <a:rPr lang="en-US" dirty="0" smtClean="0"/>
              <a:t>NSA </a:t>
            </a:r>
            <a:r>
              <a:rPr lang="en-US" dirty="0" smtClean="0"/>
              <a:t>Review Group</a:t>
            </a:r>
          </a:p>
          <a:p>
            <a:pPr lvl="1"/>
            <a:r>
              <a:rPr lang="en-US" dirty="0" smtClean="0"/>
              <a:t>Theme of offense vs. defense for cybersecurity</a:t>
            </a:r>
            <a:endParaRPr lang="en-US" dirty="0" smtClean="0"/>
          </a:p>
          <a:p>
            <a:r>
              <a:rPr lang="en-US" dirty="0" smtClean="0"/>
              <a:t>Encryption</a:t>
            </a:r>
            <a:r>
              <a:rPr lang="en-US" dirty="0" smtClean="0"/>
              <a:t>: Apple v. </a:t>
            </a:r>
            <a:r>
              <a:rPr lang="en-US" dirty="0" smtClean="0"/>
              <a:t>FBI</a:t>
            </a:r>
          </a:p>
          <a:p>
            <a:pPr lvl="1"/>
            <a:r>
              <a:rPr lang="en-US" dirty="0" smtClean="0"/>
              <a:t>The growth of encryption</a:t>
            </a:r>
          </a:p>
          <a:p>
            <a:pPr lvl="1"/>
            <a:r>
              <a:rPr lang="en-US" dirty="0" smtClean="0"/>
              <a:t>Going dark vs. the golden age of surveillance</a:t>
            </a:r>
          </a:p>
          <a:p>
            <a:pPr lvl="1"/>
            <a:r>
              <a:rPr lang="en-US" dirty="0" smtClean="0"/>
              <a:t>The case</a:t>
            </a:r>
            <a:endParaRPr lang="en-US" dirty="0" smtClean="0"/>
          </a:p>
        </p:txBody>
      </p:sp>
    </p:spTree>
    <p:extLst>
      <p:ext uri="{BB962C8B-B14F-4D97-AF65-F5344CB8AC3E}">
        <p14:creationId xmlns:p14="http://schemas.microsoft.com/office/powerpoint/2010/main" val="14662395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Dark</a:t>
            </a:r>
            <a:endParaRPr lang="en-US" dirty="0"/>
          </a:p>
        </p:txBody>
      </p:sp>
      <p:sp>
        <p:nvSpPr>
          <p:cNvPr id="3" name="Content Placeholder 2"/>
          <p:cNvSpPr>
            <a:spLocks noGrp="1"/>
          </p:cNvSpPr>
          <p:nvPr>
            <p:ph idx="1"/>
          </p:nvPr>
        </p:nvSpPr>
        <p:spPr/>
        <p:txBody>
          <a:bodyPr/>
          <a:lstStyle/>
          <a:p>
            <a:r>
              <a:rPr lang="en-US" dirty="0" smtClean="0"/>
              <a:t>Comey’s concern:</a:t>
            </a:r>
          </a:p>
          <a:p>
            <a:pPr lvl="1"/>
            <a:r>
              <a:rPr lang="en-US" dirty="0" smtClean="0"/>
              <a:t>Encrypted in transit (public key)</a:t>
            </a:r>
          </a:p>
          <a:p>
            <a:pPr lvl="2"/>
            <a:r>
              <a:rPr lang="en-US" dirty="0" smtClean="0"/>
              <a:t>Can’t wiretap at the ISP</a:t>
            </a:r>
          </a:p>
          <a:p>
            <a:pPr lvl="2"/>
            <a:r>
              <a:rPr lang="en-US" dirty="0" smtClean="0"/>
              <a:t>Can’t wiretap at the backbone</a:t>
            </a:r>
          </a:p>
          <a:p>
            <a:pPr lvl="1"/>
            <a:r>
              <a:rPr lang="en-US" dirty="0" smtClean="0"/>
              <a:t>Encrypted at rest</a:t>
            </a:r>
          </a:p>
          <a:p>
            <a:pPr lvl="2"/>
            <a:r>
              <a:rPr lang="en-US" dirty="0" smtClean="0"/>
              <a:t>iPhone and can’t “wiretap” when get the device</a:t>
            </a:r>
          </a:p>
          <a:p>
            <a:pPr lvl="1"/>
            <a:r>
              <a:rPr lang="en-US" dirty="0" smtClean="0"/>
              <a:t>Court orders become ineffective and the FBI is “going dark”</a:t>
            </a:r>
          </a:p>
          <a:p>
            <a:pPr lvl="1"/>
            <a:r>
              <a:rPr lang="en-US" dirty="0" smtClean="0"/>
              <a:t>More data to support growing use of crypto:</a:t>
            </a:r>
            <a:endParaRPr lang="en-US" dirty="0"/>
          </a:p>
        </p:txBody>
      </p:sp>
    </p:spTree>
    <p:extLst>
      <p:ext uri="{BB962C8B-B14F-4D97-AF65-F5344CB8AC3E}">
        <p14:creationId xmlns:p14="http://schemas.microsoft.com/office/powerpoint/2010/main" val="3166133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Feb. 29 Report: “Online Privacy &amp; ISPs”</a:t>
            </a:r>
            <a:endParaRPr lang="en-US" sz="3200" dirty="0"/>
          </a:p>
        </p:txBody>
      </p:sp>
      <p:sp>
        <p:nvSpPr>
          <p:cNvPr id="3" name="Content Placeholder 2"/>
          <p:cNvSpPr>
            <a:spLocks noGrp="1"/>
          </p:cNvSpPr>
          <p:nvPr>
            <p:ph idx="1"/>
          </p:nvPr>
        </p:nvSpPr>
        <p:spPr/>
        <p:txBody>
          <a:bodyPr>
            <a:normAutofit fontScale="92500"/>
          </a:bodyPr>
          <a:lstStyle/>
          <a:p>
            <a:r>
              <a:rPr lang="en-US" sz="2200" dirty="0" smtClean="0"/>
              <a:t>Pervasive Encryption:</a:t>
            </a:r>
          </a:p>
          <a:p>
            <a:pPr lvl="1"/>
            <a:r>
              <a:rPr lang="en-US" sz="2200" dirty="0" smtClean="0"/>
              <a:t>HTTPS blocks ISP visibility into content and full URLs</a:t>
            </a:r>
          </a:p>
          <a:p>
            <a:pPr lvl="1"/>
            <a:r>
              <a:rPr lang="en-US" sz="2200" dirty="0" smtClean="0"/>
              <a:t>HTTPS allows ISPs to see only host name, </a:t>
            </a:r>
            <a:r>
              <a:rPr lang="en-US" sz="2200" dirty="0" smtClean="0">
                <a:hlinkClick r:id="rId2"/>
              </a:rPr>
              <a:t>www.example.com</a:t>
            </a:r>
            <a:endParaRPr lang="en-US" sz="2200" dirty="0" smtClean="0"/>
          </a:p>
          <a:p>
            <a:r>
              <a:rPr lang="en-US" sz="2200" dirty="0" smtClean="0"/>
              <a:t>Appendix 1</a:t>
            </a:r>
            <a:endParaRPr lang="en-US" sz="2200" dirty="0"/>
          </a:p>
          <a:p>
            <a:pPr lvl="1"/>
            <a:r>
              <a:rPr lang="en-US" sz="2200" dirty="0" smtClean="0"/>
              <a:t>Top 10 web sites either encrypt by default or upon user log-in</a:t>
            </a:r>
          </a:p>
          <a:p>
            <a:pPr lvl="1"/>
            <a:r>
              <a:rPr lang="en-US" sz="2200" dirty="0" smtClean="0"/>
              <a:t>42 of top 50 web sites either encrypt by default or upon user log-in</a:t>
            </a:r>
          </a:p>
          <a:p>
            <a:r>
              <a:rPr lang="en-US" sz="2200" dirty="0" smtClean="0"/>
              <a:t>Appendix 2:CAIDA Internet backbone data</a:t>
            </a:r>
          </a:p>
          <a:p>
            <a:pPr lvl="1"/>
            <a:r>
              <a:rPr lang="en-US" sz="2200" dirty="0" smtClean="0"/>
              <a:t>April 2014 share of HTTPS: 13%</a:t>
            </a:r>
          </a:p>
          <a:p>
            <a:pPr lvl="1"/>
            <a:r>
              <a:rPr lang="en-US" sz="2200" dirty="0" smtClean="0"/>
              <a:t>February 2016 share of HTTPS: 49%</a:t>
            </a:r>
            <a:endParaRPr lang="en-US" sz="2200"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7609345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Picture Placeholder 5" descr="Feb 2016 https.tiff"/>
          <p:cNvPicPr>
            <a:picLocks noGrp="1" noChangeAspect="1"/>
          </p:cNvPicPr>
          <p:nvPr>
            <p:ph type="pic" idx="1"/>
          </p:nvPr>
        </p:nvPicPr>
        <p:blipFill>
          <a:blip r:embed="rId2">
            <a:extLst>
              <a:ext uri="{28A0092B-C50C-407E-A947-70E740481C1C}">
                <a14:useLocalDpi xmlns:a14="http://schemas.microsoft.com/office/drawing/2010/main" val="0"/>
              </a:ext>
            </a:extLst>
          </a:blip>
          <a:srcRect l="-4637" r="-4637"/>
          <a:stretch>
            <a:fillRect/>
          </a:stretch>
        </p:blipFill>
        <p:spPr>
          <a:xfrm>
            <a:off x="-76200" y="0"/>
            <a:ext cx="9144000" cy="6858000"/>
          </a:xfrm>
        </p:spPr>
      </p:pic>
      <p:sp>
        <p:nvSpPr>
          <p:cNvPr id="4" name="Text Placeholder 3"/>
          <p:cNvSpPr>
            <a:spLocks noGrp="1"/>
          </p:cNvSpPr>
          <p:nvPr>
            <p:ph type="body" sz="half" idx="2"/>
          </p:nvPr>
        </p:nvSpPr>
        <p:spPr/>
        <p:txBody>
          <a:bodyPr/>
          <a:lstStyle/>
          <a:p>
            <a:r>
              <a:rPr lang="en-US" dirty="0" smtClean="0"/>
              <a:t> </a:t>
            </a:r>
            <a:endParaRPr lang="en-US"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17638458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Picture Placeholder 5" descr="Feb 2016 corrected.tiff"/>
          <p:cNvPicPr>
            <a:picLocks noGrp="1" noChangeAspect="1"/>
          </p:cNvPicPr>
          <p:nvPr>
            <p:ph type="pic" idx="1"/>
          </p:nvPr>
        </p:nvPicPr>
        <p:blipFill>
          <a:blip r:embed="rId2">
            <a:extLst>
              <a:ext uri="{28A0092B-C50C-407E-A947-70E740481C1C}">
                <a14:useLocalDpi xmlns:a14="http://schemas.microsoft.com/office/drawing/2010/main" val="0"/>
              </a:ext>
            </a:extLst>
          </a:blip>
          <a:srcRect l="-8153" r="-8153"/>
          <a:stretch>
            <a:fillRect/>
          </a:stretch>
        </p:blipFill>
        <p:spPr>
          <a:xfrm>
            <a:off x="304800" y="22006"/>
            <a:ext cx="8809859" cy="6607394"/>
          </a:xfrm>
        </p:spPr>
      </p:pic>
      <p:sp>
        <p:nvSpPr>
          <p:cNvPr id="4" name="Text Placeholder 3"/>
          <p:cNvSpPr>
            <a:spLocks noGrp="1"/>
          </p:cNvSpPr>
          <p:nvPr>
            <p:ph type="body" sz="half" idx="2"/>
          </p:nvPr>
        </p:nvSpPr>
        <p:spPr/>
        <p:txBody>
          <a:bodyPr/>
          <a:lstStyle/>
          <a:p>
            <a:r>
              <a:rPr lang="en-US" dirty="0" smtClean="0"/>
              <a:t> </a:t>
            </a:r>
            <a:endParaRPr lang="en-US"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37980752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Picture Placeholder 5" descr="diagram 3 4 https.tiff"/>
          <p:cNvPicPr>
            <a:picLocks noGrp="1" noChangeAspect="1"/>
          </p:cNvPicPr>
          <p:nvPr>
            <p:ph type="pic" idx="1"/>
          </p:nvPr>
        </p:nvPicPr>
        <p:blipFill>
          <a:blip r:embed="rId2">
            <a:extLst>
              <a:ext uri="{28A0092B-C50C-407E-A947-70E740481C1C}">
                <a14:useLocalDpi xmlns:a14="http://schemas.microsoft.com/office/drawing/2010/main" val="0"/>
              </a:ext>
            </a:extLst>
          </a:blip>
          <a:srcRect l="-29809" r="-29809"/>
          <a:stretch>
            <a:fillRect/>
          </a:stretch>
        </p:blipFill>
        <p:spPr>
          <a:xfrm>
            <a:off x="152400" y="17958"/>
            <a:ext cx="8916856" cy="6687642"/>
          </a:xfrm>
        </p:spPr>
      </p:pic>
      <p:sp>
        <p:nvSpPr>
          <p:cNvPr id="4" name="Text Placeholder 3"/>
          <p:cNvSpPr>
            <a:spLocks noGrp="1"/>
          </p:cNvSpPr>
          <p:nvPr>
            <p:ph type="body" sz="half" idx="2"/>
          </p:nvPr>
        </p:nvSpPr>
        <p:spPr/>
        <p:txBody>
          <a:bodyPr/>
          <a:lstStyle/>
          <a:p>
            <a:r>
              <a:rPr lang="en-US" dirty="0" smtClean="0"/>
              <a:t> </a:t>
            </a:r>
            <a:endParaRPr lang="en-US"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23963444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Picture Placeholder 6" descr="corrected HTTPS diagram.tiff"/>
          <p:cNvPicPr>
            <a:picLocks noGrp="1" noChangeAspect="1"/>
          </p:cNvPicPr>
          <p:nvPr>
            <p:ph type="pic" idx="1"/>
          </p:nvPr>
        </p:nvPicPr>
        <p:blipFill>
          <a:blip r:embed="rId2">
            <a:extLst>
              <a:ext uri="{28A0092B-C50C-407E-A947-70E740481C1C}">
                <a14:useLocalDpi xmlns:a14="http://schemas.microsoft.com/office/drawing/2010/main" val="0"/>
              </a:ext>
            </a:extLst>
          </a:blip>
          <a:srcRect l="-37704" r="-37704"/>
          <a:stretch>
            <a:fillRect/>
          </a:stretch>
        </p:blipFill>
        <p:spPr>
          <a:xfrm>
            <a:off x="152400" y="0"/>
            <a:ext cx="8636000" cy="6705600"/>
          </a:xfrm>
        </p:spPr>
      </p:pic>
      <p:sp>
        <p:nvSpPr>
          <p:cNvPr id="4" name="Text Placeholder 3"/>
          <p:cNvSpPr>
            <a:spLocks noGrp="1"/>
          </p:cNvSpPr>
          <p:nvPr>
            <p:ph type="body" sz="half" idx="2"/>
          </p:nvPr>
        </p:nvSpPr>
        <p:spPr/>
        <p:txBody>
          <a:bodyPr/>
          <a:lstStyle/>
          <a:p>
            <a:r>
              <a:rPr lang="en-US" dirty="0" smtClean="0"/>
              <a:t> </a:t>
            </a:r>
            <a:endParaRPr lang="en-US"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17078101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Going Dark vs. A Golden Age of Surveillance</a:t>
            </a:r>
            <a:endParaRPr lang="en-US" sz="2800" dirty="0"/>
          </a:p>
        </p:txBody>
      </p:sp>
      <p:sp>
        <p:nvSpPr>
          <p:cNvPr id="3" name="Content Placeholder 2"/>
          <p:cNvSpPr>
            <a:spLocks noGrp="1"/>
          </p:cNvSpPr>
          <p:nvPr>
            <p:ph idx="1"/>
          </p:nvPr>
        </p:nvSpPr>
        <p:spPr>
          <a:xfrm>
            <a:off x="457200" y="1600200"/>
            <a:ext cx="8229600" cy="4144963"/>
          </a:xfrm>
        </p:spPr>
        <p:txBody>
          <a:bodyPr/>
          <a:lstStyle/>
          <a:p>
            <a:r>
              <a:rPr lang="en-US" sz="2000" dirty="0" smtClean="0"/>
              <a:t>My 2011 article with Kenesa Ahmad with that title</a:t>
            </a:r>
          </a:p>
          <a:p>
            <a:r>
              <a:rPr lang="en-US" sz="2000" dirty="0" smtClean="0"/>
              <a:t>Quoted recently by Tim Cook of Apple in Time, RSA President, NYT, Fortune, Electronic Frontier Foundation, others</a:t>
            </a:r>
          </a:p>
          <a:p>
            <a:r>
              <a:rPr lang="en-US" sz="2000" dirty="0" smtClean="0"/>
              <a:t>Is FBI suddenly at a disadvantage? Worse than before?</a:t>
            </a:r>
          </a:p>
          <a:p>
            <a:pPr lvl="1"/>
            <a:r>
              <a:rPr lang="en-US" sz="2000" dirty="0" smtClean="0"/>
              <a:t>Tracking device</a:t>
            </a:r>
          </a:p>
          <a:p>
            <a:pPr lvl="1"/>
            <a:r>
              <a:rPr lang="en-US" sz="2000" dirty="0" smtClean="0"/>
              <a:t>Co-conspirators/confederates – meta data</a:t>
            </a:r>
          </a:p>
          <a:p>
            <a:pPr lvl="1"/>
            <a:r>
              <a:rPr lang="en-US" sz="2000" dirty="0" smtClean="0"/>
              <a:t>All the other databases</a:t>
            </a:r>
          </a:p>
          <a:p>
            <a:r>
              <a:rPr lang="en-US" sz="2000" dirty="0" smtClean="0"/>
              <a:t>Cook: “The </a:t>
            </a:r>
            <a:r>
              <a:rPr lang="en-US" sz="2000" dirty="0"/>
              <a:t>truth is, this is the golden age of surveillance that we live in. There is more information about all of us, so much more than ten years ago, or five years ago. It’s everywhere. You are leaving digital footprints everywhere. Also there’s cameras everywhere, and I mean not just security cameras, but we all have a camera in our pocket. So if you want to know something that happened at a particular scene, you could probably find photos of </a:t>
            </a:r>
            <a:r>
              <a:rPr lang="en-US" sz="2000" dirty="0" smtClean="0"/>
              <a:t>that.”</a:t>
            </a:r>
            <a:endParaRPr lang="en-US" sz="2000" dirty="0"/>
          </a:p>
        </p:txBody>
      </p:sp>
    </p:spTree>
    <p:extLst>
      <p:ext uri="{BB962C8B-B14F-4D97-AF65-F5344CB8AC3E}">
        <p14:creationId xmlns:p14="http://schemas.microsoft.com/office/powerpoint/2010/main" val="41873124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579438"/>
          </a:xfrm>
        </p:spPr>
        <p:txBody>
          <a:bodyPr/>
          <a:lstStyle/>
          <a:p>
            <a:r>
              <a:rPr lang="en-US" dirty="0" smtClean="0"/>
              <a:t>Apple v. FBI</a:t>
            </a:r>
            <a:endParaRPr lang="en-US" dirty="0"/>
          </a:p>
        </p:txBody>
      </p:sp>
      <p:sp>
        <p:nvSpPr>
          <p:cNvPr id="3" name="Content Placeholder 2"/>
          <p:cNvSpPr>
            <a:spLocks noGrp="1"/>
          </p:cNvSpPr>
          <p:nvPr>
            <p:ph idx="1"/>
          </p:nvPr>
        </p:nvSpPr>
        <p:spPr>
          <a:xfrm>
            <a:off x="304800" y="914400"/>
            <a:ext cx="8229600" cy="4144963"/>
          </a:xfrm>
        </p:spPr>
        <p:txBody>
          <a:bodyPr/>
          <a:lstStyle/>
          <a:p>
            <a:r>
              <a:rPr lang="en-US" sz="2000" dirty="0" smtClean="0"/>
              <a:t>Best for American people</a:t>
            </a:r>
          </a:p>
          <a:p>
            <a:r>
              <a:rPr lang="en-US" sz="2000" dirty="0" smtClean="0"/>
              <a:t>What </a:t>
            </a:r>
            <a:r>
              <a:rPr lang="en-US" sz="2000" dirty="0" smtClean="0"/>
              <a:t>are the facts</a:t>
            </a:r>
            <a:r>
              <a:rPr lang="en-US" sz="2000" dirty="0" smtClean="0"/>
              <a:t>?</a:t>
            </a:r>
          </a:p>
          <a:p>
            <a:pPr lvl="1"/>
            <a:r>
              <a:rPr lang="en-US" sz="2000" dirty="0" smtClean="0"/>
              <a:t>The phone did not belong to the suspect; oops, FBI flubbed it; suspect a low-level </a:t>
            </a:r>
            <a:r>
              <a:rPr lang="en-US" sz="2000" dirty="0" err="1" smtClean="0"/>
              <a:t>guy,FBI</a:t>
            </a:r>
            <a:r>
              <a:rPr lang="en-US" sz="2000" dirty="0" smtClean="0"/>
              <a:t> has a lot of the data;</a:t>
            </a:r>
            <a:endParaRPr lang="en-US" sz="2000" dirty="0" smtClean="0"/>
          </a:p>
          <a:p>
            <a:r>
              <a:rPr lang="en-US" sz="2000" dirty="0" smtClean="0"/>
              <a:t>Best argument for FBI</a:t>
            </a:r>
            <a:r>
              <a:rPr lang="en-US" sz="2000" dirty="0" smtClean="0"/>
              <a:t>?</a:t>
            </a:r>
          </a:p>
          <a:p>
            <a:pPr lvl="1"/>
            <a:r>
              <a:rPr lang="en-US" sz="2000" dirty="0" smtClean="0"/>
              <a:t>Can inspect papers with a warrant, that applies here; awesome constitutional protections; other phones are destroyed so this is essential (THIS phone); companies are supposed to provide assistance; All Writs Act – “whatever it takes”, give the assistance; engineers get paid for; </a:t>
            </a:r>
            <a:r>
              <a:rPr lang="en-US" sz="2000" dirty="0" err="1" smtClean="0"/>
              <a:t>Lavabit</a:t>
            </a:r>
            <a:r>
              <a:rPr lang="en-US" sz="2000" dirty="0" smtClean="0"/>
              <a:t> – he refused to comply/previous episodes of secrecy and refusal; </a:t>
            </a:r>
            <a:endParaRPr lang="en-US" sz="2000" dirty="0" smtClean="0"/>
          </a:p>
          <a:p>
            <a:r>
              <a:rPr lang="en-US" sz="2000" dirty="0" smtClean="0"/>
              <a:t>Best argument for Apple</a:t>
            </a:r>
            <a:r>
              <a:rPr lang="en-US" sz="2000" dirty="0" smtClean="0"/>
              <a:t>?</a:t>
            </a:r>
          </a:p>
          <a:p>
            <a:r>
              <a:rPr lang="en-US" sz="2000" dirty="0" smtClean="0"/>
              <a:t>What, if anything, changes with today’s Brussels attack?</a:t>
            </a:r>
          </a:p>
          <a:p>
            <a:pPr lvl="1"/>
            <a:r>
              <a:rPr lang="en-US" sz="2000" dirty="0" smtClean="0"/>
              <a:t>Changes the politics/ patriotism</a:t>
            </a:r>
          </a:p>
          <a:p>
            <a:pPr lvl="1"/>
            <a:r>
              <a:rPr lang="en-US" sz="2000" dirty="0" smtClean="0"/>
              <a:t>Maybe wouldn’t matter to decryption – the bad guys weren’t using it; burner phones, so smart terrorists evade</a:t>
            </a:r>
          </a:p>
          <a:p>
            <a:pPr lvl="1"/>
            <a:endParaRPr lang="en-US" sz="2000" dirty="0" smtClean="0"/>
          </a:p>
          <a:p>
            <a:pPr marL="0" indent="0">
              <a:buNone/>
            </a:pPr>
            <a:endParaRPr lang="en-US" sz="2000" dirty="0"/>
          </a:p>
        </p:txBody>
      </p:sp>
    </p:spTree>
    <p:extLst>
      <p:ext uri="{BB962C8B-B14F-4D97-AF65-F5344CB8AC3E}">
        <p14:creationId xmlns:p14="http://schemas.microsoft.com/office/powerpoint/2010/main" val="41922751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argument for Apple?</a:t>
            </a:r>
            <a:br>
              <a:rPr lang="en-US" dirty="0"/>
            </a:br>
            <a:endParaRPr lang="en-US" dirty="0"/>
          </a:p>
        </p:txBody>
      </p:sp>
      <p:sp>
        <p:nvSpPr>
          <p:cNvPr id="3" name="Content Placeholder 2"/>
          <p:cNvSpPr>
            <a:spLocks noGrp="1"/>
          </p:cNvSpPr>
          <p:nvPr>
            <p:ph idx="1"/>
          </p:nvPr>
        </p:nvSpPr>
        <p:spPr>
          <a:xfrm>
            <a:off x="457200" y="1371600"/>
            <a:ext cx="8229600" cy="4144963"/>
          </a:xfrm>
        </p:spPr>
        <p:txBody>
          <a:bodyPr/>
          <a:lstStyle/>
          <a:p>
            <a:r>
              <a:rPr lang="en-US" sz="2400" dirty="0" smtClean="0"/>
              <a:t>4</a:t>
            </a:r>
            <a:r>
              <a:rPr lang="en-US" sz="2400" baseline="30000" dirty="0" smtClean="0"/>
              <a:t>th</a:t>
            </a:r>
            <a:r>
              <a:rPr lang="en-US" sz="2400" dirty="0" smtClean="0"/>
              <a:t> amendment does not require the police to win; </a:t>
            </a:r>
          </a:p>
          <a:p>
            <a:r>
              <a:rPr lang="en-US" sz="2400" dirty="0" smtClean="0"/>
              <a:t>Publish Apple software with their signing key; compelling speech; 1</a:t>
            </a:r>
            <a:r>
              <a:rPr lang="en-US" sz="2400" baseline="30000" dirty="0" smtClean="0"/>
              <a:t>st</a:t>
            </a:r>
            <a:r>
              <a:rPr lang="en-US" sz="2400" dirty="0" smtClean="0"/>
              <a:t> amendment; precedents are far from clear</a:t>
            </a:r>
          </a:p>
          <a:p>
            <a:r>
              <a:rPr lang="en-US" sz="2400" dirty="0" smtClean="0"/>
              <a:t>Decrypt only this phone (?); the programmer is a point of vulnerability; (Snowden)</a:t>
            </a:r>
          </a:p>
          <a:p>
            <a:r>
              <a:rPr lang="en-US" sz="2400" u="sng" dirty="0" smtClean="0"/>
              <a:t>Trust of the brand </a:t>
            </a:r>
            <a:r>
              <a:rPr lang="en-US" sz="2400" dirty="0" smtClean="0"/>
              <a:t>– US providers become mis-trusted; Comey – this is a marketing stunt</a:t>
            </a:r>
          </a:p>
          <a:p>
            <a:r>
              <a:rPr lang="en-US" sz="2400" dirty="0" smtClean="0"/>
              <a:t>[today, government says maybe have an alternative method]; polling 51-38% in favor of the FBI</a:t>
            </a:r>
          </a:p>
          <a:p>
            <a:r>
              <a:rPr lang="en-US" sz="2400" dirty="0" smtClean="0"/>
              <a:t>If give to the US, then give to China, Pakistan </a:t>
            </a:r>
            <a:r>
              <a:rPr lang="is-IS" sz="2400" dirty="0" smtClean="0"/>
              <a:t>…</a:t>
            </a:r>
            <a:endParaRPr lang="en-US" sz="2400" dirty="0"/>
          </a:p>
        </p:txBody>
      </p:sp>
    </p:spTree>
    <p:extLst>
      <p:ext uri="{BB962C8B-B14F-4D97-AF65-F5344CB8AC3E}">
        <p14:creationId xmlns:p14="http://schemas.microsoft.com/office/powerpoint/2010/main" val="259789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arguments for Apple</a:t>
            </a:r>
            <a:endParaRPr lang="en-US" dirty="0"/>
          </a:p>
        </p:txBody>
      </p:sp>
      <p:sp>
        <p:nvSpPr>
          <p:cNvPr id="3" name="Content Placeholder 2"/>
          <p:cNvSpPr>
            <a:spLocks noGrp="1"/>
          </p:cNvSpPr>
          <p:nvPr>
            <p:ph idx="1"/>
          </p:nvPr>
        </p:nvSpPr>
        <p:spPr/>
        <p:txBody>
          <a:bodyPr/>
          <a:lstStyle/>
          <a:p>
            <a:r>
              <a:rPr lang="en-US" sz="2400" dirty="0" smtClean="0"/>
              <a:t>We’re not going dark – use alternative ways to get data</a:t>
            </a:r>
          </a:p>
          <a:p>
            <a:r>
              <a:rPr lang="en-US" sz="2400" dirty="0" smtClean="0"/>
              <a:t>Slippery slope</a:t>
            </a:r>
          </a:p>
          <a:p>
            <a:r>
              <a:rPr lang="en-US" sz="2400" dirty="0" smtClean="0"/>
              <a:t>Futility/overseas/open source</a:t>
            </a:r>
          </a:p>
          <a:p>
            <a:r>
              <a:rPr lang="en-US" sz="2400" dirty="0" smtClean="0"/>
              <a:t>Support from ~all tech experts</a:t>
            </a:r>
          </a:p>
          <a:p>
            <a:r>
              <a:rPr lang="en-US" sz="2400" dirty="0" smtClean="0"/>
              <a:t>Supports from former heads of NSA, CIA, DHS, WH anti-terrorism</a:t>
            </a:r>
          </a:p>
          <a:p>
            <a:r>
              <a:rPr lang="en-US" sz="2400" dirty="0" smtClean="0"/>
              <a:t>Cars are used by bank robbers, but don’t ban cars</a:t>
            </a:r>
            <a:endParaRPr lang="en-US" sz="2400" dirty="0"/>
          </a:p>
        </p:txBody>
      </p:sp>
    </p:spTree>
    <p:extLst>
      <p:ext uri="{BB962C8B-B14F-4D97-AF65-F5344CB8AC3E}">
        <p14:creationId xmlns:p14="http://schemas.microsoft.com/office/powerpoint/2010/main" val="35300304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457200" y="304800"/>
            <a:ext cx="8229600" cy="579438"/>
          </a:xfrm>
        </p:spPr>
        <p:txBody>
          <a:bodyPr/>
          <a:lstStyle/>
          <a:p>
            <a:r>
              <a:rPr lang="en-US" dirty="0" smtClean="0">
                <a:latin typeface="Arial" charset="0"/>
              </a:rPr>
              <a:t>Swire Background</a:t>
            </a:r>
            <a:endParaRPr lang="en-US" dirty="0">
              <a:latin typeface="Arial" charset="0"/>
            </a:endParaRPr>
          </a:p>
        </p:txBody>
      </p:sp>
      <p:sp>
        <p:nvSpPr>
          <p:cNvPr id="6146" name="Content Placeholder 2"/>
          <p:cNvSpPr>
            <a:spLocks noGrp="1"/>
          </p:cNvSpPr>
          <p:nvPr>
            <p:ph idx="1"/>
          </p:nvPr>
        </p:nvSpPr>
        <p:spPr>
          <a:xfrm>
            <a:off x="457200" y="1066800"/>
            <a:ext cx="8229600" cy="4144963"/>
          </a:xfrm>
        </p:spPr>
        <p:txBody>
          <a:bodyPr/>
          <a:lstStyle/>
          <a:p>
            <a:pPr>
              <a:defRPr/>
            </a:pPr>
            <a:r>
              <a:rPr lang="en-US" sz="2000" dirty="0" smtClean="0">
                <a:latin typeface="Arial" charset="0"/>
              </a:rPr>
              <a:t>Privacy, cybersecurity, Internet since early 90s</a:t>
            </a:r>
          </a:p>
          <a:p>
            <a:pPr>
              <a:defRPr/>
            </a:pPr>
            <a:r>
              <a:rPr lang="en-US" sz="2000" dirty="0" smtClean="0">
                <a:latin typeface="Arial" charset="0"/>
              </a:rPr>
              <a:t>1998 book on EU/US data protection and what to do</a:t>
            </a:r>
          </a:p>
          <a:p>
            <a:pPr>
              <a:defRPr/>
            </a:pPr>
            <a:r>
              <a:rPr lang="en-US" sz="2000" dirty="0" smtClean="0">
                <a:latin typeface="Arial" charset="0"/>
              </a:rPr>
              <a:t>Chief Counselor for Privacy, U.S. Office of Management &amp; Budget, 1999-2001</a:t>
            </a:r>
          </a:p>
          <a:p>
            <a:pPr lvl="1">
              <a:defRPr/>
            </a:pPr>
            <a:r>
              <a:rPr lang="en-US" sz="2000" dirty="0" smtClean="0">
                <a:latin typeface="Arial" charset="0"/>
              </a:rPr>
              <a:t>Negotiating team for EU/US Safe Harbor</a:t>
            </a:r>
          </a:p>
          <a:p>
            <a:pPr lvl="1">
              <a:defRPr/>
            </a:pPr>
            <a:r>
              <a:rPr lang="en-US" sz="2000" dirty="0" smtClean="0">
                <a:latin typeface="Arial" charset="0"/>
              </a:rPr>
              <a:t>HIPAA Medical Privacy Rule</a:t>
            </a:r>
          </a:p>
          <a:p>
            <a:pPr lvl="1">
              <a:defRPr/>
            </a:pPr>
            <a:r>
              <a:rPr lang="en-US" sz="2000" dirty="0" smtClean="0">
                <a:latin typeface="Arial" charset="0"/>
              </a:rPr>
              <a:t>Wiretaps and encryption policy</a:t>
            </a:r>
          </a:p>
          <a:p>
            <a:pPr>
              <a:defRPr/>
            </a:pPr>
            <a:r>
              <a:rPr lang="en-US" sz="2000" dirty="0" smtClean="0">
                <a:latin typeface="Arial" charset="0"/>
              </a:rPr>
              <a:t>Professor when not in government</a:t>
            </a:r>
          </a:p>
          <a:p>
            <a:pPr>
              <a:defRPr/>
            </a:pPr>
            <a:r>
              <a:rPr lang="en-US" sz="2000" dirty="0" smtClean="0">
                <a:latin typeface="Arial" charset="0"/>
              </a:rPr>
              <a:t>Special Assistant to the President for Economic Policy (Larry Summers), 2009-</a:t>
            </a:r>
            <a:r>
              <a:rPr lang="en-US" sz="2000" dirty="0" smtClean="0">
                <a:latin typeface="Arial" charset="0"/>
              </a:rPr>
              <a:t>2010</a:t>
            </a:r>
          </a:p>
          <a:p>
            <a:pPr>
              <a:defRPr/>
            </a:pPr>
            <a:r>
              <a:rPr lang="en-US" sz="2000" dirty="0" smtClean="0">
                <a:latin typeface="Arial" charset="0"/>
              </a:rPr>
              <a:t>Georgia Tech 2013, and now Senior Counsel with Alston &amp; Bird, on range of privacy and cybersecurity topics</a:t>
            </a:r>
            <a:endParaRPr lang="en-US" sz="1600" dirty="0">
              <a:latin typeface="Arial" charset="0"/>
            </a:endParaRPr>
          </a:p>
          <a:p>
            <a:pPr marL="457200" lvl="1" indent="0">
              <a:buFont typeface="Wingdings" charset="0"/>
              <a:buNone/>
              <a:defRPr/>
            </a:pPr>
            <a:endParaRPr lang="en-US" dirty="0">
              <a:latin typeface="Arial" charset="0"/>
            </a:endParaRPr>
          </a:p>
        </p:txBody>
      </p:sp>
    </p:spTree>
    <p:extLst>
      <p:ext uri="{BB962C8B-B14F-4D97-AF65-F5344CB8AC3E}">
        <p14:creationId xmlns:p14="http://schemas.microsoft.com/office/powerpoint/2010/main" val="18255710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smtClean="0"/>
              <a:t>No magic key to let in only the good guys</a:t>
            </a:r>
          </a:p>
          <a:p>
            <a:r>
              <a:rPr lang="en-US" sz="2400" dirty="0" smtClean="0"/>
              <a:t>Fundamental issues of offense and defense when defense is so hard</a:t>
            </a:r>
          </a:p>
          <a:p>
            <a:r>
              <a:rPr lang="en-US" sz="2400" dirty="0" smtClean="0"/>
              <a:t>Corporate security and court order to the system administrators</a:t>
            </a:r>
          </a:p>
          <a:p>
            <a:r>
              <a:rPr lang="en-US" sz="2400" dirty="0" smtClean="0"/>
              <a:t>Future of consumer security less clear</a:t>
            </a:r>
          </a:p>
          <a:p>
            <a:r>
              <a:rPr lang="en-US" sz="2400" dirty="0" smtClean="0"/>
              <a:t>Listen to the technology experts about what is possible – don’t legislate the impossible</a:t>
            </a:r>
          </a:p>
          <a:p>
            <a:r>
              <a:rPr lang="en-US" sz="2400" dirty="0" smtClean="0"/>
              <a:t>Not privacy vs. security; security vs. security </a:t>
            </a:r>
          </a:p>
          <a:p>
            <a:r>
              <a:rPr lang="en-US" sz="2400" dirty="0" smtClean="0"/>
              <a:t>Protect our critical infrastructure – effective encryption</a:t>
            </a:r>
            <a:endParaRPr lang="en-US" sz="2400" dirty="0"/>
          </a:p>
        </p:txBody>
      </p:sp>
    </p:spTree>
    <p:extLst>
      <p:ext uri="{BB962C8B-B14F-4D97-AF65-F5344CB8AC3E}">
        <p14:creationId xmlns:p14="http://schemas.microsoft.com/office/powerpoint/2010/main" val="21110999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r>
              <a:rPr lang="en-US" dirty="0" smtClean="0"/>
              <a:t>Rather live in a society where lose X people than live in a society with complete control</a:t>
            </a:r>
          </a:p>
          <a:p>
            <a:r>
              <a:rPr lang="en-US" dirty="0" smtClean="0"/>
              <a:t>Checks and balances – secret surveillance is too powerful to leave unchecked </a:t>
            </a:r>
          </a:p>
          <a:p>
            <a:r>
              <a:rPr lang="en-US" dirty="0" smtClean="0"/>
              <a:t>USSID 18 – US persons, NSA wouldn’t </a:t>
            </a:r>
            <a:r>
              <a:rPr lang="en-US" dirty="0" err="1" smtClean="0"/>
              <a:t>surveil</a:t>
            </a:r>
            <a:r>
              <a:rPr lang="en-US" smtClean="0"/>
              <a:t> them </a:t>
            </a:r>
          </a:p>
          <a:p>
            <a:endParaRPr lang="en-US"/>
          </a:p>
        </p:txBody>
      </p:sp>
    </p:spTree>
    <p:extLst>
      <p:ext uri="{BB962C8B-B14F-4D97-AF65-F5344CB8AC3E}">
        <p14:creationId xmlns:p14="http://schemas.microsoft.com/office/powerpoint/2010/main" val="6974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r>
              <a:rPr lang="en-US">
                <a:latin typeface="Arial" charset="0"/>
              </a:rPr>
              <a:t>Creation of the Review Group</a:t>
            </a:r>
          </a:p>
        </p:txBody>
      </p:sp>
      <p:sp>
        <p:nvSpPr>
          <p:cNvPr id="6146" name="Content Placeholder 2"/>
          <p:cNvSpPr>
            <a:spLocks noGrp="1"/>
          </p:cNvSpPr>
          <p:nvPr>
            <p:ph idx="1"/>
          </p:nvPr>
        </p:nvSpPr>
        <p:spPr/>
        <p:txBody>
          <a:bodyPr/>
          <a:lstStyle/>
          <a:p>
            <a:pPr>
              <a:defRPr/>
            </a:pPr>
            <a:r>
              <a:rPr lang="en-US" sz="2000" dirty="0">
                <a:latin typeface="Arial" charset="0"/>
              </a:rPr>
              <a:t>Snowden leaks of </a:t>
            </a:r>
            <a:r>
              <a:rPr lang="en-US" sz="2000" dirty="0" smtClean="0">
                <a:latin typeface="Arial" charset="0"/>
              </a:rPr>
              <a:t>Section 215 </a:t>
            </a:r>
            <a:r>
              <a:rPr lang="en-US" sz="2000" dirty="0">
                <a:latin typeface="Arial" charset="0"/>
              </a:rPr>
              <a:t>and Prism in June, 2013</a:t>
            </a:r>
          </a:p>
          <a:p>
            <a:pPr>
              <a:defRPr/>
            </a:pPr>
            <a:r>
              <a:rPr lang="en-US" sz="2000" dirty="0">
                <a:latin typeface="Arial" charset="0"/>
              </a:rPr>
              <a:t>August – Review </a:t>
            </a:r>
            <a:r>
              <a:rPr lang="en-US" sz="2000" dirty="0" smtClean="0">
                <a:latin typeface="Arial" charset="0"/>
              </a:rPr>
              <a:t>Group on Intelligence and Communications Technology named</a:t>
            </a:r>
          </a:p>
          <a:p>
            <a:pPr>
              <a:defRPr/>
            </a:pPr>
            <a:r>
              <a:rPr lang="en-US" sz="2000" dirty="0" smtClean="0">
                <a:latin typeface="Arial" charset="0"/>
              </a:rPr>
              <a:t>Report due in December</a:t>
            </a:r>
          </a:p>
          <a:p>
            <a:pPr>
              <a:defRPr/>
            </a:pPr>
            <a:r>
              <a:rPr lang="en-US" sz="2000" dirty="0" smtClean="0">
                <a:latin typeface="Arial" charset="0"/>
              </a:rPr>
              <a:t>5 members</a:t>
            </a:r>
          </a:p>
          <a:p>
            <a:pPr marL="0" indent="0">
              <a:buFont typeface="Wingdings" charset="0"/>
              <a:buNone/>
              <a:defRPr/>
            </a:pPr>
            <a:endParaRPr lang="en-US" dirty="0">
              <a:latin typeface="Arial" charset="0"/>
            </a:endParaRPr>
          </a:p>
          <a:p>
            <a:pPr marL="457200" lvl="1" indent="0">
              <a:buFont typeface="Wingdings" charset="0"/>
              <a:buNone/>
              <a:defRPr/>
            </a:pPr>
            <a:endParaRPr lang="en-US" dirty="0">
              <a:latin typeface="Arial" charset="0"/>
            </a:endParaRPr>
          </a:p>
        </p:txBody>
      </p:sp>
    </p:spTree>
    <p:extLst>
      <p:ext uri="{BB962C8B-B14F-4D97-AF65-F5344CB8AC3E}">
        <p14:creationId xmlns:p14="http://schemas.microsoft.com/office/powerpoint/2010/main" val="37023306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endParaRPr lang="en-US">
              <a:latin typeface="Arial" charset="0"/>
            </a:endParaRPr>
          </a:p>
        </p:txBody>
      </p:sp>
      <p:pic>
        <p:nvPicPr>
          <p:cNvPr id="6146" name="Picture Placeholder 4" descr="reviewgroup[3].jpg"/>
          <p:cNvPicPr>
            <a:picLocks noGrp="1" noChangeAspect="1"/>
          </p:cNvPicPr>
          <p:nvPr>
            <p:ph type="pic" idx="1"/>
          </p:nvPr>
        </p:nvPicPr>
        <p:blipFill>
          <a:blip r:embed="rId2">
            <a:extLst>
              <a:ext uri="{28A0092B-C50C-407E-A947-70E740481C1C}">
                <a14:useLocalDpi xmlns:a14="http://schemas.microsoft.com/office/drawing/2010/main" val="0"/>
              </a:ext>
            </a:extLst>
          </a:blip>
          <a:srcRect l="4021" r="4021"/>
          <a:stretch>
            <a:fillRect/>
          </a:stretch>
        </p:blipFill>
        <p:spPr>
          <a:xfrm>
            <a:off x="152400" y="228600"/>
            <a:ext cx="8839200" cy="6477000"/>
          </a:xfrm>
        </p:spPr>
      </p:pic>
      <p:sp>
        <p:nvSpPr>
          <p:cNvPr id="6147" name="Text Placeholder 3"/>
          <p:cNvSpPr>
            <a:spLocks noGrp="1"/>
          </p:cNvSpPr>
          <p:nvPr>
            <p:ph type="body" sz="half" idx="2"/>
          </p:nvPr>
        </p:nvSpPr>
        <p:spPr/>
        <p:txBody>
          <a:bodyPr/>
          <a:lstStyle/>
          <a:p>
            <a:r>
              <a:rPr lang="en-US" sz="2400">
                <a:solidFill>
                  <a:schemeClr val="bg1"/>
                </a:solidFill>
                <a:latin typeface="Arial" charset="0"/>
              </a:rPr>
              <a:t>December 2013: The Situation Room</a:t>
            </a:r>
          </a:p>
        </p:txBody>
      </p:sp>
    </p:spTree>
    <p:extLst>
      <p:ext uri="{BB962C8B-B14F-4D97-AF65-F5344CB8AC3E}">
        <p14:creationId xmlns:p14="http://schemas.microsoft.com/office/powerpoint/2010/main" val="30990049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457200" y="381000"/>
            <a:ext cx="8229600" cy="579438"/>
          </a:xfrm>
        </p:spPr>
        <p:txBody>
          <a:bodyPr/>
          <a:lstStyle/>
          <a:p>
            <a:r>
              <a:rPr lang="en-US" dirty="0">
                <a:latin typeface="Arial" charset="0"/>
              </a:rPr>
              <a:t>Our assigned task	</a:t>
            </a:r>
          </a:p>
        </p:txBody>
      </p:sp>
      <p:sp>
        <p:nvSpPr>
          <p:cNvPr id="3075" name="Content Placeholder 2"/>
          <p:cNvSpPr>
            <a:spLocks noGrp="1"/>
          </p:cNvSpPr>
          <p:nvPr>
            <p:ph idx="1"/>
          </p:nvPr>
        </p:nvSpPr>
        <p:spPr>
          <a:xfrm>
            <a:off x="381000" y="1295400"/>
            <a:ext cx="8229600" cy="4144963"/>
          </a:xfrm>
        </p:spPr>
        <p:txBody>
          <a:bodyPr/>
          <a:lstStyle/>
          <a:p>
            <a:pPr>
              <a:defRPr/>
            </a:pPr>
            <a:r>
              <a:rPr lang="en-US" sz="2400" dirty="0" smtClean="0">
                <a:cs typeface="+mn-cs"/>
              </a:rPr>
              <a:t>Protect national security</a:t>
            </a:r>
          </a:p>
          <a:p>
            <a:pPr>
              <a:defRPr/>
            </a:pPr>
            <a:r>
              <a:rPr lang="en-US" sz="2400" dirty="0" smtClean="0">
                <a:cs typeface="+mn-cs"/>
              </a:rPr>
              <a:t>Advance our foreign policy, including economic effects</a:t>
            </a:r>
          </a:p>
          <a:p>
            <a:pPr>
              <a:defRPr/>
            </a:pPr>
            <a:r>
              <a:rPr lang="en-US" sz="2400" dirty="0" smtClean="0">
                <a:cs typeface="+mn-cs"/>
              </a:rPr>
              <a:t>Protect privacy and civil liberties</a:t>
            </a:r>
          </a:p>
          <a:p>
            <a:pPr>
              <a:defRPr/>
            </a:pPr>
            <a:r>
              <a:rPr lang="en-US" sz="2400" dirty="0" smtClean="0">
                <a:cs typeface="+mn-cs"/>
              </a:rPr>
              <a:t>Maintain the public trust</a:t>
            </a:r>
          </a:p>
          <a:p>
            <a:pPr>
              <a:defRPr/>
            </a:pPr>
            <a:r>
              <a:rPr lang="en-US" sz="2400" dirty="0" smtClean="0">
                <a:cs typeface="+mn-cs"/>
              </a:rPr>
              <a:t>Reduce the risk of unauthorized disclosure</a:t>
            </a:r>
          </a:p>
        </p:txBody>
      </p:sp>
    </p:spTree>
    <p:extLst>
      <p:ext uri="{BB962C8B-B14F-4D97-AF65-F5344CB8AC3E}">
        <p14:creationId xmlns:p14="http://schemas.microsoft.com/office/powerpoint/2010/main" val="1110846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457200" y="304800"/>
            <a:ext cx="8229600" cy="579438"/>
          </a:xfrm>
        </p:spPr>
        <p:txBody>
          <a:bodyPr/>
          <a:lstStyle/>
          <a:p>
            <a:r>
              <a:rPr lang="en-US" dirty="0">
                <a:latin typeface="Arial" charset="0"/>
              </a:rPr>
              <a:t>Our Report</a:t>
            </a:r>
          </a:p>
        </p:txBody>
      </p:sp>
      <p:sp>
        <p:nvSpPr>
          <p:cNvPr id="3075" name="Content Placeholder 2"/>
          <p:cNvSpPr>
            <a:spLocks noGrp="1"/>
          </p:cNvSpPr>
          <p:nvPr>
            <p:ph idx="1"/>
          </p:nvPr>
        </p:nvSpPr>
        <p:spPr>
          <a:xfrm>
            <a:off x="381000" y="990600"/>
            <a:ext cx="8229600" cy="4144963"/>
          </a:xfrm>
        </p:spPr>
        <p:txBody>
          <a:bodyPr/>
          <a:lstStyle/>
          <a:p>
            <a:pPr>
              <a:defRPr/>
            </a:pPr>
            <a:r>
              <a:rPr lang="en-US" sz="2400" dirty="0" smtClean="0">
                <a:cs typeface="+mn-cs"/>
              </a:rPr>
              <a:t>Meetings, briefings, public comments</a:t>
            </a:r>
          </a:p>
          <a:p>
            <a:pPr>
              <a:defRPr/>
            </a:pPr>
            <a:r>
              <a:rPr lang="en-US" sz="2400" dirty="0" smtClean="0">
                <a:cs typeface="+mn-cs"/>
              </a:rPr>
              <a:t>300+ pages in December</a:t>
            </a:r>
          </a:p>
          <a:p>
            <a:pPr>
              <a:defRPr/>
            </a:pPr>
            <a:r>
              <a:rPr lang="en-US" sz="2400" dirty="0" smtClean="0">
                <a:cs typeface="+mn-cs"/>
              </a:rPr>
              <a:t>46 recommendations</a:t>
            </a:r>
          </a:p>
          <a:p>
            <a:pPr lvl="1">
              <a:defRPr/>
            </a:pPr>
            <a:r>
              <a:rPr lang="en-US" dirty="0" smtClean="0"/>
              <a:t>Section 215 database “not essential” to stopping any attack; recommend government not hold phone records</a:t>
            </a:r>
          </a:p>
          <a:p>
            <a:pPr>
              <a:defRPr/>
            </a:pPr>
            <a:r>
              <a:rPr lang="en-US" sz="2400" dirty="0" smtClean="0">
                <a:cs typeface="+mn-cs"/>
              </a:rPr>
              <a:t>Pres. Obama speech January</a:t>
            </a:r>
          </a:p>
          <a:p>
            <a:pPr lvl="1">
              <a:defRPr/>
            </a:pPr>
            <a:r>
              <a:rPr lang="en-US" dirty="0" smtClean="0"/>
              <a:t>Adopt 70% in letter or spirit</a:t>
            </a:r>
          </a:p>
        </p:txBody>
      </p:sp>
    </p:spTree>
    <p:extLst>
      <p:ext uri="{BB962C8B-B14F-4D97-AF65-F5344CB8AC3E}">
        <p14:creationId xmlns:p14="http://schemas.microsoft.com/office/powerpoint/2010/main" val="3888842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Offense &amp; Defense</a:t>
            </a:r>
            <a:r>
              <a:rPr lang="en-US" dirty="0" smtClean="0"/>
              <a:t> in Cybersecurity in Era of Converging Communications</a:t>
            </a:r>
            <a:endParaRPr lang="en-US" dirty="0"/>
          </a:p>
        </p:txBody>
      </p:sp>
      <p:sp>
        <p:nvSpPr>
          <p:cNvPr id="3" name="Content Placeholder 2"/>
          <p:cNvSpPr>
            <a:spLocks noGrp="1"/>
          </p:cNvSpPr>
          <p:nvPr>
            <p:ph idx="1"/>
          </p:nvPr>
        </p:nvSpPr>
        <p:spPr/>
        <p:txBody>
          <a:bodyPr/>
          <a:lstStyle/>
          <a:p>
            <a:r>
              <a:rPr lang="en-US" sz="2000" dirty="0" smtClean="0"/>
              <a:t>Convergence:</a:t>
            </a:r>
          </a:p>
          <a:p>
            <a:pPr lvl="1"/>
            <a:r>
              <a:rPr lang="en-US" sz="2000" dirty="0" smtClean="0"/>
              <a:t>Cold War: “We” attacked “their” communications for intelligence</a:t>
            </a:r>
          </a:p>
          <a:p>
            <a:pPr lvl="1"/>
            <a:r>
              <a:rPr lang="en-US" sz="2000" dirty="0" smtClean="0"/>
              <a:t>Today: The same Internet for good guys and bad guys</a:t>
            </a:r>
          </a:p>
          <a:p>
            <a:r>
              <a:rPr lang="en-US" sz="2000" dirty="0" smtClean="0"/>
              <a:t>Strong </a:t>
            </a:r>
            <a:r>
              <a:rPr lang="en-US" sz="2000" dirty="0" smtClean="0"/>
              <a:t>intelligence and military reasons for </a:t>
            </a:r>
            <a:r>
              <a:rPr lang="en-US" sz="2000" u="sng" dirty="0" smtClean="0"/>
              <a:t>offensive</a:t>
            </a:r>
            <a:r>
              <a:rPr lang="en-US" sz="2000" dirty="0" smtClean="0"/>
              <a:t> capabilities</a:t>
            </a:r>
          </a:p>
          <a:p>
            <a:pPr lvl="1"/>
            <a:r>
              <a:rPr lang="en-US" sz="2000" dirty="0" smtClean="0"/>
              <a:t>Intelligence advantages if can access bulk data, globally, with lower risk of casualties than physical entry </a:t>
            </a:r>
          </a:p>
          <a:p>
            <a:pPr lvl="1"/>
            <a:r>
              <a:rPr lang="en-US" sz="2000" dirty="0" smtClean="0"/>
              <a:t>Historical role of </a:t>
            </a:r>
            <a:r>
              <a:rPr lang="en-US" sz="2000" dirty="0" smtClean="0"/>
              <a:t>offense </a:t>
            </a:r>
            <a:r>
              <a:rPr lang="en-US" sz="2000" dirty="0" smtClean="0"/>
              <a:t>for the military: crack Enigma and save the convoys</a:t>
            </a:r>
          </a:p>
          <a:p>
            <a:pPr lvl="1"/>
            <a:r>
              <a:rPr lang="en-US" sz="2000" dirty="0" smtClean="0"/>
              <a:t>Military in the future - Cyber Command, analogous to the way the Air Force became key to offense</a:t>
            </a:r>
          </a:p>
          <a:p>
            <a:pPr lvl="1"/>
            <a:r>
              <a:rPr lang="en-US" sz="2000" dirty="0" smtClean="0"/>
              <a:t>Where more critical infrastructure is online, then offense against it more valuable</a:t>
            </a:r>
          </a:p>
        </p:txBody>
      </p:sp>
    </p:spTree>
    <p:extLst>
      <p:ext uri="{BB962C8B-B14F-4D97-AF65-F5344CB8AC3E}">
        <p14:creationId xmlns:p14="http://schemas.microsoft.com/office/powerpoint/2010/main" val="3008087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79438"/>
          </a:xfrm>
        </p:spPr>
        <p:txBody>
          <a:bodyPr/>
          <a:lstStyle/>
          <a:p>
            <a:r>
              <a:rPr lang="en-US" u="sng" dirty="0" smtClean="0"/>
              <a:t>Defense</a:t>
            </a:r>
            <a:r>
              <a:rPr lang="en-US" dirty="0" smtClean="0"/>
              <a:t> and Cybersecurity</a:t>
            </a:r>
            <a:endParaRPr lang="en-US" dirty="0"/>
          </a:p>
        </p:txBody>
      </p:sp>
      <p:sp>
        <p:nvSpPr>
          <p:cNvPr id="3" name="Content Placeholder 2"/>
          <p:cNvSpPr>
            <a:spLocks noGrp="1"/>
          </p:cNvSpPr>
          <p:nvPr>
            <p:ph idx="1"/>
          </p:nvPr>
        </p:nvSpPr>
        <p:spPr>
          <a:xfrm>
            <a:off x="304800" y="1066800"/>
            <a:ext cx="8229600" cy="4144963"/>
          </a:xfrm>
        </p:spPr>
        <p:txBody>
          <a:bodyPr/>
          <a:lstStyle/>
          <a:p>
            <a:r>
              <a:rPr lang="en-US" sz="2200" dirty="0" smtClean="0"/>
              <a:t>Old days:</a:t>
            </a:r>
          </a:p>
          <a:p>
            <a:pPr lvl="1"/>
            <a:r>
              <a:rPr lang="en-US" sz="2200" dirty="0" smtClean="0"/>
              <a:t>Military (and NSA) have long had “information assurance,” to protect own codes and communications</a:t>
            </a:r>
          </a:p>
          <a:p>
            <a:pPr lvl="1"/>
            <a:r>
              <a:rPr lang="en-US" sz="2200" dirty="0" smtClean="0"/>
              <a:t>Where find a flaw, then use chain of command to fix it</a:t>
            </a:r>
          </a:p>
          <a:p>
            <a:pPr lvl="2"/>
            <a:r>
              <a:rPr lang="en-US" sz="2200" dirty="0" smtClean="0"/>
              <a:t>Command and control, so “patch” is installed</a:t>
            </a:r>
          </a:p>
          <a:p>
            <a:pPr lvl="2"/>
            <a:r>
              <a:rPr lang="en-US" sz="2200" dirty="0" smtClean="0"/>
              <a:t>Operational security, with goal that only the defenders learn of the patch</a:t>
            </a:r>
          </a:p>
          <a:p>
            <a:r>
              <a:rPr lang="en-US" sz="2200" dirty="0" smtClean="0"/>
              <a:t>Today:</a:t>
            </a:r>
          </a:p>
          <a:p>
            <a:pPr lvl="1"/>
            <a:r>
              <a:rPr lang="en-US" sz="2200" dirty="0" smtClean="0"/>
              <a:t>Over 90% of critical infrastructure privately held</a:t>
            </a:r>
          </a:p>
          <a:p>
            <a:pPr lvl="1"/>
            <a:r>
              <a:rPr lang="en-US" sz="2200" dirty="0" smtClean="0"/>
              <a:t>If install a patch, then tip off outsiders: can’t defend the “good guys” and still attack the “bad guys” </a:t>
            </a:r>
          </a:p>
          <a:p>
            <a:pPr lvl="1"/>
            <a:r>
              <a:rPr lang="en-US" sz="2200" dirty="0" smtClean="0"/>
              <a:t>Cybersecurity has daily attacks against civilians, so defense is more </a:t>
            </a:r>
            <a:r>
              <a:rPr lang="en-US" sz="2200" dirty="0" smtClean="0"/>
              <a:t>important</a:t>
            </a:r>
          </a:p>
          <a:p>
            <a:pPr lvl="1"/>
            <a:r>
              <a:rPr lang="en-US" sz="2200" dirty="0" smtClean="0"/>
              <a:t>Unpatched is a help to offense but hurts the defense a lot</a:t>
            </a:r>
            <a:endParaRPr lang="en-US" sz="2200" dirty="0" smtClean="0"/>
          </a:p>
        </p:txBody>
      </p:sp>
    </p:spTree>
    <p:extLst>
      <p:ext uri="{BB962C8B-B14F-4D97-AF65-F5344CB8AC3E}">
        <p14:creationId xmlns:p14="http://schemas.microsoft.com/office/powerpoint/2010/main" val="6217281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4839</TotalTime>
  <Words>2034</Words>
  <Application>Microsoft Macintosh PowerPoint</Application>
  <PresentationFormat>On-screen Show (4:3)</PresentationFormat>
  <Paragraphs>244</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  </vt:lpstr>
      <vt:lpstr>Overview</vt:lpstr>
      <vt:lpstr>Swire Background</vt:lpstr>
      <vt:lpstr>Creation of the Review Group</vt:lpstr>
      <vt:lpstr>PowerPoint Presentation</vt:lpstr>
      <vt:lpstr>Our assigned task </vt:lpstr>
      <vt:lpstr>Our Report</vt:lpstr>
      <vt:lpstr>Offense &amp; Defense in Cybersecurity in Era of Converging Communications</vt:lpstr>
      <vt:lpstr>Defense and Cybersecurity</vt:lpstr>
      <vt:lpstr>Zero Days &amp; the Equities Process</vt:lpstr>
      <vt:lpstr>Review Group: Strong Crypto for Defense</vt:lpstr>
      <vt:lpstr>USA Freedom Act &amp; RG Recommendations</vt:lpstr>
      <vt:lpstr>Summary on NSA Reform</vt:lpstr>
      <vt:lpstr>Encryption: How We Got Here</vt:lpstr>
      <vt:lpstr>PowerPoint Presentation</vt:lpstr>
      <vt:lpstr>PowerPoint Presentation</vt:lpstr>
      <vt:lpstr>PowerPoint Presentation</vt:lpstr>
      <vt:lpstr>Why Strong Encryption for the Internet</vt:lpstr>
      <vt:lpstr>PowerPoint Presentation</vt:lpstr>
      <vt:lpstr>Going Dark</vt:lpstr>
      <vt:lpstr>Feb. 29 Report: “Online Privacy &amp; ISPs”</vt:lpstr>
      <vt:lpstr> </vt:lpstr>
      <vt:lpstr> </vt:lpstr>
      <vt:lpstr> </vt:lpstr>
      <vt:lpstr> </vt:lpstr>
      <vt:lpstr>Going Dark vs. A Golden Age of Surveillance</vt:lpstr>
      <vt:lpstr>Apple v. FBI</vt:lpstr>
      <vt:lpstr>Best argument for Apple? </vt:lpstr>
      <vt:lpstr>Best arguments for Apple</vt:lpstr>
      <vt:lpstr>Conclusion</vt:lpstr>
      <vt:lpstr>Questions?  Comments?</vt:lpstr>
    </vt:vector>
  </TitlesOfParts>
  <Company>georgia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dc:creator>
  <cp:lastModifiedBy>Peter</cp:lastModifiedBy>
  <cp:revision>256</cp:revision>
  <dcterms:created xsi:type="dcterms:W3CDTF">2005-08-02T18:53:14Z</dcterms:created>
  <dcterms:modified xsi:type="dcterms:W3CDTF">2016-03-22T18:26:42Z</dcterms:modified>
</cp:coreProperties>
</file>