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9" r:id="rId2"/>
    <p:sldId id="280" r:id="rId3"/>
    <p:sldId id="281" r:id="rId4"/>
    <p:sldId id="282" r:id="rId5"/>
    <p:sldId id="283" r:id="rId6"/>
    <p:sldId id="303" r:id="rId7"/>
    <p:sldId id="284" r:id="rId8"/>
    <p:sldId id="285" r:id="rId9"/>
    <p:sldId id="286" r:id="rId10"/>
    <p:sldId id="298" r:id="rId11"/>
    <p:sldId id="299" r:id="rId12"/>
    <p:sldId id="287" r:id="rId13"/>
    <p:sldId id="288" r:id="rId14"/>
    <p:sldId id="300" r:id="rId15"/>
    <p:sldId id="311" r:id="rId16"/>
    <p:sldId id="304" r:id="rId17"/>
    <p:sldId id="306" r:id="rId18"/>
    <p:sldId id="305" r:id="rId19"/>
    <p:sldId id="289" r:id="rId20"/>
    <p:sldId id="308" r:id="rId21"/>
    <p:sldId id="301" r:id="rId22"/>
    <p:sldId id="302" r:id="rId23"/>
    <p:sldId id="290" r:id="rId24"/>
    <p:sldId id="291" r:id="rId25"/>
    <p:sldId id="293" r:id="rId26"/>
    <p:sldId id="310" r:id="rId27"/>
    <p:sldId id="294" r:id="rId28"/>
    <p:sldId id="295" r:id="rId29"/>
    <p:sldId id="296" r:id="rId30"/>
    <p:sldId id="297" r:id="rId31"/>
    <p:sldId id="3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2" y="-1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0D328-4377-403E-A8D8-04C43B9DB6B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C0A4-0247-47BA-B8D6-C5AB35C6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5344-C265-471D-88B9-046D7220DA31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itutionproject.org" TargetMode="External"/><Relationship Id="rId4" Type="http://schemas.openxmlformats.org/officeDocument/2006/relationships/hyperlink" Target="http://www.stanfordlawreview.org/online/privacy-paradox/searches-after-jon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srn.com/abstract=899626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srn.com/abstract=141809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Facial Recognition by the Government: Privacy and Civil Liberties Issues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20000" cy="17526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Professor Peter Swire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Ohio State University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&amp; Future of Privacy Forum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FBI Biometric Center of Excellence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March 14, </a:t>
            </a:r>
            <a:r>
              <a:rPr lang="en-US" sz="2800" dirty="0" smtClean="0">
                <a:solidFill>
                  <a:schemeClr val="tx1"/>
                </a:solidFill>
              </a:rPr>
              <a:t>2012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Alito in Jones (4 votes)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Would find a “search” for observing a car “in public”</a:t>
            </a:r>
          </a:p>
          <a:p>
            <a:r>
              <a:rPr lang="en-US" sz="2600" dirty="0" smtClean="0"/>
              <a:t>“Society’s expectation has been that </a:t>
            </a:r>
            <a:r>
              <a:rPr lang="en-US" sz="2600" dirty="0" err="1" smtClean="0"/>
              <a:t>l.e</a:t>
            </a:r>
            <a:r>
              <a:rPr lang="en-US" sz="2600" dirty="0" smtClean="0"/>
              <a:t>. agents and others would not – and indeed, in the main, simply could not – secretly monitor and catalogue every single movement of an individual’s car for a very long period”</a:t>
            </a:r>
          </a:p>
          <a:p>
            <a:r>
              <a:rPr lang="en-US" sz="2600" dirty="0" smtClean="0"/>
              <a:t>“the line was surely crossed before the 4-week mark”</a:t>
            </a:r>
          </a:p>
          <a:p>
            <a:r>
              <a:rPr lang="en-US" sz="2600" dirty="0" smtClean="0"/>
              <a:t>Reasonable expectation of privacy, so need a warrant</a:t>
            </a:r>
          </a:p>
          <a:p>
            <a:r>
              <a:rPr lang="en-US" sz="2600" dirty="0" err="1" smtClean="0"/>
              <a:t>Sotomayor</a:t>
            </a:r>
            <a:r>
              <a:rPr lang="en-US" sz="2600" dirty="0" smtClean="0"/>
              <a:t> (5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vote) may agree, but she wrote separately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9425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State investigators secretly videotaped a worker’s comp claimant around town</a:t>
            </a:r>
          </a:p>
          <a:p>
            <a:r>
              <a:rPr lang="en-US" sz="2400" dirty="0" smtClean="0"/>
              <a:t>State argued “a person has no privacy expectation for what he or she does in plain view in public”</a:t>
            </a:r>
          </a:p>
          <a:p>
            <a:r>
              <a:rPr lang="en-US" sz="2400" dirty="0" smtClean="0"/>
              <a:t>2 judges cited </a:t>
            </a:r>
            <a:r>
              <a:rPr lang="en-US" sz="2400" i="1" dirty="0" smtClean="0"/>
              <a:t>Jones</a:t>
            </a:r>
            <a:r>
              <a:rPr lang="en-US" sz="2400" dirty="0" smtClean="0"/>
              <a:t>: “We do not accept cameras that follow us all around town, monitoring and recording our every move for no purpose other than to detect and document evidence of unlawful activity.”</a:t>
            </a:r>
          </a:p>
          <a:p>
            <a:r>
              <a:rPr lang="en-US" sz="2400" dirty="0" smtClean="0"/>
              <a:t>“Montanans do retain expectations of privacy while in public.”</a:t>
            </a:r>
          </a:p>
          <a:p>
            <a:r>
              <a:rPr lang="en-US" sz="2400" i="1" dirty="0" smtClean="0"/>
              <a:t>Montana State Fund v. Simms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62784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“Consent” Exception to 4</a:t>
            </a:r>
            <a:r>
              <a:rPr lang="en-US" baseline="30000" dirty="0" smtClean="0"/>
              <a:t>th</a:t>
            </a:r>
            <a:r>
              <a:rPr lang="en-US" dirty="0" smtClean="0"/>
              <a:t> 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Another foundation of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Am: individual can consent to a search or seizure</a:t>
            </a:r>
          </a:p>
          <a:p>
            <a:pPr lvl="1"/>
            <a:r>
              <a:rPr lang="en-US" dirty="0" smtClean="0"/>
              <a:t>You can agree to have the cop enter your house</a:t>
            </a:r>
          </a:p>
          <a:p>
            <a:r>
              <a:rPr lang="en-US" sz="2800" dirty="0" smtClean="0"/>
              <a:t>Person voluntarily is walking down the street</a:t>
            </a:r>
          </a:p>
          <a:p>
            <a:r>
              <a:rPr lang="en-US" sz="2800" dirty="0" smtClean="0"/>
              <a:t>Or, voluntarily is at the bank or the mall, where cameras are </a:t>
            </a:r>
          </a:p>
          <a:p>
            <a:r>
              <a:rPr lang="en-US" sz="2800" dirty="0" smtClean="0"/>
              <a:t>So</a:t>
            </a:r>
            <a:r>
              <a:rPr lang="en-US" sz="2800" dirty="0" smtClean="0"/>
              <a:t>, consent has been </a:t>
            </a:r>
            <a:r>
              <a:rPr lang="en-US" sz="2800" dirty="0" smtClean="0"/>
              <a:t>given</a:t>
            </a:r>
            <a:r>
              <a:rPr lang="en-US" sz="2800" dirty="0"/>
              <a:t>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0801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Really Consent?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Consent to surveillance “in public”?</a:t>
            </a:r>
          </a:p>
          <a:p>
            <a:pPr lvl="1"/>
            <a:r>
              <a:rPr lang="en-US" dirty="0" smtClean="0"/>
              <a:t>Often no actual knowledge or consent</a:t>
            </a:r>
          </a:p>
          <a:p>
            <a:pPr lvl="1"/>
            <a:r>
              <a:rPr lang="en-US" dirty="0" smtClean="0"/>
              <a:t>Question is when to find “implied consent”</a:t>
            </a:r>
          </a:p>
          <a:p>
            <a:pPr lvl="1"/>
            <a:r>
              <a:rPr lang="en-US" dirty="0" smtClean="0"/>
              <a:t>Alito questions that for long-term tracking</a:t>
            </a:r>
            <a:endParaRPr lang="en-US" dirty="0" smtClean="0"/>
          </a:p>
          <a:p>
            <a:r>
              <a:rPr lang="en-US" sz="2800" dirty="0" smtClean="0"/>
              <a:t>Consent to surveillance by private actors?	</a:t>
            </a:r>
            <a:endParaRPr lang="en-US" sz="2800" dirty="0" smtClean="0"/>
          </a:p>
          <a:p>
            <a:pPr lvl="1"/>
            <a:r>
              <a:rPr lang="en-US" dirty="0" smtClean="0"/>
              <a:t>“Third party doctrine”</a:t>
            </a:r>
          </a:p>
          <a:p>
            <a:pPr lvl="2"/>
            <a:r>
              <a:rPr lang="en-US" sz="2800" dirty="0" smtClean="0"/>
              <a:t>You consented to banks reading your checks</a:t>
            </a:r>
          </a:p>
          <a:p>
            <a:pPr lvl="2"/>
            <a:r>
              <a:rPr lang="en-US" sz="2800" dirty="0" smtClean="0"/>
              <a:t>You consented to phone companies keeping to/from information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0701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Sotomayor</a:t>
            </a:r>
            <a:r>
              <a:rPr lang="en-US" sz="2600" dirty="0" smtClean="0"/>
              <a:t>: “More fundamentally, it may be necessary to reconsider the premise that an individual has no REP in information voluntarily disclosed to third parties”</a:t>
            </a:r>
          </a:p>
          <a:p>
            <a:r>
              <a:rPr lang="en-US" sz="2600" dirty="0" smtClean="0"/>
              <a:t>“This approach is ill suited to the digital age”</a:t>
            </a:r>
          </a:p>
          <a:p>
            <a:r>
              <a:rPr lang="en-US" sz="2600" dirty="0" smtClean="0"/>
              <a:t>She cites </a:t>
            </a:r>
            <a:r>
              <a:rPr lang="en-US" sz="2600" i="1" dirty="0" smtClean="0"/>
              <a:t>Katz</a:t>
            </a:r>
            <a:r>
              <a:rPr lang="en-US" sz="2600" dirty="0" smtClean="0"/>
              <a:t>: “What a person seeks to preserve as private, even in an area accessible to the public, may be constitutionally protected”</a:t>
            </a:r>
          </a:p>
          <a:p>
            <a:r>
              <a:rPr lang="en-US" sz="2600" dirty="0" smtClean="0"/>
              <a:t>Many scholars agree – is it really “consent” to the government when your cell phone provider learns the numbers you call?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972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 on 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Jones appears to be a Big Deal</a:t>
            </a:r>
          </a:p>
          <a:p>
            <a:pPr lvl="1"/>
            <a:r>
              <a:rPr lang="en-US" dirty="0" smtClean="0"/>
              <a:t>What can be done “in public”</a:t>
            </a:r>
          </a:p>
          <a:p>
            <a:pPr lvl="1"/>
            <a:r>
              <a:rPr lang="en-US" dirty="0" smtClean="0"/>
              <a:t>What counts as “consent” to surveillance</a:t>
            </a:r>
          </a:p>
          <a:p>
            <a:r>
              <a:rPr lang="en-US" dirty="0" smtClean="0"/>
              <a:t>DOJ treating it as a Big Deal</a:t>
            </a:r>
          </a:p>
          <a:p>
            <a:pPr lvl="1"/>
            <a:r>
              <a:rPr lang="en-US" dirty="0" smtClean="0"/>
              <a:t>Thousands of GPS devices halted</a:t>
            </a:r>
          </a:p>
          <a:p>
            <a:pPr lvl="1"/>
            <a:r>
              <a:rPr lang="en-US" dirty="0" smtClean="0"/>
              <a:t>Policy review</a:t>
            </a:r>
          </a:p>
          <a:p>
            <a:r>
              <a:rPr lang="en-US" dirty="0" smtClean="0"/>
              <a:t>Solove proposal: “The </a:t>
            </a:r>
            <a:r>
              <a:rPr lang="en-US" dirty="0"/>
              <a:t>Fourth Amendment applies to a surveillance technology used in public if the surveillance technology: (1)  extends significantly beyond human capabilities; and (2) is used in a manner beyond its ordinary use by the general public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Drones and Jones</a:t>
            </a:r>
          </a:p>
        </p:txBody>
      </p:sp>
    </p:spTree>
    <p:extLst>
      <p:ext uri="{BB962C8B-B14F-4D97-AF65-F5344CB8AC3E}">
        <p14:creationId xmlns:p14="http://schemas.microsoft.com/office/powerpoint/2010/main" val="34774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Sotomayor</a:t>
            </a:r>
            <a:r>
              <a:rPr lang="en-US" dirty="0" smtClean="0"/>
              <a:t>: “Awareness that the Government may be watching chills associational and expressive freedoms.”</a:t>
            </a:r>
          </a:p>
          <a:p>
            <a:r>
              <a:rPr lang="en-US" dirty="0" smtClean="0"/>
              <a:t>Location -- “a wealth of detail about her familial, political, professional, religious, and sexual associations”</a:t>
            </a:r>
          </a:p>
          <a:p>
            <a:r>
              <a:rPr lang="en-US" dirty="0" smtClean="0"/>
              <a:t>NAACP v. Alabama – protection of private list of members of a political association</a:t>
            </a:r>
          </a:p>
          <a:p>
            <a:r>
              <a:rPr lang="en-US" dirty="0" smtClean="0"/>
              <a:t>Democratic convention, 1972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2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Process/Accountability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Risk – if have databases with pervasive data on citizens, then discretion &amp; power to those who access the database</a:t>
            </a:r>
          </a:p>
          <a:p>
            <a:pPr lvl="1"/>
            <a:r>
              <a:rPr lang="en-US" dirty="0" smtClean="0"/>
              <a:t>Importance of accountability, audits, due process</a:t>
            </a:r>
          </a:p>
          <a:p>
            <a:pPr lvl="1"/>
            <a:r>
              <a:rPr lang="en-US" dirty="0" smtClean="0"/>
              <a:t>Penalties for “peeping”</a:t>
            </a:r>
          </a:p>
          <a:p>
            <a:r>
              <a:rPr lang="en-US" sz="2800" dirty="0" smtClean="0"/>
              <a:t>Sobriety stops – must have procedures</a:t>
            </a:r>
          </a:p>
          <a:p>
            <a:r>
              <a:rPr lang="en-US" sz="2800" dirty="0" smtClean="0"/>
              <a:t>Minimization of wiretaps – procedures</a:t>
            </a:r>
          </a:p>
          <a:p>
            <a:r>
              <a:rPr lang="en-US" sz="2800" dirty="0" smtClean="0"/>
              <a:t>Swire Stanford article on “in accordance with law” for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709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Great caution about discrimination based on religion, race, politics, ethnic origin, etc.</a:t>
            </a:r>
          </a:p>
          <a:p>
            <a:r>
              <a:rPr lang="en-US" sz="2800" dirty="0" smtClean="0"/>
              <a:t>Britain: blacks 150% to 250% rate of surveillance of whites from CCTV</a:t>
            </a:r>
          </a:p>
          <a:p>
            <a:pPr lvl="1"/>
            <a:r>
              <a:rPr lang="en-US" dirty="0" smtClean="0"/>
              <a:t>“Walking while black?”</a:t>
            </a:r>
          </a:p>
          <a:p>
            <a:r>
              <a:rPr lang="en-US" sz="2800" dirty="0" smtClean="0"/>
              <a:t>Elevator videos in Britain – gender</a:t>
            </a:r>
          </a:p>
          <a:p>
            <a:r>
              <a:rPr lang="en-US" sz="2800" dirty="0" smtClean="0"/>
              <a:t>DC case of police officer charged with using databases to blackmail married patrons of gay establishments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97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Statutes: The Privacy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Privacy Act of 1974</a:t>
            </a:r>
          </a:p>
          <a:p>
            <a:pPr lvl="1"/>
            <a:r>
              <a:rPr lang="en-US" dirty="0" smtClean="0"/>
              <a:t>Agency, such as DHS, issues a System of Records </a:t>
            </a:r>
            <a:r>
              <a:rPr lang="en-US" dirty="0" smtClean="0"/>
              <a:t>Notice, in Federal Register</a:t>
            </a:r>
          </a:p>
          <a:p>
            <a:pPr lvl="1"/>
            <a:r>
              <a:rPr lang="en-US" dirty="0" smtClean="0"/>
              <a:t>SOR where information “is retrieved” by name or identifier</a:t>
            </a:r>
          </a:p>
          <a:p>
            <a:pPr lvl="1"/>
            <a:r>
              <a:rPr lang="en-US" dirty="0" smtClean="0"/>
              <a:t>Used within that agency, without need for consent</a:t>
            </a:r>
            <a:endParaRPr lang="en-US" dirty="0" smtClean="0"/>
          </a:p>
          <a:p>
            <a:pPr lvl="1"/>
            <a:r>
              <a:rPr lang="en-US" dirty="0" smtClean="0"/>
              <a:t>Lists the “routine uses” where goes to other agencies</a:t>
            </a:r>
          </a:p>
        </p:txBody>
      </p:sp>
    </p:spTree>
    <p:extLst>
      <p:ext uri="{BB962C8B-B14F-4D97-AF65-F5344CB8AC3E}">
        <p14:creationId xmlns:p14="http://schemas.microsoft.com/office/powerpoint/2010/main" val="106444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Perspectives on </a:t>
            </a:r>
            <a:r>
              <a:rPr lang="en-US" dirty="0" smtClean="0"/>
              <a:t>U.S. Government Use of Facial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It’s Public.</a:t>
            </a:r>
            <a:endParaRPr lang="en-US" sz="2800" dirty="0" smtClean="0"/>
          </a:p>
          <a:p>
            <a:pPr lvl="1"/>
            <a:r>
              <a:rPr lang="en-US" sz="2400" dirty="0" smtClean="0"/>
              <a:t>People </a:t>
            </a:r>
            <a:r>
              <a:rPr lang="en-US" sz="2400" dirty="0" smtClean="0"/>
              <a:t>are walking down the street</a:t>
            </a:r>
          </a:p>
          <a:p>
            <a:pPr lvl="1"/>
            <a:r>
              <a:rPr lang="en-US" sz="2400" dirty="0" smtClean="0"/>
              <a:t>Police have always watched people in public</a:t>
            </a:r>
            <a:endParaRPr lang="en-US" sz="2400" dirty="0" smtClean="0"/>
          </a:p>
          <a:p>
            <a:pPr lvl="1"/>
            <a:r>
              <a:rPr lang="en-US" sz="2400" dirty="0" smtClean="0"/>
              <a:t>It’s </a:t>
            </a:r>
            <a:r>
              <a:rPr lang="en-US" sz="2400" dirty="0" smtClean="0"/>
              <a:t>good to use modern information tools to </a:t>
            </a:r>
            <a:r>
              <a:rPr lang="en-US" sz="2400" dirty="0" smtClean="0"/>
              <a:t>do this more efficiently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9426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Variety of safeguards on the data</a:t>
            </a:r>
          </a:p>
          <a:p>
            <a:r>
              <a:rPr lang="en-US" dirty="0" smtClean="0"/>
              <a:t>Privacy Act data subject to access requests by the individual – “what do you have on me?”</a:t>
            </a:r>
          </a:p>
          <a:p>
            <a:r>
              <a:rPr lang="en-US" dirty="0" smtClean="0"/>
              <a:t>Limit on data about exercise of rights guaranteed by the First Amendment, unless within scope of </a:t>
            </a:r>
            <a:r>
              <a:rPr lang="en-US" dirty="0" err="1" smtClean="0"/>
              <a:t>l.e</a:t>
            </a:r>
            <a:r>
              <a:rPr lang="en-US" dirty="0" smtClean="0"/>
              <a:t>. activity</a:t>
            </a:r>
          </a:p>
          <a:p>
            <a:r>
              <a:rPr lang="en-US" dirty="0" smtClean="0"/>
              <a:t>Major law enforcement exceptions</a:t>
            </a:r>
          </a:p>
        </p:txBody>
      </p:sp>
    </p:spTree>
    <p:extLst>
      <p:ext uri="{BB962C8B-B14F-4D97-AF65-F5344CB8AC3E}">
        <p14:creationId xmlns:p14="http://schemas.microsoft.com/office/powerpoint/2010/main" val="46565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Privacy Act applies to “personally identified information”</a:t>
            </a:r>
          </a:p>
          <a:p>
            <a:pPr lvl="1"/>
            <a:r>
              <a:rPr lang="en-US" dirty="0" smtClean="0"/>
              <a:t>“identified” or “identifiable”</a:t>
            </a:r>
          </a:p>
          <a:p>
            <a:pPr lvl="1"/>
            <a:r>
              <a:rPr lang="en-US" dirty="0" smtClean="0"/>
              <a:t>Not much OMB guidance on that</a:t>
            </a:r>
          </a:p>
          <a:p>
            <a:r>
              <a:rPr lang="en-US" sz="2800" dirty="0" smtClean="0"/>
              <a:t>Census &amp; long tradition of masking data</a:t>
            </a:r>
          </a:p>
          <a:p>
            <a:r>
              <a:rPr lang="en-US" sz="2800" dirty="0" smtClean="0"/>
              <a:t>HIPAA and “</a:t>
            </a:r>
            <a:r>
              <a:rPr lang="en-US" sz="2800" dirty="0" err="1" smtClean="0"/>
              <a:t>deidentified</a:t>
            </a:r>
            <a:r>
              <a:rPr lang="en-US" sz="2800" dirty="0" smtClean="0"/>
              <a:t> data”</a:t>
            </a:r>
          </a:p>
          <a:p>
            <a:pPr lvl="1"/>
            <a:r>
              <a:rPr lang="en-US" dirty="0" smtClean="0"/>
              <a:t>Mask 18 specified data fields; or</a:t>
            </a:r>
          </a:p>
          <a:p>
            <a:pPr lvl="1"/>
            <a:r>
              <a:rPr lang="en-US" dirty="0" smtClean="0"/>
              <a:t>Expert witness that “very low” chance of </a:t>
            </a:r>
            <a:r>
              <a:rPr lang="en-US" dirty="0" err="1" smtClean="0"/>
              <a:t>reidentifying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06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Federal Statute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Video Voyeurism Prevention Act of 2004</a:t>
            </a:r>
          </a:p>
          <a:p>
            <a:pPr lvl="1"/>
            <a:r>
              <a:rPr lang="en-US" dirty="0" smtClean="0"/>
              <a:t>Ban on knowingly capturing an image of the “private area” of an individual</a:t>
            </a:r>
          </a:p>
          <a:p>
            <a:pPr lvl="1"/>
            <a:r>
              <a:rPr lang="en-US" dirty="0" smtClean="0"/>
              <a:t>Where reasonable person would believe can disrobe in privacy</a:t>
            </a:r>
          </a:p>
          <a:p>
            <a:pPr lvl="1"/>
            <a:r>
              <a:rPr lang="en-US" dirty="0" smtClean="0"/>
              <a:t>Applies only on federal lands</a:t>
            </a:r>
          </a:p>
          <a:p>
            <a:pPr lvl="1"/>
            <a:r>
              <a:rPr lang="en-US" dirty="0" smtClean="0"/>
              <a:t>Similar state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59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Statutes: Wiretaps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limits on government interception of phone </a:t>
            </a:r>
            <a:r>
              <a:rPr lang="en-US" dirty="0" smtClean="0"/>
              <a:t>calls and bugging for sound (Title III)</a:t>
            </a:r>
            <a:endParaRPr lang="en-US" dirty="0" smtClean="0"/>
          </a:p>
          <a:p>
            <a:pPr lvl="1"/>
            <a:r>
              <a:rPr lang="en-US" dirty="0" smtClean="0"/>
              <a:t>Extra-strict search warrant</a:t>
            </a:r>
          </a:p>
          <a:p>
            <a:pPr lvl="1"/>
            <a:r>
              <a:rPr lang="en-US" b="1" dirty="0" smtClean="0"/>
              <a:t>Content </a:t>
            </a:r>
            <a:r>
              <a:rPr lang="en-US" dirty="0" smtClean="0"/>
              <a:t> of private communications very sensitive</a:t>
            </a:r>
          </a:p>
          <a:p>
            <a:r>
              <a:rPr lang="en-US" dirty="0" smtClean="0"/>
              <a:t>Applies to “aural”</a:t>
            </a:r>
          </a:p>
          <a:p>
            <a:pPr lvl="1"/>
            <a:r>
              <a:rPr lang="en-US" b="1" dirty="0" smtClean="0"/>
              <a:t>Not</a:t>
            </a:r>
            <a:r>
              <a:rPr lang="en-US" dirty="0" smtClean="0"/>
              <a:t> to video only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569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Statutes: Stored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Communications Act applies to records held by a third party</a:t>
            </a:r>
          </a:p>
          <a:p>
            <a:pPr lvl="1"/>
            <a:r>
              <a:rPr lang="en-US" dirty="0" smtClean="0"/>
              <a:t>Would apply if you subpoena </a:t>
            </a:r>
            <a:r>
              <a:rPr lang="en-US" dirty="0" smtClean="0"/>
              <a:t>FB for photos and/or names</a:t>
            </a:r>
            <a:endParaRPr lang="en-US" dirty="0" smtClean="0"/>
          </a:p>
          <a:p>
            <a:r>
              <a:rPr lang="en-US" dirty="0" smtClean="0"/>
              <a:t>Medium level of strictness to get data</a:t>
            </a:r>
          </a:p>
          <a:p>
            <a:r>
              <a:rPr lang="en-US" dirty="0" smtClean="0"/>
              <a:t>Shows medium level of sensitivity for content of stored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Mystery: Location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Split in lower courts now whether need a warrant to get a person’s cell phone location information</a:t>
            </a:r>
          </a:p>
          <a:p>
            <a:r>
              <a:rPr lang="en-US" sz="2800" dirty="0" smtClean="0"/>
              <a:t>Big battle brewing</a:t>
            </a:r>
          </a:p>
          <a:p>
            <a:r>
              <a:rPr lang="en-US" sz="2800" dirty="0" smtClean="0"/>
              <a:t>Sensitivity of location </a:t>
            </a:r>
          </a:p>
          <a:p>
            <a:pPr lvl="1"/>
            <a:r>
              <a:rPr lang="en-US" dirty="0" smtClean="0"/>
              <a:t>Cell phone and track a person in unprecedented ways</a:t>
            </a:r>
          </a:p>
          <a:p>
            <a:pPr lvl="1"/>
            <a:r>
              <a:rPr lang="en-US" dirty="0" smtClean="0"/>
              <a:t>Pictures posted to Net often have time/date/</a:t>
            </a:r>
            <a:r>
              <a:rPr lang="en-US" dirty="0" smtClean="0"/>
              <a:t>place</a:t>
            </a:r>
          </a:p>
          <a:p>
            <a:r>
              <a:rPr lang="en-US" sz="2800" dirty="0" smtClean="0"/>
              <a:t>Precedents for cell phone location may predict doctrine for facial recognition location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743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focus today – the information sharing environment</a:t>
            </a:r>
          </a:p>
          <a:p>
            <a:r>
              <a:rPr lang="en-US" sz="2800" dirty="0" smtClean="0"/>
              <a:t>Article on privacy &amp; information sharing in the war against terrorism</a:t>
            </a:r>
          </a:p>
          <a:p>
            <a:pPr lvl="1"/>
            <a:r>
              <a:rPr lang="en-US" dirty="0" smtClean="0"/>
              <a:t>Check list of questions, ODNI</a:t>
            </a:r>
          </a:p>
          <a:p>
            <a:pPr lvl="1"/>
            <a:r>
              <a:rPr lang="en-US" dirty="0" smtClean="0"/>
              <a:t>Cost effective? Security theater?</a:t>
            </a:r>
          </a:p>
          <a:p>
            <a:pPr lvl="1"/>
            <a:r>
              <a:rPr lang="en-US" dirty="0" smtClean="0"/>
              <a:t>Lessons from history?</a:t>
            </a:r>
          </a:p>
          <a:p>
            <a:pPr lvl="1"/>
            <a:r>
              <a:rPr lang="en-US" dirty="0" smtClean="0"/>
              <a:t>Make security problems worse?</a:t>
            </a:r>
          </a:p>
          <a:p>
            <a:pPr lvl="1"/>
            <a:r>
              <a:rPr lang="en-US" dirty="0" smtClean="0"/>
              <a:t>International ramifications?</a:t>
            </a:r>
          </a:p>
        </p:txBody>
      </p:sp>
    </p:spTree>
    <p:extLst>
      <p:ext uri="{BB962C8B-B14F-4D97-AF65-F5344CB8AC3E}">
        <p14:creationId xmlns:p14="http://schemas.microsoft.com/office/powerpoint/2010/main" val="708854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of What is Legal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everything legal is good to do</a:t>
            </a:r>
          </a:p>
          <a:p>
            <a:pPr lvl="1"/>
            <a:r>
              <a:rPr lang="en-US" dirty="0" smtClean="0"/>
              <a:t>You know this – you teach it to your kids</a:t>
            </a:r>
          </a:p>
          <a:p>
            <a:r>
              <a:rPr lang="en-US" sz="2800" dirty="0" smtClean="0"/>
              <a:t>Current DHS self-</a:t>
            </a:r>
            <a:r>
              <a:rPr lang="en-US" sz="2800" dirty="0" smtClean="0"/>
              <a:t>restraint on social media</a:t>
            </a:r>
            <a:endParaRPr lang="en-US" sz="2800" dirty="0" smtClean="0"/>
          </a:p>
          <a:p>
            <a:pPr lvl="1"/>
            <a:r>
              <a:rPr lang="en-US" dirty="0" smtClean="0"/>
              <a:t>Basically, monitor public officials and traditional media types on social media</a:t>
            </a:r>
          </a:p>
          <a:p>
            <a:pPr lvl="1"/>
            <a:r>
              <a:rPr lang="en-US" dirty="0" smtClean="0"/>
              <a:t>Careful not to track individuals</a:t>
            </a:r>
          </a:p>
          <a:p>
            <a:pPr lvl="1"/>
            <a:r>
              <a:rPr lang="en-US" dirty="0" smtClean="0"/>
              <a:t>FBI tracking words (bomb) but not people</a:t>
            </a:r>
          </a:p>
          <a:p>
            <a:r>
              <a:rPr lang="en-US" sz="2800" dirty="0" smtClean="0"/>
              <a:t>That didn’t prevent painful hearing last month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01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for What is Good to Do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Friends and family test</a:t>
            </a:r>
          </a:p>
          <a:p>
            <a:r>
              <a:rPr lang="en-US" sz="2800" dirty="0" smtClean="0"/>
              <a:t>New York Times </a:t>
            </a:r>
            <a:r>
              <a:rPr lang="en-US" sz="2800" dirty="0" smtClean="0"/>
              <a:t>test</a:t>
            </a:r>
          </a:p>
          <a:p>
            <a:r>
              <a:rPr lang="en-US" sz="2800" dirty="0" smtClean="0"/>
              <a:t>Data minimization:</a:t>
            </a:r>
          </a:p>
          <a:p>
            <a:pPr lvl="1"/>
            <a:r>
              <a:rPr lang="en-US" dirty="0" smtClean="0"/>
              <a:t>Facial detection v. facial recognition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25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 these goals</a:t>
            </a:r>
          </a:p>
          <a:p>
            <a:pPr lvl="1"/>
            <a:r>
              <a:rPr lang="en-US" dirty="0" smtClean="0"/>
              <a:t>Follow the constitution and the law</a:t>
            </a:r>
          </a:p>
          <a:p>
            <a:pPr lvl="1"/>
            <a:r>
              <a:rPr lang="en-US" dirty="0" smtClean="0"/>
              <a:t>Do what is good to do</a:t>
            </a:r>
          </a:p>
          <a:p>
            <a:pPr lvl="1"/>
            <a:r>
              <a:rPr lang="en-US" dirty="0" smtClean="0"/>
              <a:t>Be alert to the risk of undermining a good program by creeping people out</a:t>
            </a:r>
          </a:p>
          <a:p>
            <a:pPr lvl="1"/>
            <a:endParaRPr lang="en-US" dirty="0"/>
          </a:p>
          <a:p>
            <a:r>
              <a:rPr lang="en-US" b="1" dirty="0" smtClean="0"/>
              <a:t>And</a:t>
            </a:r>
            <a:endParaRPr lang="en-US" dirty="0" smtClean="0"/>
          </a:p>
          <a:p>
            <a:pPr lvl="1"/>
            <a:r>
              <a:rPr lang="en-US" dirty="0" smtClean="0"/>
              <a:t>Use new tech effectively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8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It’s </a:t>
            </a:r>
            <a:r>
              <a:rPr lang="en-US" sz="2800" b="1" dirty="0" smtClean="0"/>
              <a:t>something new and different.</a:t>
            </a:r>
            <a:endParaRPr lang="en-US" sz="2800" b="1" dirty="0" smtClean="0"/>
          </a:p>
          <a:p>
            <a:pPr lvl="1"/>
            <a:r>
              <a:rPr lang="en-US" dirty="0" smtClean="0"/>
              <a:t>The government </a:t>
            </a:r>
            <a:r>
              <a:rPr lang="en-US" dirty="0" smtClean="0"/>
              <a:t>getting real time location information of citizens off of </a:t>
            </a:r>
            <a:r>
              <a:rPr lang="en-US" dirty="0" smtClean="0"/>
              <a:t>cameras?</a:t>
            </a:r>
            <a:endParaRPr lang="en-US" dirty="0" smtClean="0"/>
          </a:p>
          <a:p>
            <a:pPr lvl="1"/>
            <a:r>
              <a:rPr lang="en-US" dirty="0" smtClean="0"/>
              <a:t>Part of my permanent record?</a:t>
            </a:r>
          </a:p>
          <a:p>
            <a:pPr lvl="1"/>
            <a:r>
              <a:rPr lang="en-US" dirty="0" smtClean="0"/>
              <a:t>What if I am with someone “suspicious”?</a:t>
            </a:r>
          </a:p>
          <a:p>
            <a:pPr lvl="1"/>
            <a:r>
              <a:rPr lang="en-US" dirty="0" smtClean="0"/>
              <a:t>1972 </a:t>
            </a:r>
            <a:r>
              <a:rPr lang="en-US" dirty="0" smtClean="0"/>
              <a:t>Democratic Convention</a:t>
            </a:r>
          </a:p>
          <a:p>
            <a:pPr lvl="2"/>
            <a:r>
              <a:rPr lang="en-US" sz="2800" dirty="0" smtClean="0"/>
              <a:t>Levi Guidelines, Privacy Act, </a:t>
            </a:r>
            <a:r>
              <a:rPr lang="en-US" sz="2800" dirty="0" smtClean="0"/>
              <a:t>FISA</a:t>
            </a:r>
          </a:p>
          <a:p>
            <a:pPr lvl="1"/>
            <a:r>
              <a:rPr lang="en-US" dirty="0" smtClean="0"/>
              <a:t>NYC and mosques in press recently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22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Swire, “Privacy and Information Sharing in the War </a:t>
            </a:r>
            <a:r>
              <a:rPr lang="en-US" sz="3000" dirty="0"/>
              <a:t>Against Terrorism,” </a:t>
            </a:r>
            <a:r>
              <a:rPr lang="en-US" sz="3000" dirty="0">
                <a:hlinkClick r:id="rId2"/>
              </a:rPr>
              <a:t>http://ssrn.com/abstract=</a:t>
            </a:r>
            <a:r>
              <a:rPr lang="en-US" sz="3000" dirty="0" smtClean="0">
                <a:hlinkClick r:id="rId2"/>
              </a:rPr>
              <a:t>899626</a:t>
            </a:r>
            <a:endParaRPr lang="en-US" sz="3000" dirty="0" smtClean="0"/>
          </a:p>
          <a:p>
            <a:r>
              <a:rPr lang="en-US" sz="3000" dirty="0" smtClean="0"/>
              <a:t>Constitution Project, “Guidelines for Public Video Surveillance,” 2007, </a:t>
            </a:r>
            <a:r>
              <a:rPr lang="en-US" sz="3000" dirty="0" smtClean="0">
                <a:hlinkClick r:id="rId3"/>
              </a:rPr>
              <a:t>www.constitutionproject.org</a:t>
            </a:r>
            <a:endParaRPr lang="en-US" sz="3000" dirty="0" smtClean="0"/>
          </a:p>
          <a:p>
            <a:r>
              <a:rPr lang="en-US" sz="3000" dirty="0" smtClean="0"/>
              <a:t>Swire, “A Reasonableness Approach to Searches After the Jones GPS </a:t>
            </a:r>
            <a:r>
              <a:rPr lang="en-US" sz="3000" dirty="0"/>
              <a:t>Tracking Case”, </a:t>
            </a:r>
            <a:r>
              <a:rPr lang="en-US" sz="3000" dirty="0">
                <a:hlinkClick r:id="rId4"/>
              </a:rPr>
              <a:t>http://www.stanfordlawreview.org/online/privacy-paradox/searches-after-</a:t>
            </a:r>
            <a:r>
              <a:rPr lang="en-US" sz="3000" dirty="0" smtClean="0">
                <a:hlinkClick r:id="rId4"/>
              </a:rPr>
              <a:t>jones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225541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Swire, </a:t>
            </a:r>
            <a:r>
              <a:rPr lang="en-US" dirty="0"/>
              <a:t>“Peeping”, </a:t>
            </a:r>
            <a:r>
              <a:rPr lang="en-US" dirty="0">
                <a:hlinkClick r:id="rId2"/>
              </a:rPr>
              <a:t>http://ssrn.com/abstract=</a:t>
            </a:r>
            <a:r>
              <a:rPr lang="en-US" dirty="0" smtClean="0">
                <a:hlinkClick r:id="rId2"/>
              </a:rPr>
              <a:t>1418091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r>
              <a:rPr lang="en-US" dirty="0" smtClean="0"/>
              <a:t>al issues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 and beyond</a:t>
            </a:r>
            <a:endParaRPr lang="en-US" dirty="0" smtClean="0"/>
          </a:p>
          <a:p>
            <a:r>
              <a:rPr lang="en-US" dirty="0" smtClean="0"/>
              <a:t>Statutes</a:t>
            </a:r>
            <a:endParaRPr lang="en-US" dirty="0" smtClean="0"/>
          </a:p>
          <a:p>
            <a:pPr lvl="1"/>
            <a:r>
              <a:rPr lang="en-US" dirty="0" smtClean="0"/>
              <a:t>Privacy Act, Wiretaps and Stored Records</a:t>
            </a:r>
          </a:p>
          <a:p>
            <a:r>
              <a:rPr lang="en-US" dirty="0" smtClean="0"/>
              <a:t>Subset of legal actions</a:t>
            </a:r>
          </a:p>
          <a:p>
            <a:pPr lvl="1"/>
            <a:r>
              <a:rPr lang="en-US" dirty="0" smtClean="0"/>
              <a:t>What is good to do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4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Ohio State, law professor, live in DC area</a:t>
            </a:r>
            <a:endParaRPr lang="en-US" sz="2400" dirty="0" smtClean="0"/>
          </a:p>
          <a:p>
            <a:r>
              <a:rPr lang="en-US" sz="2400" dirty="0" smtClean="0"/>
              <a:t>Future of Privacy Forum project now on government access to personal information</a:t>
            </a:r>
          </a:p>
          <a:p>
            <a:r>
              <a:rPr lang="en-US" sz="2400" dirty="0" smtClean="0"/>
              <a:t>2009-2010, National Economic Council</a:t>
            </a:r>
          </a:p>
          <a:p>
            <a:r>
              <a:rPr lang="en-US" sz="2400" dirty="0" smtClean="0"/>
              <a:t>1999-2001, Chief Counselor for Privacy, </a:t>
            </a:r>
            <a:r>
              <a:rPr lang="en-US" sz="2400" dirty="0" smtClean="0"/>
              <a:t>OMB</a:t>
            </a:r>
          </a:p>
          <a:p>
            <a:pPr lvl="1"/>
            <a:r>
              <a:rPr lang="en-US" sz="2400" dirty="0" smtClean="0"/>
              <a:t>WH Working Group to update wiretap laws</a:t>
            </a:r>
          </a:p>
          <a:p>
            <a:pPr lvl="1"/>
            <a:r>
              <a:rPr lang="en-US" sz="2400" dirty="0" smtClean="0"/>
              <a:t>Privacy Act</a:t>
            </a:r>
          </a:p>
          <a:p>
            <a:r>
              <a:rPr lang="en-US" sz="2400" dirty="0" smtClean="0"/>
              <a:t>Security and privacy</a:t>
            </a:r>
          </a:p>
          <a:p>
            <a:pPr lvl="1"/>
            <a:r>
              <a:rPr lang="en-US" sz="2400" dirty="0" smtClean="0"/>
              <a:t>Manhattan 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62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Fourth Amendment (search)</a:t>
            </a:r>
          </a:p>
          <a:p>
            <a:r>
              <a:rPr lang="en-US" sz="2800" dirty="0" smtClean="0"/>
              <a:t>First Amendment (speech, association)</a:t>
            </a:r>
          </a:p>
          <a:p>
            <a:r>
              <a:rPr lang="en-US" sz="2800" dirty="0" smtClean="0"/>
              <a:t>Fourteenth Amendment (anti-discrimination)</a:t>
            </a:r>
          </a:p>
          <a:p>
            <a:r>
              <a:rPr lang="en-US" sz="2800" dirty="0" smtClean="0"/>
              <a:t>Due Process</a:t>
            </a:r>
          </a:p>
          <a:p>
            <a:endParaRPr lang="en-US" sz="2800" dirty="0"/>
          </a:p>
          <a:p>
            <a:r>
              <a:rPr lang="en-US" sz="2800" dirty="0" smtClean="0"/>
              <a:t>For each:</a:t>
            </a:r>
          </a:p>
          <a:p>
            <a:pPr lvl="1"/>
            <a:r>
              <a:rPr lang="en-US" dirty="0" smtClean="0"/>
              <a:t>Doctrine, and legal prohibitions</a:t>
            </a:r>
          </a:p>
          <a:p>
            <a:pPr lvl="1"/>
            <a:r>
              <a:rPr lang="en-US" dirty="0" smtClean="0"/>
              <a:t>Values, sensitivities, public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1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Warrant, with probable cause</a:t>
            </a:r>
          </a:p>
          <a:p>
            <a:pPr lvl="1"/>
            <a:r>
              <a:rPr lang="en-US" dirty="0" smtClean="0"/>
              <a:t>No unreasonable searches or seizures</a:t>
            </a:r>
          </a:p>
          <a:p>
            <a:pPr lvl="1"/>
            <a:r>
              <a:rPr lang="en-US" dirty="0" smtClean="0"/>
              <a:t>Clear limits on entering an individual’s house, car, etc.</a:t>
            </a:r>
          </a:p>
          <a:p>
            <a:pPr lvl="1"/>
            <a:r>
              <a:rPr lang="en-US" dirty="0" smtClean="0"/>
              <a:t>Observing a person in public, though, hasn’t required</a:t>
            </a:r>
            <a:r>
              <a:rPr lang="en-US" dirty="0" smtClean="0"/>
              <a:t> </a:t>
            </a:r>
            <a:r>
              <a:rPr lang="en-US" dirty="0" smtClean="0"/>
              <a:t>a search warrant to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1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 Public”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Major reason that </a:t>
            </a:r>
            <a:r>
              <a:rPr lang="en-US" sz="2800" dirty="0" smtClean="0"/>
              <a:t>may be </a:t>
            </a:r>
            <a:r>
              <a:rPr lang="en-US" sz="2800" dirty="0" smtClean="0"/>
              <a:t>OK </a:t>
            </a:r>
            <a:r>
              <a:rPr lang="en-US" sz="2800" dirty="0" smtClean="0"/>
              <a:t>for government to </a:t>
            </a:r>
            <a:r>
              <a:rPr lang="en-US" sz="2800" dirty="0" smtClean="0"/>
              <a:t>do facial recognition</a:t>
            </a:r>
            <a:endParaRPr lang="en-US" sz="2800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follow an individual down the </a:t>
            </a:r>
            <a:r>
              <a:rPr lang="en-US" dirty="0" smtClean="0"/>
              <a:t>street</a:t>
            </a:r>
          </a:p>
          <a:p>
            <a:pPr lvl="1"/>
            <a:r>
              <a:rPr lang="en-US" dirty="0"/>
              <a:t>Can read </a:t>
            </a:r>
            <a:r>
              <a:rPr lang="en-US" dirty="0" smtClean="0"/>
              <a:t>newspapers &amp; other public documents</a:t>
            </a:r>
            <a:endParaRPr lang="en-US" dirty="0" smtClean="0"/>
          </a:p>
          <a:p>
            <a:pPr lvl="1"/>
            <a:r>
              <a:rPr lang="en-US" dirty="0" smtClean="0"/>
              <a:t>Not a “search” or “seizure”</a:t>
            </a:r>
          </a:p>
          <a:p>
            <a:pPr lvl="1"/>
            <a:r>
              <a:rPr lang="en-US" dirty="0" smtClean="0"/>
              <a:t>A foundation of DOJ/DHS actions for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Jones GPS Case &amp; “In Public”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Supreme Court, 9-0, said warrant needed to put a GPS tracker on a car</a:t>
            </a:r>
          </a:p>
          <a:p>
            <a:pPr lvl="1"/>
            <a:r>
              <a:rPr lang="en-US" dirty="0" smtClean="0"/>
              <a:t>Car “in public”</a:t>
            </a:r>
          </a:p>
          <a:p>
            <a:pPr lvl="1"/>
            <a:r>
              <a:rPr lang="en-US" dirty="0" smtClean="0"/>
              <a:t>Majority emphasized physical attachment</a:t>
            </a:r>
          </a:p>
          <a:p>
            <a:pPr lvl="1"/>
            <a:r>
              <a:rPr lang="en-US" dirty="0" smtClean="0"/>
              <a:t>Four or five justices questioned whether “in public” is enough to make surveillance OK</a:t>
            </a:r>
          </a:p>
          <a:p>
            <a:pPr lvl="1"/>
            <a:r>
              <a:rPr lang="en-US" dirty="0" smtClean="0"/>
              <a:t>“Mosaic” theory and what are the limits on government surveillance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1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4886</TotalTime>
  <Words>1625</Words>
  <Application>Microsoft Macintosh PowerPoint</Application>
  <PresentationFormat>On-screen Show (4:3)</PresentationFormat>
  <Paragraphs>200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Facial Recognition by the Government: Privacy and Civil Liberties Issues</vt:lpstr>
      <vt:lpstr>Two Perspectives on U.S. Government Use of Facial Recognition</vt:lpstr>
      <vt:lpstr>Second Perspective</vt:lpstr>
      <vt:lpstr>Overview</vt:lpstr>
      <vt:lpstr>My Background </vt:lpstr>
      <vt:lpstr>Constitutional Issues</vt:lpstr>
      <vt:lpstr>4th Amendment </vt:lpstr>
      <vt:lpstr>“In Public”</vt:lpstr>
      <vt:lpstr>Jones GPS Case &amp; “In Public”</vt:lpstr>
      <vt:lpstr>Alito in Jones (4 votes)</vt:lpstr>
      <vt:lpstr>Montana Supreme Court</vt:lpstr>
      <vt:lpstr>“Consent” Exception to 4th Am.</vt:lpstr>
      <vt:lpstr>Was It Really Consent?</vt:lpstr>
      <vt:lpstr>Third Party Doctrine</vt:lpstr>
      <vt:lpstr>Wrap-Up on 4th Amendment</vt:lpstr>
      <vt:lpstr>First Amendment</vt:lpstr>
      <vt:lpstr>Due Process/Accountability</vt:lpstr>
      <vt:lpstr>Equal Protection</vt:lpstr>
      <vt:lpstr>Statutes: The Privacy Act</vt:lpstr>
      <vt:lpstr>Privacy Act</vt:lpstr>
      <vt:lpstr>PII</vt:lpstr>
      <vt:lpstr>One Federal Statute </vt:lpstr>
      <vt:lpstr>Statutes: Wiretaps</vt:lpstr>
      <vt:lpstr>Statutes: Stored Communications</vt:lpstr>
      <vt:lpstr>Current Mystery: Location Information</vt:lpstr>
      <vt:lpstr>Information Sharing</vt:lpstr>
      <vt:lpstr>Subset of What is Legal </vt:lpstr>
      <vt:lpstr>Tests for What is Good to Do </vt:lpstr>
      <vt:lpstr>Conclusion</vt:lpstr>
      <vt:lpstr>Some Sources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Peter Swire</cp:lastModifiedBy>
  <cp:revision>158</cp:revision>
  <dcterms:created xsi:type="dcterms:W3CDTF">2011-10-13T16:29:04Z</dcterms:created>
  <dcterms:modified xsi:type="dcterms:W3CDTF">2012-03-13T21:44:23Z</dcterms:modified>
</cp:coreProperties>
</file>