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0"/>
  </p:notesMasterIdLst>
  <p:sldIdLst>
    <p:sldId id="369" r:id="rId2"/>
    <p:sldId id="347" r:id="rId3"/>
    <p:sldId id="370" r:id="rId4"/>
    <p:sldId id="371" r:id="rId5"/>
    <p:sldId id="374" r:id="rId6"/>
    <p:sldId id="375" r:id="rId7"/>
    <p:sldId id="372" r:id="rId8"/>
    <p:sldId id="3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03" autoAdjust="0"/>
  </p:normalViewPr>
  <p:slideViewPr>
    <p:cSldViewPr>
      <p:cViewPr varScale="1">
        <p:scale>
          <a:sx n="71" d="100"/>
          <a:sy n="71" d="100"/>
        </p:scale>
        <p:origin x="-1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9D6654-DA4B-460C-8FB0-15C2D43EF16E}" type="datetimeFigureOut">
              <a:rPr lang="en-US"/>
              <a:pPr>
                <a:defRPr/>
              </a:pPr>
              <a:t>2/14/2011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55D800-D281-4F06-8293-4ADD30E14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EC9A0-3A2C-4B71-9C22-133CB73DC4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440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40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A273-D84D-436D-B99F-A81B17503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85A04-E8B0-4FFE-AA8C-193FDB9C0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61F9C-ABED-4C78-AB3F-A6BCD8B1F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ED42B-AC64-40C3-97DC-D8079BBAA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07F9E-F04F-4314-8B8B-D1351F76E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DA63B-8DD0-4616-9E86-21C78A9C9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BED19-C3C3-4FA5-9093-030D94D6D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F4C29-3BCF-475D-9398-2EC0D6C7C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B184C-43FF-4563-BCF4-023BB2288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412F-2F33-48F9-8472-B546E909D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8315D-88A6-434F-B7E5-B0C34714A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31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1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33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34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36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337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7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7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7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337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8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8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8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8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CF20C73-1121-4663-B39D-B68E2B7F4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66850"/>
          </a:xfrm>
        </p:spPr>
        <p:txBody>
          <a:bodyPr/>
          <a:lstStyle/>
          <a:p>
            <a:r>
              <a:rPr lang="en-US" sz="4400" dirty="0" smtClean="0"/>
              <a:t>“Privacy Institutions in the Federal Government”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895600"/>
            <a:ext cx="7086600" cy="2819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Professor Peter Swire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Ohio State University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Center for American Progress</a:t>
            </a:r>
          </a:p>
          <a:p>
            <a:pPr algn="l"/>
            <a:r>
              <a:rPr lang="en-US" sz="2800" dirty="0" smtClean="0"/>
              <a:t>Silicon Flatirons</a:t>
            </a:r>
          </a:p>
          <a:p>
            <a:pPr algn="l"/>
            <a:r>
              <a:rPr lang="en-US" sz="2800" dirty="0" smtClean="0"/>
              <a:t>February 14,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000" dirty="0" smtClean="0"/>
              <a:t>Topic of our panel: role of multi-stakeholder processes for governance</a:t>
            </a:r>
          </a:p>
          <a:p>
            <a:r>
              <a:rPr lang="en-US" sz="2000" dirty="0" smtClean="0"/>
              <a:t>What should government role be?</a:t>
            </a:r>
          </a:p>
          <a:p>
            <a:pPr lvl="1"/>
            <a:r>
              <a:rPr lang="en-US" sz="2000" dirty="0" smtClean="0"/>
              <a:t>Aneesh – convener, standards, focus attention</a:t>
            </a:r>
          </a:p>
          <a:p>
            <a:pPr lvl="1"/>
            <a:r>
              <a:rPr lang="en-US" sz="2000" dirty="0" smtClean="0"/>
              <a:t>Privacy – the role of the FTC as enforcer and sometime regulator</a:t>
            </a:r>
          </a:p>
          <a:p>
            <a:pPr lvl="1"/>
            <a:r>
              <a:rPr lang="en-US" sz="2000" dirty="0" smtClean="0"/>
              <a:t>Need for any other federal institutions for privacy?</a:t>
            </a:r>
          </a:p>
          <a:p>
            <a:pPr lvl="2"/>
            <a:r>
              <a:rPr lang="en-US" sz="2000" dirty="0" smtClean="0"/>
              <a:t>Agencies have chief privacy officers</a:t>
            </a:r>
          </a:p>
          <a:p>
            <a:pPr lvl="2"/>
            <a:r>
              <a:rPr lang="en-US" sz="2000" dirty="0" smtClean="0"/>
              <a:t>Privacy and Civil Liberties Board (not yet in place)</a:t>
            </a:r>
          </a:p>
          <a:p>
            <a:pPr lvl="1"/>
            <a:r>
              <a:rPr lang="en-US" sz="2000" dirty="0" smtClean="0"/>
              <a:t>Point today: Commerce Department has important complementary role</a:t>
            </a:r>
          </a:p>
          <a:p>
            <a:pPr lvl="2"/>
            <a:r>
              <a:rPr lang="en-US" sz="2000" dirty="0" smtClean="0"/>
              <a:t>Could be housed instead in EOP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FTC as Federal Privacy Agency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Jeff Chester: “Having the Commerce Department play a role in protecting privacy will enable the data collection foxes to run the consumer privacy henhouse.”</a:t>
            </a:r>
          </a:p>
          <a:p>
            <a:pPr lvl="1"/>
            <a:r>
              <a:rPr lang="en-US" sz="2000" dirty="0" smtClean="0"/>
              <a:t>This intuition – Commerce Department involvement will dilute the effectiveness of the FTC and give industry a new path for upholding privacy-invasive activities by business</a:t>
            </a:r>
          </a:p>
          <a:p>
            <a:r>
              <a:rPr lang="en-US" sz="2000" dirty="0" smtClean="0"/>
              <a:t>Current FTC privacy roles include:</a:t>
            </a:r>
          </a:p>
          <a:p>
            <a:pPr lvl="1"/>
            <a:r>
              <a:rPr lang="en-US" sz="2000" dirty="0" smtClean="0"/>
              <a:t>Enforcement</a:t>
            </a:r>
          </a:p>
          <a:p>
            <a:pPr lvl="1"/>
            <a:r>
              <a:rPr lang="en-US" sz="2000" dirty="0" smtClean="0"/>
              <a:t>Rulemaking (currently for Can-Spam and COPPA)</a:t>
            </a:r>
          </a:p>
          <a:p>
            <a:pPr lvl="1"/>
            <a:r>
              <a:rPr lang="en-US" sz="2000" dirty="0" smtClean="0"/>
              <a:t>Convener</a:t>
            </a:r>
            <a:endParaRPr lang="en-US" sz="2000" dirty="0" smtClean="0"/>
          </a:p>
          <a:p>
            <a:pPr lvl="1"/>
            <a:r>
              <a:rPr lang="en-US" sz="2000" dirty="0" smtClean="0"/>
              <a:t>Institutional Expertise over time</a:t>
            </a:r>
          </a:p>
          <a:p>
            <a:pPr lvl="1"/>
            <a:r>
              <a:rPr lang="en-US" sz="2000" dirty="0" smtClean="0"/>
              <a:t>Bully </a:t>
            </a:r>
            <a:r>
              <a:rPr lang="en-US" sz="2000" dirty="0" smtClean="0"/>
              <a:t>pulpit – effect shows on recent browser </a:t>
            </a:r>
            <a:r>
              <a:rPr lang="en-US" sz="2000" dirty="0" err="1" smtClean="0"/>
              <a:t>practtices</a:t>
            </a:r>
            <a:r>
              <a:rPr lang="en-US" sz="2000" dirty="0" smtClean="0"/>
              <a:t> for BT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Complementary Roles for Commerce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Clearance – key and little understood</a:t>
            </a:r>
            <a:endParaRPr lang="en-US" sz="2400" dirty="0" smtClean="0"/>
          </a:p>
          <a:p>
            <a:r>
              <a:rPr lang="en-US" sz="2400" dirty="0" smtClean="0"/>
              <a:t>International position of US government</a:t>
            </a:r>
          </a:p>
          <a:p>
            <a:r>
              <a:rPr lang="en-US" sz="2400" dirty="0" smtClean="0"/>
              <a:t>Convening </a:t>
            </a:r>
            <a:r>
              <a:rPr lang="en-US" sz="2400" dirty="0" smtClean="0"/>
              <a:t>multi-stakeholders</a:t>
            </a:r>
          </a:p>
          <a:p>
            <a:pPr lvl="1"/>
            <a:r>
              <a:rPr lang="en-US" sz="2400" dirty="0" smtClean="0"/>
              <a:t>Risks and benefits of duplicating FTC</a:t>
            </a:r>
          </a:p>
          <a:p>
            <a:pPr lvl="1"/>
            <a:r>
              <a:rPr lang="en-US" sz="2400" dirty="0" smtClean="0"/>
              <a:t>To simplify, nimbleness vs. relative lack of multiple perspectives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Every Cabinet Agency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• Department of Agriculture. Migrant worker records</a:t>
            </a:r>
          </a:p>
          <a:p>
            <a:r>
              <a:rPr lang="en-US" sz="2000" dirty="0" smtClean="0"/>
              <a:t>• Department of Defense and Veterans Affairs. Records of service members</a:t>
            </a:r>
          </a:p>
          <a:p>
            <a:r>
              <a:rPr lang="en-US" sz="2000" dirty="0" smtClean="0"/>
              <a:t>• Department of Education. Education records, including for for-profit institutions</a:t>
            </a:r>
          </a:p>
          <a:p>
            <a:r>
              <a:rPr lang="en-US" sz="2000" dirty="0" smtClean="0"/>
              <a:t>• Department of Energy. Smart grid</a:t>
            </a:r>
          </a:p>
          <a:p>
            <a:r>
              <a:rPr lang="en-US" sz="2000" dirty="0" smtClean="0"/>
              <a:t>• Department of Health and Human Services. Medical records; many forms </a:t>
            </a:r>
            <a:r>
              <a:rPr lang="en-US" sz="2000" dirty="0" smtClean="0"/>
              <a:t>of human </a:t>
            </a:r>
            <a:r>
              <a:rPr lang="en-US" sz="2000" dirty="0" smtClean="0"/>
              <a:t>services records</a:t>
            </a:r>
          </a:p>
          <a:p>
            <a:r>
              <a:rPr lang="en-US" sz="2000" dirty="0" smtClean="0"/>
              <a:t>• Department of Homeland Security. Numerous issues, including </a:t>
            </a:r>
            <a:r>
              <a:rPr lang="en-US" sz="2000" dirty="0" smtClean="0"/>
              <a:t>transportation safety </a:t>
            </a:r>
            <a:r>
              <a:rPr lang="en-US" sz="2000" dirty="0" smtClean="0"/>
              <a:t>and immigration</a:t>
            </a:r>
          </a:p>
          <a:p>
            <a:r>
              <a:rPr lang="en-US" sz="2000" dirty="0" smtClean="0"/>
              <a:t>• Department of Housing and Urban Development. Public housing </a:t>
            </a:r>
            <a:r>
              <a:rPr lang="en-US" sz="2000" dirty="0" smtClean="0"/>
              <a:t>records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Clearance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• Department of Interior. National park reservations and other services provided online</a:t>
            </a:r>
          </a:p>
          <a:p>
            <a:r>
              <a:rPr lang="en-US" sz="2000" dirty="0" smtClean="0"/>
              <a:t>• Department of Justice. Numerous </a:t>
            </a:r>
            <a:r>
              <a:rPr lang="en-US" sz="2000" dirty="0" smtClean="0"/>
              <a:t>issues: CALEA, ECPA</a:t>
            </a:r>
            <a:endParaRPr lang="en-US" sz="2000" dirty="0" smtClean="0"/>
          </a:p>
          <a:p>
            <a:r>
              <a:rPr lang="en-US" sz="2000" dirty="0" smtClean="0"/>
              <a:t>• Department of Labor. Records of union membership</a:t>
            </a:r>
          </a:p>
          <a:p>
            <a:r>
              <a:rPr lang="en-US" sz="2000" dirty="0" smtClean="0"/>
              <a:t>• Department of State. International privacy issues</a:t>
            </a:r>
          </a:p>
          <a:p>
            <a:r>
              <a:rPr lang="en-US" sz="2000" dirty="0" smtClean="0"/>
              <a:t>• Department of Transportation. Smart roads</a:t>
            </a:r>
          </a:p>
          <a:p>
            <a:r>
              <a:rPr lang="en-US" sz="2000" dirty="0" smtClean="0"/>
              <a:t>• Department of Treasury. Financial privacy; money laundering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to House Federal Office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Commerce Department</a:t>
            </a:r>
          </a:p>
          <a:p>
            <a:pPr lvl="1"/>
            <a:r>
              <a:rPr lang="en-US" sz="2400" smtClean="0"/>
              <a:t>Possibly greater staffing</a:t>
            </a:r>
          </a:p>
          <a:p>
            <a:pPr lvl="1"/>
            <a:r>
              <a:rPr lang="en-US" sz="2400" smtClean="0"/>
              <a:t>Better chance of institutional memory</a:t>
            </a:r>
          </a:p>
          <a:p>
            <a:pPr lvl="1"/>
            <a:r>
              <a:rPr lang="en-US" sz="2400" smtClean="0"/>
              <a:t>International Trade Administration</a:t>
            </a:r>
          </a:p>
          <a:p>
            <a:r>
              <a:rPr lang="en-US" sz="2400" smtClean="0"/>
              <a:t>Executive Office of the President</a:t>
            </a:r>
          </a:p>
          <a:p>
            <a:pPr lvl="1"/>
            <a:r>
              <a:rPr lang="en-US" sz="2400" smtClean="0"/>
              <a:t>More powerful coordination in clearance</a:t>
            </a:r>
          </a:p>
          <a:p>
            <a:pPr lvl="1"/>
            <a:r>
              <a:rPr lang="en-US" sz="2400" smtClean="0"/>
              <a:t>But, staffing is tight and personnel leave</a:t>
            </a:r>
          </a:p>
          <a:p>
            <a:r>
              <a:rPr lang="en-US" sz="2400" smtClean="0"/>
              <a:t>Perhaps model on Howard Schmidt’s position as cyber-security coordinator</a:t>
            </a:r>
          </a:p>
          <a:p>
            <a:pPr lvl="1"/>
            <a:r>
              <a:rPr lang="en-US" sz="2400" smtClean="0"/>
              <a:t>In EOP, but detailees and staffing broader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administration should have a capability on privacy policy</a:t>
            </a:r>
          </a:p>
          <a:p>
            <a:pPr lvl="1"/>
            <a:r>
              <a:rPr lang="en-US" sz="2400" dirty="0" smtClean="0"/>
              <a:t>Clearance</a:t>
            </a:r>
          </a:p>
          <a:p>
            <a:pPr lvl="1"/>
            <a:r>
              <a:rPr lang="en-US" sz="2400" dirty="0" smtClean="0"/>
              <a:t>International discussions</a:t>
            </a:r>
          </a:p>
          <a:p>
            <a:pPr lvl="1"/>
            <a:r>
              <a:rPr lang="en-US" sz="2400" dirty="0" smtClean="0"/>
              <a:t>Inform privacy policy with the insights and expertise from other agencies</a:t>
            </a:r>
          </a:p>
          <a:p>
            <a:pPr lvl="1"/>
            <a:r>
              <a:rPr lang="en-US" sz="2400" dirty="0" smtClean="0"/>
              <a:t>Insert privacy expertise into other agencies’ activities</a:t>
            </a:r>
          </a:p>
          <a:p>
            <a:r>
              <a:rPr lang="en-US" sz="2400" dirty="0" smtClean="0"/>
              <a:t>That illustrates good reasons to have privacy expertise beyond the FTC</a:t>
            </a:r>
          </a:p>
          <a:p>
            <a:pPr lvl="1"/>
            <a:r>
              <a:rPr lang="en-US" sz="2400" dirty="0" smtClean="0"/>
              <a:t>Is much more than a cynical ploy to undermine the FTC’s efforts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4034</TotalTime>
  <Words>487</Words>
  <Application>Microsoft Office PowerPoint</Application>
  <PresentationFormat>On-screen Show (4:3)</PresentationFormat>
  <Paragraphs>72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Ripple</vt:lpstr>
      <vt:lpstr>“Privacy Institutions in the Federal Government”</vt:lpstr>
      <vt:lpstr>Overview</vt:lpstr>
      <vt:lpstr>The FTC as Federal Privacy Agency</vt:lpstr>
      <vt:lpstr>Complementary Roles for Commerce</vt:lpstr>
      <vt:lpstr>Every Cabinet Agency</vt:lpstr>
      <vt:lpstr>Clearance (2)</vt:lpstr>
      <vt:lpstr>Where to House Federal Office</vt:lpstr>
      <vt:lpstr>Conclusion</vt:lpstr>
    </vt:vector>
  </TitlesOfParts>
  <Company>Morrison &amp; Foerster LLP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Model for When Disclosure Helps Security</dc:title>
  <dc:creator>Peter Swire</dc:creator>
  <cp:lastModifiedBy>Peter Swire</cp:lastModifiedBy>
  <cp:revision>221</cp:revision>
  <dcterms:created xsi:type="dcterms:W3CDTF">2003-11-21T15:44:49Z</dcterms:created>
  <dcterms:modified xsi:type="dcterms:W3CDTF">2011-02-14T15:03:01Z</dcterms:modified>
</cp:coreProperties>
</file>