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0" r:id="rId3"/>
    <p:sldId id="374" r:id="rId4"/>
    <p:sldId id="376" r:id="rId5"/>
    <p:sldId id="377" r:id="rId6"/>
    <p:sldId id="371" r:id="rId7"/>
    <p:sldId id="378" r:id="rId8"/>
    <p:sldId id="372" r:id="rId9"/>
    <p:sldId id="379" r:id="rId10"/>
    <p:sldId id="380" r:id="rId11"/>
    <p:sldId id="373" r:id="rId12"/>
    <p:sldId id="381" r:id="rId13"/>
    <p:sldId id="38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5"/>
    <p:restoredTop sz="95153" autoAdjust="0"/>
  </p:normalViewPr>
  <p:slideViewPr>
    <p:cSldViewPr>
      <p:cViewPr varScale="1">
        <p:scale>
          <a:sx n="90" d="100"/>
          <a:sy n="90" d="100"/>
        </p:scale>
        <p:origin x="10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10AF0-53A3-3844-8AB1-A2AA47B5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5AB4-CE66-E647-A2FF-D36E5254C1D8}" type="datetimeFigureOut">
              <a:rPr lang="en-US" smtClean="0"/>
              <a:t>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F347-A94E-4E45-9EEA-6C937B52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638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10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1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6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7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0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0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"/>
            <a:ext cx="9144000" cy="67056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sprivacybill.inte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" y="1524000"/>
            <a:ext cx="9137650" cy="914400"/>
          </a:xfrm>
        </p:spPr>
        <p:txBody>
          <a:bodyPr/>
          <a:lstStyle/>
          <a:p>
            <a:pPr algn="ctr" eaLnBrk="1" hangingPunct="1"/>
            <a:r>
              <a:rPr lang="en-US" sz="4400" i="1" dirty="0">
                <a:latin typeface="Arial" charset="0"/>
              </a:rPr>
              <a:t>Individual Rights and Federal Preemption of State Privacy Laws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" y="3352800"/>
            <a:ext cx="9144000" cy="7620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Peter Swire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Defamation and Privacy Section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AALS 2019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New Orleans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January 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54DC-DCCE-2E4D-A2ED-B4DE7DB3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Recap (before a final point)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3416-57F8-CF4E-A307-80403829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CCPA would </a:t>
            </a:r>
            <a:r>
              <a:rPr lang="en-US" sz="2200" b="1" dirty="0"/>
              <a:t>expand individual civil actions </a:t>
            </a:r>
            <a:r>
              <a:rPr lang="en-US" sz="2200" dirty="0"/>
              <a:t>for data breach &amp; AG actions for newly defined privacy violations</a:t>
            </a:r>
          </a:p>
          <a:p>
            <a:pPr lvl="1"/>
            <a:r>
              <a:rPr lang="en-US" sz="2200" dirty="0"/>
              <a:t>Could be precedent for the sort of 50-state legislation we have seen for data breach</a:t>
            </a:r>
          </a:p>
          <a:p>
            <a:r>
              <a:rPr lang="en-US" sz="2200" dirty="0"/>
              <a:t>In reaction, industry &amp; Administration push for federal privacy legislation to stop individual civil actions</a:t>
            </a:r>
          </a:p>
          <a:p>
            <a:pPr lvl="1"/>
            <a:r>
              <a:rPr lang="en-US" sz="2200" dirty="0"/>
              <a:t>Defining scope of preemption will need detailed analysis by privacy experts/professors</a:t>
            </a:r>
          </a:p>
          <a:p>
            <a:r>
              <a:rPr lang="en-US" sz="2200" dirty="0"/>
              <a:t>One other key legal item …</a:t>
            </a:r>
          </a:p>
        </p:txBody>
      </p:sp>
    </p:spTree>
    <p:extLst>
      <p:ext uri="{BB962C8B-B14F-4D97-AF65-F5344CB8AC3E}">
        <p14:creationId xmlns:p14="http://schemas.microsoft.com/office/powerpoint/2010/main" val="155401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A258-A639-7B48-8FC7-FCEDBAE6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438"/>
          </a:xfrm>
        </p:spPr>
        <p:txBody>
          <a:bodyPr/>
          <a:lstStyle/>
          <a:p>
            <a:r>
              <a:rPr lang="en-US" dirty="0"/>
              <a:t>Standing in Federal &amp; State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4688-7C1B-6442-A303-EB66B8B6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/>
          <a:lstStyle/>
          <a:p>
            <a:r>
              <a:rPr lang="en-US" sz="2200" dirty="0"/>
              <a:t>Federal limits on standing under Art. III</a:t>
            </a:r>
          </a:p>
          <a:p>
            <a:pPr lvl="1"/>
            <a:r>
              <a:rPr lang="en-US" sz="2200" b="1" dirty="0"/>
              <a:t>Spokeo</a:t>
            </a:r>
            <a:r>
              <a:rPr lang="en-US" sz="2200" dirty="0"/>
              <a:t> requirement of concrete injury</a:t>
            </a:r>
          </a:p>
          <a:p>
            <a:pPr lvl="2"/>
            <a:r>
              <a:rPr lang="en-US" sz="2200" dirty="0"/>
              <a:t>Limits on Congress’ ability to define what counts as harm or injury</a:t>
            </a:r>
          </a:p>
          <a:p>
            <a:pPr lvl="1"/>
            <a:r>
              <a:rPr lang="en-US" sz="2200" dirty="0"/>
              <a:t>N.D. Ill. decision Dec. 29 for </a:t>
            </a:r>
            <a:r>
              <a:rPr lang="en-US" sz="2200" b="1" dirty="0"/>
              <a:t>Google Voice</a:t>
            </a:r>
          </a:p>
          <a:p>
            <a:pPr lvl="2"/>
            <a:r>
              <a:rPr lang="en-US" sz="2200" dirty="0"/>
              <a:t>On SJ, Court found </a:t>
            </a:r>
            <a:r>
              <a:rPr lang="en-US" sz="2200" b="1" dirty="0"/>
              <a:t>no concrete injury </a:t>
            </a:r>
            <a:r>
              <a:rPr lang="en-US" sz="2200" dirty="0"/>
              <a:t>from collection/processing of biometric data, in violation of state law</a:t>
            </a:r>
          </a:p>
          <a:p>
            <a:pPr lvl="2"/>
            <a:r>
              <a:rPr lang="en-US" sz="2200" dirty="0"/>
              <a:t>Held: </a:t>
            </a:r>
            <a:r>
              <a:rPr lang="en-US" sz="2200" b="1" dirty="0"/>
              <a:t>no standing</a:t>
            </a:r>
          </a:p>
          <a:p>
            <a:pPr lvl="3"/>
            <a:r>
              <a:rPr lang="en-US" sz="2200" b="1" dirty="0"/>
              <a:t>No federal court enforcement </a:t>
            </a:r>
            <a:r>
              <a:rPr lang="en-US" sz="2200" dirty="0"/>
              <a:t>of statutory damages to individual/class under state biometric law</a:t>
            </a:r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368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909E-F6B6-AC4E-9153-313BE0FE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Courts May Grant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87BE-6AAD-8D44-A7F6-C3E142708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Contrast: Tabata v. Charleston Area Med. Ctr., 759 S.E.2d 459 (2014)</a:t>
            </a:r>
          </a:p>
          <a:p>
            <a:pPr lvl="1"/>
            <a:r>
              <a:rPr lang="en-US" sz="2200" dirty="0"/>
              <a:t>W.Va. Supreme Court held that </a:t>
            </a:r>
            <a:r>
              <a:rPr lang="en-US" sz="2200" b="1" dirty="0"/>
              <a:t>plaintiffs had standing </a:t>
            </a:r>
            <a:r>
              <a:rPr lang="en-US" sz="2200" dirty="0"/>
              <a:t>even though discovery revealed that </a:t>
            </a:r>
            <a:r>
              <a:rPr lang="en-US" sz="2200" b="1" dirty="0"/>
              <a:t>no class member </a:t>
            </a:r>
            <a:r>
              <a:rPr lang="en-US" sz="2200" dirty="0"/>
              <a:t>– including the named plaintiffs – had suffered any property damage or </a:t>
            </a:r>
            <a:r>
              <a:rPr lang="en-US" sz="2200" b="1" dirty="0"/>
              <a:t>economic losses</a:t>
            </a:r>
          </a:p>
          <a:p>
            <a:r>
              <a:rPr lang="en-US" sz="2200" dirty="0"/>
              <a:t>Federal preemption may therefore limit scope of cognizable harm/injury provided by state law</a:t>
            </a:r>
          </a:p>
          <a:p>
            <a:pPr lvl="1"/>
            <a:r>
              <a:rPr lang="en-US" sz="2200" dirty="0"/>
              <a:t>Civil remedy focus may thus shift to </a:t>
            </a:r>
            <a:r>
              <a:rPr lang="en-US" sz="2200" b="1" dirty="0"/>
              <a:t>states where no requirement of concrete injury for standing</a:t>
            </a:r>
          </a:p>
          <a:p>
            <a:pPr lvl="1"/>
            <a:r>
              <a:rPr lang="en-US" sz="2200" dirty="0"/>
              <a:t>A reason to </a:t>
            </a:r>
            <a:r>
              <a:rPr lang="en-US" sz="2200" b="1" dirty="0"/>
              <a:t>support state laws</a:t>
            </a:r>
            <a:r>
              <a:rPr lang="en-US" sz="2200" dirty="0"/>
              <a:t>, rather than federal, </a:t>
            </a:r>
            <a:r>
              <a:rPr lang="en-US" sz="2200" b="1" dirty="0"/>
              <a:t>for privacy supporters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C33-9A47-6F4C-BB82-127382AD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13D3-46D9-CC4D-9C9C-F74DC532F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/>
              <a:t>Remedies may expand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CCPA may herald new wave of state privacy laws, with at least some individual or state AG remedies</a:t>
            </a:r>
          </a:p>
          <a:p>
            <a:r>
              <a:rPr lang="en-US" sz="2200" b="1" dirty="0"/>
              <a:t>Remedies may contract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Federal privacy law proposals all have preemption</a:t>
            </a:r>
          </a:p>
          <a:p>
            <a:pPr lvl="1"/>
            <a:r>
              <a:rPr lang="en-US" sz="2200" dirty="0"/>
              <a:t>Technically complex topic</a:t>
            </a:r>
          </a:p>
          <a:p>
            <a:pPr lvl="1"/>
            <a:r>
              <a:rPr lang="en-US" sz="2200" dirty="0"/>
              <a:t>Under current jurisprudence may have constitutional Article III limits on enforcement of some privacy rights in federal court</a:t>
            </a:r>
          </a:p>
          <a:p>
            <a:r>
              <a:rPr lang="en-US" sz="2200" dirty="0"/>
              <a:t>In short, </a:t>
            </a:r>
            <a:r>
              <a:rPr lang="en-US" sz="2200" b="1" dirty="0"/>
              <a:t>scope of civil privacy remedies are becoming a very timely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2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Panel Topic:</a:t>
            </a:r>
            <a:r>
              <a:rPr lang="en-US" sz="2200" i="1" dirty="0"/>
              <a:t> Substantive Issues in Privacy and Defamation in the Internet Age: Prospects for Civil Recovery</a:t>
            </a:r>
          </a:p>
          <a:p>
            <a:r>
              <a:rPr lang="en-US" sz="2200" dirty="0"/>
              <a:t>Passage of </a:t>
            </a:r>
            <a:r>
              <a:rPr lang="en-US" sz="2200" b="1" dirty="0"/>
              <a:t>California Consumer Protection Act </a:t>
            </a:r>
            <a:r>
              <a:rPr lang="en-US" sz="2200" dirty="0"/>
              <a:t>in 2018</a:t>
            </a:r>
          </a:p>
          <a:p>
            <a:pPr lvl="1"/>
            <a:r>
              <a:rPr lang="en-US" sz="2200" dirty="0"/>
              <a:t>Private right of action for data breach</a:t>
            </a:r>
          </a:p>
          <a:p>
            <a:r>
              <a:rPr lang="en-US" sz="2200" dirty="0"/>
              <a:t>In reaction, major push for </a:t>
            </a:r>
            <a:r>
              <a:rPr lang="en-US" sz="2200" b="1" dirty="0"/>
              <a:t>federal privacy legislation</a:t>
            </a:r>
          </a:p>
          <a:p>
            <a:pPr lvl="1"/>
            <a:r>
              <a:rPr lang="en-US" sz="2200" b="1" dirty="0"/>
              <a:t>Preemption</a:t>
            </a:r>
            <a:r>
              <a:rPr lang="en-US" sz="2200" dirty="0"/>
              <a:t> of state laws a major rationale for industry &amp; administration support</a:t>
            </a:r>
          </a:p>
          <a:p>
            <a:pPr lvl="1"/>
            <a:r>
              <a:rPr lang="en-US" sz="2200" dirty="0"/>
              <a:t>My current writing on federal privacy preemption</a:t>
            </a:r>
          </a:p>
          <a:p>
            <a:pPr lvl="1"/>
            <a:r>
              <a:rPr lang="en-US" sz="2200" dirty="0"/>
              <a:t>Ways private civil remedies may both expand and contract</a:t>
            </a:r>
          </a:p>
          <a:p>
            <a:endParaRPr lang="en-US" sz="2200" dirty="0"/>
          </a:p>
          <a:p>
            <a:endParaRPr lang="en-US" sz="2200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4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B870-D9CE-5A4E-B432-90188491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26F7-1E7F-FC4D-AD6F-027578A0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CCPA passed 2018</a:t>
            </a:r>
          </a:p>
          <a:p>
            <a:pPr lvl="1"/>
            <a:r>
              <a:rPr lang="en-US" sz="2200" dirty="0"/>
              <a:t>Washington, Oregon, and others may follow soon</a:t>
            </a:r>
          </a:p>
          <a:p>
            <a:pPr lvl="1"/>
            <a:r>
              <a:rPr lang="en-US" sz="2200" dirty="0"/>
              <a:t>Private right of action and class action for data breaches (see next slide) </a:t>
            </a:r>
          </a:p>
          <a:p>
            <a:pPr lvl="1"/>
            <a:r>
              <a:rPr lang="en-US" sz="2200" dirty="0"/>
              <a:t>State AG only for enforcement of other new privacy requirements</a:t>
            </a:r>
          </a:p>
          <a:p>
            <a:pPr lvl="1"/>
            <a:r>
              <a:rPr lang="en-US" sz="2200" dirty="0"/>
              <a:t>Subject to possible amendment in CA legislature before it takes effect January 2020</a:t>
            </a:r>
          </a:p>
        </p:txBody>
      </p:sp>
    </p:spTree>
    <p:extLst>
      <p:ext uri="{BB962C8B-B14F-4D97-AF65-F5344CB8AC3E}">
        <p14:creationId xmlns:p14="http://schemas.microsoft.com/office/powerpoint/2010/main" val="108182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B9BA-D673-B44D-9AD8-B3EDDFA1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Private Right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48DE-D3A7-FA47-86C4-BA640D9BD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b="1" dirty="0"/>
              <a:t>“Any consumer </a:t>
            </a:r>
            <a:r>
              <a:rPr lang="en-US" sz="1900" dirty="0"/>
              <a:t>whose nonencrypted or nonredacted personal information is subject to an </a:t>
            </a:r>
            <a:r>
              <a:rPr lang="en-US" sz="1900" b="1" dirty="0"/>
              <a:t>unauthorized access and exfiltration, theft, or disclosure </a:t>
            </a:r>
            <a:r>
              <a:rPr lang="en-US" sz="1900" dirty="0"/>
              <a:t>as a result of the business’ violation of the duty to implement and maintain reasonable security procedures and practices appropriate to the nature of the information to protect the personal information </a:t>
            </a:r>
            <a:r>
              <a:rPr lang="en-US" sz="1900" b="1" dirty="0"/>
              <a:t>may institute a civil action </a:t>
            </a:r>
            <a:r>
              <a:rPr lang="en-US" sz="1900" dirty="0"/>
              <a:t>for any of the following: </a:t>
            </a:r>
          </a:p>
          <a:p>
            <a:pPr marL="457200" lvl="1" indent="0">
              <a:buNone/>
            </a:pPr>
            <a:r>
              <a:rPr lang="en-US" sz="1900" dirty="0"/>
              <a:t>(A) </a:t>
            </a:r>
            <a:r>
              <a:rPr lang="en-US" sz="1900" b="1" dirty="0"/>
              <a:t>To recover damages in an amount not less than one hundred dollars ($100) </a:t>
            </a:r>
            <a:r>
              <a:rPr lang="en-US" sz="1900" dirty="0"/>
              <a:t>and not greater than seven hundred and fifty ($750) </a:t>
            </a:r>
            <a:r>
              <a:rPr lang="en-US" sz="1900" b="1" dirty="0"/>
              <a:t>per consumer per incident </a:t>
            </a:r>
            <a:r>
              <a:rPr lang="en-US" sz="1900" dirty="0"/>
              <a:t>or actual damages, whichever is greater. </a:t>
            </a:r>
          </a:p>
          <a:p>
            <a:pPr marL="457200" lvl="1" indent="0">
              <a:buNone/>
            </a:pPr>
            <a:r>
              <a:rPr lang="en-US" sz="1900" dirty="0"/>
              <a:t>(B) Injunctive or declaratory relief.</a:t>
            </a:r>
            <a:br>
              <a:rPr lang="en-US" sz="1900" dirty="0"/>
            </a:br>
            <a:r>
              <a:rPr lang="en-US" sz="1900" dirty="0"/>
              <a:t>(C) Any other relief the court deems proper.”</a:t>
            </a:r>
          </a:p>
          <a:p>
            <a:pPr marL="400050"/>
            <a:r>
              <a:rPr lang="en-US" sz="1900" dirty="0"/>
              <a:t>Consumer must give </a:t>
            </a:r>
            <a:r>
              <a:rPr lang="en-US" sz="1900" b="1" dirty="0"/>
              <a:t>prior notice </a:t>
            </a:r>
            <a:r>
              <a:rPr lang="en-US" sz="1900" dirty="0"/>
              <a:t>to defendant and state AG</a:t>
            </a:r>
          </a:p>
          <a:p>
            <a:pPr marL="400050"/>
            <a:r>
              <a:rPr lang="en-US" sz="1900" dirty="0"/>
              <a:t>No ban on </a:t>
            </a:r>
            <a:r>
              <a:rPr lang="en-US" sz="1900" b="1" dirty="0"/>
              <a:t>class actions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EECB-83C6-B246-A5F8-C66F2053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8859"/>
            <a:ext cx="8229600" cy="579438"/>
          </a:xfrm>
        </p:spPr>
        <p:txBody>
          <a:bodyPr/>
          <a:lstStyle/>
          <a:p>
            <a:r>
              <a:rPr lang="en-US" dirty="0"/>
              <a:t>Responses to CCPA: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C9878-2D88-624D-B84E-DD451CB6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371600"/>
            <a:ext cx="8991600" cy="2891893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0F6F21D-C619-9B42-89AA-97B16260E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46796"/>
            <a:ext cx="8229600" cy="2105959"/>
          </a:xfrm>
        </p:spPr>
      </p:pic>
    </p:spTree>
    <p:extLst>
      <p:ext uri="{BB962C8B-B14F-4D97-AF65-F5344CB8AC3E}">
        <p14:creationId xmlns:p14="http://schemas.microsoft.com/office/powerpoint/2010/main" val="250295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9E8D-2345-3045-80E1-DD0F674F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federal privacy legislation &amp; civil claims for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CA30-0C1B-8D41-8AE5-2DD91747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Draft federal bill by Intel</a:t>
            </a:r>
          </a:p>
          <a:p>
            <a:pPr lvl="1"/>
            <a:r>
              <a:rPr lang="en-US" sz="2200" dirty="0"/>
              <a:t>Intel has long supported federal privacy legislation – the pro-privacy side of the business community</a:t>
            </a:r>
          </a:p>
          <a:p>
            <a:pPr lvl="1"/>
            <a:r>
              <a:rPr lang="en-US" sz="2200" dirty="0">
                <a:hlinkClick r:id="rId2"/>
              </a:rPr>
              <a:t>https://usprivacybill.intel.com</a:t>
            </a:r>
            <a:endParaRPr lang="en-US" sz="2200" dirty="0"/>
          </a:p>
          <a:p>
            <a:r>
              <a:rPr lang="en-US" sz="2200" dirty="0"/>
              <a:t>Swire comments on 13 legal issues raised by federal preemption of state privacy law</a:t>
            </a:r>
          </a:p>
          <a:p>
            <a:pPr lvl="1"/>
            <a:r>
              <a:rPr lang="en-US" sz="2200" dirty="0"/>
              <a:t>On Intel site</a:t>
            </a:r>
          </a:p>
          <a:p>
            <a:pPr lvl="1"/>
            <a:r>
              <a:rPr lang="en-US" sz="2200" dirty="0"/>
              <a:t>Next week scheduled for publication by IAPP</a:t>
            </a:r>
          </a:p>
          <a:p>
            <a:pPr lvl="1"/>
            <a:r>
              <a:rPr lang="en-US" sz="2200" dirty="0"/>
              <a:t>Theme: </a:t>
            </a:r>
            <a:r>
              <a:rPr lang="en-US" sz="2200" b="1" dirty="0"/>
              <a:t>preemption is technically very complex </a:t>
            </a:r>
            <a:r>
              <a:rPr lang="en-US" sz="2200" dirty="0"/>
              <a:t>as well as politically controversial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8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3015-F5DF-F247-B7DE-39638ADF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Preemption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854B-1589-C14E-9479-1EFBABF4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bill would </a:t>
            </a:r>
            <a:r>
              <a:rPr lang="en-US" sz="2200" b="1" dirty="0"/>
              <a:t>preempt</a:t>
            </a:r>
            <a:r>
              <a:rPr lang="en-US" sz="2200" dirty="0"/>
              <a:t> “any civil provisions of the law of any State” that “are </a:t>
            </a:r>
            <a:r>
              <a:rPr lang="en-US" sz="2200" b="1" dirty="0"/>
              <a:t>primarily focused on the reduction of privacy risk </a:t>
            </a:r>
            <a:r>
              <a:rPr lang="en-US" sz="2200" dirty="0"/>
              <a:t>through the regulation of personal data collection and processing activities.” </a:t>
            </a:r>
          </a:p>
          <a:p>
            <a:r>
              <a:rPr lang="en-US" sz="2200" b="1" dirty="0"/>
              <a:t>Sweeping preemption compared to previous federal privacy statutes</a:t>
            </a:r>
          </a:p>
          <a:p>
            <a:pPr lvl="1"/>
            <a:r>
              <a:rPr lang="en-US" sz="2200" dirty="0"/>
              <a:t>Many did not preempt: e.g., ECPA allows State two-party consent laws </a:t>
            </a:r>
          </a:p>
          <a:p>
            <a:pPr lvl="1"/>
            <a:r>
              <a:rPr lang="en-US" sz="2200" dirty="0"/>
              <a:t>CAN-SPAM preemption only for laws that “expressly regulate the use of electronic mail to send commercial messages.”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5001-C4AA-AC42-AD7E-B7D36DF1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9438"/>
          </a:xfrm>
        </p:spPr>
        <p:txBody>
          <a:bodyPr/>
          <a:lstStyle/>
          <a:p>
            <a:r>
              <a:rPr lang="en-US" dirty="0"/>
              <a:t>Exceptions to Retain Some State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1672-8238-AC4C-9910-C529D65E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sz="2200" dirty="0"/>
              <a:t>“Nothing in this Act shall be construed to preempt the applicability of </a:t>
            </a:r>
            <a:r>
              <a:rPr lang="en-US" sz="2200" b="1" dirty="0"/>
              <a:t>State constitutional, trespass, contract, data breach notification or tort law</a:t>
            </a:r>
            <a:r>
              <a:rPr lang="en-US" sz="2200" dirty="0"/>
              <a:t>.”</a:t>
            </a:r>
          </a:p>
          <a:p>
            <a:pPr lvl="1"/>
            <a:r>
              <a:rPr lang="en-US" sz="2200" dirty="0"/>
              <a:t>No clear mechanism to decide </a:t>
            </a:r>
            <a:r>
              <a:rPr lang="en-US" sz="2200" b="1" dirty="0"/>
              <a:t>which laws </a:t>
            </a:r>
            <a:r>
              <a:rPr lang="en-US" sz="2200" dirty="0"/>
              <a:t>qualify for these</a:t>
            </a:r>
          </a:p>
          <a:p>
            <a:pPr lvl="1"/>
            <a:r>
              <a:rPr lang="en-US" sz="2200" dirty="0"/>
              <a:t>Could provide FTC a role, similar to OCC and EPA?</a:t>
            </a:r>
          </a:p>
          <a:p>
            <a:pPr lvl="1"/>
            <a:r>
              <a:rPr lang="en-US" sz="2200" dirty="0"/>
              <a:t>State </a:t>
            </a:r>
            <a:r>
              <a:rPr lang="en-US" sz="2200" b="1" dirty="0"/>
              <a:t>cybersecurity</a:t>
            </a:r>
            <a:r>
              <a:rPr lang="en-US" sz="2200" dirty="0"/>
              <a:t> laws preempted (?)</a:t>
            </a:r>
          </a:p>
          <a:p>
            <a:r>
              <a:rPr lang="en-US" sz="2200" dirty="0"/>
              <a:t>Multiple possible exceptions, where state law could still apply:</a:t>
            </a:r>
          </a:p>
          <a:p>
            <a:pPr lvl="1"/>
            <a:r>
              <a:rPr lang="en-US" sz="2200" dirty="0"/>
              <a:t>Does have </a:t>
            </a:r>
            <a:r>
              <a:rPr lang="en-US" sz="2200" b="1" dirty="0"/>
              <a:t>HIPAA</a:t>
            </a:r>
            <a:r>
              <a:rPr lang="en-US" sz="2200" dirty="0"/>
              <a:t> exception, applying to covered entities</a:t>
            </a:r>
          </a:p>
          <a:p>
            <a:pPr lvl="1"/>
            <a:r>
              <a:rPr lang="en-US" sz="2200" dirty="0"/>
              <a:t>Would apparently preempt many other </a:t>
            </a:r>
            <a:r>
              <a:rPr lang="en-US" sz="2200" b="1" dirty="0"/>
              <a:t>state medical privacy laws</a:t>
            </a:r>
          </a:p>
          <a:p>
            <a:pPr lvl="1"/>
            <a:r>
              <a:rPr lang="en-US" sz="2200" dirty="0"/>
              <a:t>Would preempt existing state </a:t>
            </a:r>
            <a:r>
              <a:rPr lang="en-US" sz="2200" b="1" dirty="0"/>
              <a:t>financial privacy </a:t>
            </a:r>
            <a:r>
              <a:rPr lang="en-US" sz="2200" dirty="0"/>
              <a:t>&amp; other laws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684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4062-C8DC-0043-9540-00E1444A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rights enforced by State AG’s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E41D-70E5-FC4D-923D-FA2FC74A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This panel focuses on individuals’ rights to file civil actions</a:t>
            </a:r>
          </a:p>
          <a:p>
            <a:r>
              <a:rPr lang="en-US" sz="2200" dirty="0"/>
              <a:t>New law retains some other remedies</a:t>
            </a:r>
          </a:p>
          <a:p>
            <a:pPr lvl="1"/>
            <a:r>
              <a:rPr lang="en-US" sz="2200" dirty="0"/>
              <a:t>Intel bill: will </a:t>
            </a:r>
            <a:r>
              <a:rPr lang="en-US" sz="2200" b="1" dirty="0"/>
              <a:t>not</a:t>
            </a:r>
            <a:r>
              <a:rPr lang="en-US" sz="2200" dirty="0"/>
              <a:t> be “construed to</a:t>
            </a:r>
            <a:r>
              <a:rPr lang="en-US" sz="2200" b="1" dirty="0"/>
              <a:t> limit </a:t>
            </a:r>
            <a:r>
              <a:rPr lang="en-US" sz="2200" dirty="0"/>
              <a:t>the enforcement of any State consumer protection law by the </a:t>
            </a:r>
            <a:r>
              <a:rPr lang="en-US" sz="2200" b="1" dirty="0"/>
              <a:t>attorney general of the State</a:t>
            </a:r>
            <a:r>
              <a:rPr lang="en-US" sz="2200" dirty="0"/>
              <a:t>.” </a:t>
            </a:r>
          </a:p>
          <a:p>
            <a:pPr lvl="1"/>
            <a:r>
              <a:rPr lang="en-US" sz="2200" dirty="0"/>
              <a:t>That retains state laws specifically for state AG enforcement</a:t>
            </a:r>
          </a:p>
          <a:p>
            <a:pPr lvl="1"/>
            <a:r>
              <a:rPr lang="en-US" sz="2200" dirty="0"/>
              <a:t>But, would apparently preempt the numerous other state consumer protection agencies – who sues is key</a:t>
            </a:r>
          </a:p>
        </p:txBody>
      </p:sp>
    </p:spTree>
    <p:extLst>
      <p:ext uri="{BB962C8B-B14F-4D97-AF65-F5344CB8AC3E}">
        <p14:creationId xmlns:p14="http://schemas.microsoft.com/office/powerpoint/2010/main" val="34960044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19416</TotalTime>
  <Words>934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ヒラギノ角ゴ Pro W3</vt:lpstr>
      <vt:lpstr>Arial</vt:lpstr>
      <vt:lpstr>Calibri</vt:lpstr>
      <vt:lpstr>Wingdings</vt:lpstr>
      <vt:lpstr>Default Design</vt:lpstr>
      <vt:lpstr>Individual Rights and Federal Preemption of State Privacy Laws</vt:lpstr>
      <vt:lpstr>Overview</vt:lpstr>
      <vt:lpstr>California Consumer Privacy Act</vt:lpstr>
      <vt:lpstr>CCPA Private Right of Action</vt:lpstr>
      <vt:lpstr>Responses to CCPA:</vt:lpstr>
      <vt:lpstr>Proposed federal privacy legislation &amp; civil claims for individuals</vt:lpstr>
      <vt:lpstr>Scope of Preemption is Key</vt:lpstr>
      <vt:lpstr>Exceptions to Retain Some State Laws </vt:lpstr>
      <vt:lpstr>Individual rights enforced by State AG’s</vt:lpstr>
      <vt:lpstr>To Recap (before a final point)</vt:lpstr>
      <vt:lpstr>Standing in Federal &amp; State Law</vt:lpstr>
      <vt:lpstr>State Courts May Grant Standing</vt:lpstr>
      <vt:lpstr>Conclusion</vt:lpstr>
    </vt:vector>
  </TitlesOfParts>
  <Company>georgia 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</dc:creator>
  <cp:lastModifiedBy>Swire, Peter P</cp:lastModifiedBy>
  <cp:revision>544</cp:revision>
  <dcterms:created xsi:type="dcterms:W3CDTF">2005-08-02T18:53:14Z</dcterms:created>
  <dcterms:modified xsi:type="dcterms:W3CDTF">2019-01-03T14:27:10Z</dcterms:modified>
</cp:coreProperties>
</file>