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64" r:id="rId6"/>
    <p:sldId id="294" r:id="rId7"/>
    <p:sldId id="1037" r:id="rId8"/>
    <p:sldId id="1039" r:id="rId9"/>
    <p:sldId id="1040" r:id="rId10"/>
    <p:sldId id="1042" r:id="rId11"/>
    <p:sldId id="104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 autoAdjust="0"/>
    <p:restoredTop sz="94658" autoAdjust="0"/>
  </p:normalViewPr>
  <p:slideViewPr>
    <p:cSldViewPr snapToGrid="0">
      <p:cViewPr varScale="1">
        <p:scale>
          <a:sx n="61" d="100"/>
          <a:sy n="61" d="100"/>
        </p:scale>
        <p:origin x="9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B908A-33C5-4917-92A4-2D2F4AC567E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BE3600-CC7F-423A-8DFB-38736B981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3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E3600-CC7F-423A-8DFB-38736B981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E3600-CC7F-423A-8DFB-38736B9816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45E8B51-4575-41A7-B99E-09ACBD4ED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049338"/>
            <a:ext cx="10044470" cy="3874452"/>
          </a:xfrm>
          <a:custGeom>
            <a:avLst/>
            <a:gdLst>
              <a:gd name="connsiteX0" fmla="*/ 0 w 10042525"/>
              <a:gd name="connsiteY0" fmla="*/ 0 h 3859212"/>
              <a:gd name="connsiteX1" fmla="*/ 9399310 w 10042525"/>
              <a:gd name="connsiteY1" fmla="*/ 0 h 3859212"/>
              <a:gd name="connsiteX2" fmla="*/ 10042525 w 10042525"/>
              <a:gd name="connsiteY2" fmla="*/ 643215 h 3859212"/>
              <a:gd name="connsiteX3" fmla="*/ 10042525 w 10042525"/>
              <a:gd name="connsiteY3" fmla="*/ 3859212 h 3859212"/>
              <a:gd name="connsiteX4" fmla="*/ 0 w 10042525"/>
              <a:gd name="connsiteY4" fmla="*/ 3859212 h 3859212"/>
              <a:gd name="connsiteX5" fmla="*/ 0 w 10042525"/>
              <a:gd name="connsiteY5" fmla="*/ 0 h 3859212"/>
              <a:gd name="connsiteX0" fmla="*/ 0 w 10042525"/>
              <a:gd name="connsiteY0" fmla="*/ 0 h 3859212"/>
              <a:gd name="connsiteX1" fmla="*/ 9399310 w 10042525"/>
              <a:gd name="connsiteY1" fmla="*/ 0 h 3859212"/>
              <a:gd name="connsiteX2" fmla="*/ 10042525 w 10042525"/>
              <a:gd name="connsiteY2" fmla="*/ 3859212 h 3859212"/>
              <a:gd name="connsiteX3" fmla="*/ 0 w 10042525"/>
              <a:gd name="connsiteY3" fmla="*/ 3859212 h 3859212"/>
              <a:gd name="connsiteX4" fmla="*/ 0 w 10042525"/>
              <a:gd name="connsiteY4" fmla="*/ 0 h 3859212"/>
              <a:gd name="connsiteX0" fmla="*/ 0 w 10042525"/>
              <a:gd name="connsiteY0" fmla="*/ 0 h 3859212"/>
              <a:gd name="connsiteX1" fmla="*/ 10024150 w 10042525"/>
              <a:gd name="connsiteY1" fmla="*/ 0 h 3859212"/>
              <a:gd name="connsiteX2" fmla="*/ 10042525 w 10042525"/>
              <a:gd name="connsiteY2" fmla="*/ 3859212 h 3859212"/>
              <a:gd name="connsiteX3" fmla="*/ 0 w 10042525"/>
              <a:gd name="connsiteY3" fmla="*/ 3859212 h 3859212"/>
              <a:gd name="connsiteX4" fmla="*/ 0 w 10042525"/>
              <a:gd name="connsiteY4" fmla="*/ 0 h 3859212"/>
              <a:gd name="connsiteX0" fmla="*/ 0 w 10024150"/>
              <a:gd name="connsiteY0" fmla="*/ 0 h 3874452"/>
              <a:gd name="connsiteX1" fmla="*/ 10024150 w 10024150"/>
              <a:gd name="connsiteY1" fmla="*/ 0 h 3874452"/>
              <a:gd name="connsiteX2" fmla="*/ 8366125 w 10024150"/>
              <a:gd name="connsiteY2" fmla="*/ 3874452 h 3874452"/>
              <a:gd name="connsiteX3" fmla="*/ 0 w 10024150"/>
              <a:gd name="connsiteY3" fmla="*/ 3859212 h 3874452"/>
              <a:gd name="connsiteX4" fmla="*/ 0 w 10024150"/>
              <a:gd name="connsiteY4" fmla="*/ 0 h 3874452"/>
              <a:gd name="connsiteX0" fmla="*/ 0 w 10024150"/>
              <a:gd name="connsiteY0" fmla="*/ 0 h 3874452"/>
              <a:gd name="connsiteX1" fmla="*/ 10024150 w 10024150"/>
              <a:gd name="connsiteY1" fmla="*/ 0 h 3874452"/>
              <a:gd name="connsiteX2" fmla="*/ 7771765 w 10024150"/>
              <a:gd name="connsiteY2" fmla="*/ 3874452 h 3874452"/>
              <a:gd name="connsiteX3" fmla="*/ 0 w 10024150"/>
              <a:gd name="connsiteY3" fmla="*/ 3859212 h 3874452"/>
              <a:gd name="connsiteX4" fmla="*/ 0 w 10024150"/>
              <a:gd name="connsiteY4" fmla="*/ 0 h 3874452"/>
              <a:gd name="connsiteX0" fmla="*/ 0 w 10024150"/>
              <a:gd name="connsiteY0" fmla="*/ 0 h 3874452"/>
              <a:gd name="connsiteX1" fmla="*/ 10024150 w 10024150"/>
              <a:gd name="connsiteY1" fmla="*/ 0 h 3874452"/>
              <a:gd name="connsiteX2" fmla="*/ 7543165 w 10024150"/>
              <a:gd name="connsiteY2" fmla="*/ 3874452 h 3874452"/>
              <a:gd name="connsiteX3" fmla="*/ 0 w 10024150"/>
              <a:gd name="connsiteY3" fmla="*/ 3859212 h 3874452"/>
              <a:gd name="connsiteX4" fmla="*/ 0 w 10024150"/>
              <a:gd name="connsiteY4" fmla="*/ 0 h 3874452"/>
              <a:gd name="connsiteX0" fmla="*/ 0 w 10024150"/>
              <a:gd name="connsiteY0" fmla="*/ 0 h 3874452"/>
              <a:gd name="connsiteX1" fmla="*/ 10024150 w 10024150"/>
              <a:gd name="connsiteY1" fmla="*/ 0 h 3874452"/>
              <a:gd name="connsiteX2" fmla="*/ 7710805 w 10024150"/>
              <a:gd name="connsiteY2" fmla="*/ 3874452 h 3874452"/>
              <a:gd name="connsiteX3" fmla="*/ 0 w 10024150"/>
              <a:gd name="connsiteY3" fmla="*/ 3859212 h 3874452"/>
              <a:gd name="connsiteX4" fmla="*/ 0 w 10024150"/>
              <a:gd name="connsiteY4" fmla="*/ 0 h 3874452"/>
              <a:gd name="connsiteX0" fmla="*/ 0 w 10044470"/>
              <a:gd name="connsiteY0" fmla="*/ 0 h 3874452"/>
              <a:gd name="connsiteX1" fmla="*/ 10044470 w 10044470"/>
              <a:gd name="connsiteY1" fmla="*/ 0 h 3874452"/>
              <a:gd name="connsiteX2" fmla="*/ 7710805 w 10044470"/>
              <a:gd name="connsiteY2" fmla="*/ 3874452 h 3874452"/>
              <a:gd name="connsiteX3" fmla="*/ 0 w 10044470"/>
              <a:gd name="connsiteY3" fmla="*/ 3859212 h 3874452"/>
              <a:gd name="connsiteX4" fmla="*/ 0 w 10044470"/>
              <a:gd name="connsiteY4" fmla="*/ 0 h 387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4470" h="3874452">
                <a:moveTo>
                  <a:pt x="0" y="0"/>
                </a:moveTo>
                <a:lnTo>
                  <a:pt x="10044470" y="0"/>
                </a:lnTo>
                <a:lnTo>
                  <a:pt x="7710805" y="3874452"/>
                </a:lnTo>
                <a:lnTo>
                  <a:pt x="0" y="3859212"/>
                </a:lnTo>
                <a:lnTo>
                  <a:pt x="0" y="0"/>
                </a:lnTo>
                <a:close/>
              </a:path>
            </a:pathLst>
          </a:custGeom>
          <a:solidFill>
            <a:srgbClr val="17253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92DE-53E8-4FCB-AB7D-AE487BEA6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298053"/>
            <a:ext cx="11719560" cy="666398"/>
          </a:xfrm>
        </p:spPr>
        <p:txBody>
          <a:bodyPr lIns="0" anchor="b">
            <a:normAutofit/>
          </a:bodyPr>
          <a:lstStyle>
            <a:lvl1pPr algn="l">
              <a:defRPr sz="3600" b="1">
                <a:solidFill>
                  <a:srgbClr val="17253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EC98C-BC5E-403E-A769-68C213F7B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6010807"/>
            <a:ext cx="11719560" cy="464891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rgbClr val="172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42A27F-B2A2-4F36-81FA-9BF5BFDB6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582"/>
            <a:ext cx="2641602" cy="4096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CE811D-B3CB-4D56-9FA2-7A03E5CD260D}"/>
              </a:ext>
            </a:extLst>
          </p:cNvPr>
          <p:cNvSpPr/>
          <p:nvPr userDrawn="1"/>
        </p:nvSpPr>
        <p:spPr>
          <a:xfrm>
            <a:off x="228600" y="6561672"/>
            <a:ext cx="1488613" cy="25648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R="0" algn="l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© Alston &amp; Bird LLP 2025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389D79-B38E-4FCC-9238-2ED15C480A01}"/>
              </a:ext>
            </a:extLst>
          </p:cNvPr>
          <p:cNvGrpSpPr/>
          <p:nvPr userDrawn="1"/>
        </p:nvGrpSpPr>
        <p:grpSpPr>
          <a:xfrm>
            <a:off x="7797801" y="0"/>
            <a:ext cx="4394198" cy="4777467"/>
            <a:chOff x="7797801" y="0"/>
            <a:chExt cx="4394198" cy="47774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A6B3A6-F923-465F-9C9E-A8F204EAF027}"/>
                </a:ext>
              </a:extLst>
            </p:cNvPr>
            <p:cNvGrpSpPr/>
            <p:nvPr userDrawn="1"/>
          </p:nvGrpSpPr>
          <p:grpSpPr>
            <a:xfrm>
              <a:off x="7797801" y="0"/>
              <a:ext cx="4378959" cy="4777467"/>
              <a:chOff x="7231068" y="0"/>
              <a:chExt cx="4960932" cy="5604042"/>
            </a:xfrm>
          </p:grpSpPr>
          <p:pic>
            <p:nvPicPr>
              <p:cNvPr id="8" name="Picture 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B60E685-1E02-4B4F-AB75-CDDC3F9ED7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02"/>
              <a:stretch/>
            </p:blipFill>
            <p:spPr>
              <a:xfrm>
                <a:off x="7231068" y="0"/>
                <a:ext cx="4952466" cy="5604042"/>
              </a:xfrm>
              <a:prstGeom prst="parallelogram">
                <a:avLst>
                  <a:gd name="adj" fmla="val 65774"/>
                </a:avLst>
              </a:prstGeom>
            </p:spPr>
          </p:pic>
          <p:pic>
            <p:nvPicPr>
              <p:cNvPr id="12" name="Picture 11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1533520-BCC7-4C68-8C55-5EC0C49CFCE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731"/>
              <a:stretch/>
            </p:blipFill>
            <p:spPr>
              <a:xfrm>
                <a:off x="10207310" y="0"/>
                <a:ext cx="1984690" cy="5604042"/>
              </a:xfrm>
              <a:prstGeom prst="rect">
                <a:avLst/>
              </a:prstGeom>
            </p:spPr>
          </p:pic>
          <p:pic>
            <p:nvPicPr>
              <p:cNvPr id="13" name="Picture 1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F07D74C-7D6B-4762-97ED-D6BF2A3F9D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43"/>
              <a:stretch/>
            </p:blipFill>
            <p:spPr>
              <a:xfrm>
                <a:off x="8244840" y="0"/>
                <a:ext cx="3947160" cy="5604042"/>
              </a:xfrm>
              <a:prstGeom prst="parallelogram">
                <a:avLst>
                  <a:gd name="adj" fmla="val 52234"/>
                </a:avLst>
              </a:prstGeom>
            </p:spPr>
          </p:pic>
        </p:grpSp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D431348-F334-40CC-A3E6-A3D8503953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8"/>
            <a:stretch/>
          </p:blipFill>
          <p:spPr>
            <a:xfrm>
              <a:off x="10766120" y="0"/>
              <a:ext cx="1425879" cy="4777467"/>
            </a:xfrm>
            <a:prstGeom prst="rect">
              <a:avLst/>
            </a:prstGeom>
          </p:spPr>
        </p:pic>
      </p:grp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A1043EA9-45BE-EF2F-D99F-119692ABC3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3" y="154959"/>
            <a:ext cx="1595128" cy="7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6878-9BA3-4C53-9B63-D3C1144C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09600"/>
            <a:ext cx="4548505" cy="921173"/>
          </a:xfrm>
        </p:spPr>
        <p:txBody>
          <a:bodyPr lIns="0" anchor="b"/>
          <a:lstStyle>
            <a:lvl1pPr algn="l">
              <a:lnSpc>
                <a:spcPts val="32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F336-71A5-46C1-A003-70AE3013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55893"/>
            <a:ext cx="6785292" cy="4005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00664-82BE-4875-ACF4-DA2EB2560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520" y="1855893"/>
            <a:ext cx="4548505" cy="40130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47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9E52-776D-4594-92E0-DD90424C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" y="457200"/>
            <a:ext cx="453495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5B9F9-29DB-4319-BF82-9411228D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767840"/>
            <a:ext cx="6771745" cy="4093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A11C8-8267-4934-B344-A13248C18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068" y="2057400"/>
            <a:ext cx="45349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91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3389D79-B38E-4FCC-9238-2ED15C480A01}"/>
              </a:ext>
            </a:extLst>
          </p:cNvPr>
          <p:cNvGrpSpPr/>
          <p:nvPr userDrawn="1"/>
        </p:nvGrpSpPr>
        <p:grpSpPr>
          <a:xfrm>
            <a:off x="7797801" y="0"/>
            <a:ext cx="4394198" cy="4777467"/>
            <a:chOff x="7797801" y="0"/>
            <a:chExt cx="4394198" cy="47774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A6B3A6-F923-465F-9C9E-A8F204EAF027}"/>
                </a:ext>
              </a:extLst>
            </p:cNvPr>
            <p:cNvGrpSpPr/>
            <p:nvPr userDrawn="1"/>
          </p:nvGrpSpPr>
          <p:grpSpPr>
            <a:xfrm>
              <a:off x="7797801" y="0"/>
              <a:ext cx="4378959" cy="4777467"/>
              <a:chOff x="7231068" y="0"/>
              <a:chExt cx="4960932" cy="5604042"/>
            </a:xfrm>
          </p:grpSpPr>
          <p:pic>
            <p:nvPicPr>
              <p:cNvPr id="8" name="Picture 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B60E685-1E02-4B4F-AB75-CDDC3F9ED7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02"/>
              <a:stretch/>
            </p:blipFill>
            <p:spPr>
              <a:xfrm>
                <a:off x="7231068" y="0"/>
                <a:ext cx="4952466" cy="5604042"/>
              </a:xfrm>
              <a:prstGeom prst="parallelogram">
                <a:avLst>
                  <a:gd name="adj" fmla="val 65774"/>
                </a:avLst>
              </a:prstGeom>
            </p:spPr>
          </p:pic>
          <p:pic>
            <p:nvPicPr>
              <p:cNvPr id="12" name="Picture 11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1533520-BCC7-4C68-8C55-5EC0C49CFCE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731"/>
              <a:stretch/>
            </p:blipFill>
            <p:spPr>
              <a:xfrm>
                <a:off x="10207310" y="0"/>
                <a:ext cx="1984690" cy="5604042"/>
              </a:xfrm>
              <a:prstGeom prst="rect">
                <a:avLst/>
              </a:prstGeom>
            </p:spPr>
          </p:pic>
          <p:pic>
            <p:nvPicPr>
              <p:cNvPr id="13" name="Picture 1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F07D74C-7D6B-4762-97ED-D6BF2A3F9D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43"/>
              <a:stretch/>
            </p:blipFill>
            <p:spPr>
              <a:xfrm>
                <a:off x="8244840" y="0"/>
                <a:ext cx="3947160" cy="5604042"/>
              </a:xfrm>
              <a:prstGeom prst="parallelogram">
                <a:avLst>
                  <a:gd name="adj" fmla="val 52234"/>
                </a:avLst>
              </a:prstGeom>
            </p:spPr>
          </p:pic>
        </p:grpSp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D431348-F334-40CC-A3E6-A3D8503953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8"/>
            <a:stretch/>
          </p:blipFill>
          <p:spPr>
            <a:xfrm>
              <a:off x="10766120" y="0"/>
              <a:ext cx="1425879" cy="477746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8B80AFC-0D21-74EB-65F7-96C80E56E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49338"/>
            <a:ext cx="10047079" cy="387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992DE-53E8-4FCB-AB7D-AE487BEA6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882" y="2251355"/>
            <a:ext cx="7054894" cy="666398"/>
          </a:xfrm>
        </p:spPr>
        <p:txBody>
          <a:bodyPr lIns="0"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EC98C-BC5E-403E-A769-68C213F7B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882" y="2964109"/>
            <a:ext cx="7054894" cy="464891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42A27F-B2A2-4F36-81FA-9BF5BFDB63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582"/>
            <a:ext cx="2641602" cy="4096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CE811D-B3CB-4D56-9FA2-7A03E5CD260D}"/>
              </a:ext>
            </a:extLst>
          </p:cNvPr>
          <p:cNvSpPr/>
          <p:nvPr userDrawn="1"/>
        </p:nvSpPr>
        <p:spPr>
          <a:xfrm>
            <a:off x="228600" y="6561672"/>
            <a:ext cx="1488613" cy="25648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R="0" algn="l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© Alston &amp; Bird LLP 2025</a:t>
            </a:r>
          </a:p>
        </p:txBody>
      </p:sp>
    </p:spTree>
    <p:extLst>
      <p:ext uri="{BB962C8B-B14F-4D97-AF65-F5344CB8AC3E}">
        <p14:creationId xmlns:p14="http://schemas.microsoft.com/office/powerpoint/2010/main" val="138517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440B-4626-4BDD-A4F7-3E13AFE9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2BE6F-484C-4EBC-86CC-747BD7FB0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90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3A3A-1D8F-46C5-BA5C-C9DF9172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" y="1709738"/>
            <a:ext cx="117246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984EB-DCF4-41E1-B945-3ECFEE22B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293" y="4589463"/>
            <a:ext cx="117246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90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1A1F-47B0-4CBC-A8E9-F0F1987D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6BAA-ACE5-42D8-BEFB-D1BDF29FD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368" y="1825625"/>
            <a:ext cx="57734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3880B-E87A-4840-8612-0625A06E6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7343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89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259A-6DA9-4EDA-B979-067A3414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8" y="365125"/>
            <a:ext cx="1113864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70EC-4556-4914-95FA-88F6A10D5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48" y="1681163"/>
            <a:ext cx="5780828" cy="823912"/>
          </a:xfr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3D18C-4D7E-403A-BFE0-217F6BACF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748" y="2505075"/>
            <a:ext cx="5780828" cy="3684588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3B772-2AFC-4A2A-876E-8D7CF7E01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80827" cy="823912"/>
          </a:xfr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9D935-497F-466D-B542-8B49518B5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80827" cy="3684588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8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059A-076A-43D5-9375-C5A66808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74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1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9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AB7537F2-D911-424A-B947-C7693AC13E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517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FB156-D89B-4456-AE60-33DD85E3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68" y="650532"/>
            <a:ext cx="10800939" cy="8485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468A9-6EEE-49A3-B710-EA855CF7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11719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F1AEBA-DAD8-478F-A14D-0781C181CAAC}"/>
              </a:ext>
            </a:extLst>
          </p:cNvPr>
          <p:cNvCxnSpPr>
            <a:cxnSpLocks/>
          </p:cNvCxnSpPr>
          <p:nvPr userDrawn="1"/>
        </p:nvCxnSpPr>
        <p:spPr>
          <a:xfrm>
            <a:off x="223520" y="6409270"/>
            <a:ext cx="117246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881177B-F08B-49A4-993B-A308B7E4219A}"/>
              </a:ext>
            </a:extLst>
          </p:cNvPr>
          <p:cNvSpPr/>
          <p:nvPr userDrawn="1"/>
        </p:nvSpPr>
        <p:spPr>
          <a:xfrm>
            <a:off x="228600" y="6561672"/>
            <a:ext cx="1488613" cy="25648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R="0" algn="l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© Alston &amp; Bird LLP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AE9B8E-DB5A-485F-8956-E9186F0E2DBA}"/>
              </a:ext>
            </a:extLst>
          </p:cNvPr>
          <p:cNvSpPr/>
          <p:nvPr userDrawn="1"/>
        </p:nvSpPr>
        <p:spPr>
          <a:xfrm>
            <a:off x="5913357" y="6552253"/>
            <a:ext cx="344966" cy="256480"/>
          </a:xfrm>
          <a:prstGeom prst="rect">
            <a:avLst/>
          </a:prstGeom>
        </p:spPr>
        <p:txBody>
          <a:bodyPr wrap="none" rIns="91440">
            <a:spAutoFit/>
          </a:bodyPr>
          <a:lstStyle/>
          <a:p>
            <a:pPr marR="0" algn="ctr" rtl="0"/>
            <a:fld id="{47D476D9-6694-4DDC-BB38-A546266BFA53}" type="slidenum">
              <a:rPr lang="en-US" sz="1600" b="0" i="0" u="none" strike="noStrike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pPr marR="0" algn="ctr" rtl="0"/>
              <a:t>‹#›</a:t>
            </a:fld>
            <a:endParaRPr lang="en-US" sz="1800" b="0" i="0" u="none" strike="noStrike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35AD66-6672-453A-8302-5DA18434A68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4" y="6526013"/>
            <a:ext cx="1452876" cy="225292"/>
          </a:xfrm>
          <a:prstGeom prst="rect">
            <a:avLst/>
          </a:prstGeom>
        </p:spPr>
      </p:pic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2B7F4771-9B05-BFBB-611E-960A871A819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8" y="39848"/>
            <a:ext cx="1170827" cy="5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DFAE0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FAE0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FAE0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FAE0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FAE0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91294C7-5A6D-B3D4-13FF-8E5596AC8B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4" b="10582"/>
          <a:stretch>
            <a:fillRect/>
          </a:stretch>
        </p:blipFill>
        <p:spPr>
          <a:xfrm>
            <a:off x="0" y="1049338"/>
            <a:ext cx="10044470" cy="3874452"/>
          </a:xfr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5F9071C-B22C-9EA7-7C12-864289EB8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026928"/>
            <a:ext cx="11719560" cy="781734"/>
          </a:xfrm>
        </p:spPr>
        <p:txBody>
          <a:bodyPr>
            <a:noAutofit/>
          </a:bodyPr>
          <a:lstStyle/>
          <a:p>
            <a:r>
              <a:rPr lang="en-US" sz="2400" dirty="0"/>
              <a:t>“What Digital Sovereignty and the Decline of Globalization Means for US Companies”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E49C15C-0748-BFBE-6AA3-7FD91F7214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Alston &amp; Bird LLP, Spring IAPP Lunch, March 30,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3EC4A-0FA8-EA60-43B8-6F94FDFBD775}"/>
              </a:ext>
            </a:extLst>
          </p:cNvPr>
          <p:cNvSpPr txBox="1"/>
          <p:nvPr/>
        </p:nvSpPr>
        <p:spPr>
          <a:xfrm>
            <a:off x="10983433" y="5528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9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8355-BC66-420D-FBAE-726BE6CA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09B8-C9BD-5633-ABA6-7129BBEF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Mapping the </a:t>
            </a:r>
            <a:r>
              <a:rPr lang="en-US" sz="2000" b="1" dirty="0"/>
              <a:t>rise of globalization </a:t>
            </a:r>
            <a:r>
              <a:rPr lang="en-US" sz="2000" dirty="0"/>
              <a:t>since 1989 and 2001</a:t>
            </a:r>
          </a:p>
          <a:p>
            <a:r>
              <a:rPr lang="en-US" sz="2000" b="1" dirty="0"/>
              <a:t>Globalization on the Internet</a:t>
            </a:r>
            <a:r>
              <a:rPr lang="en-US" sz="2000" dirty="0"/>
              <a:t>, now declining</a:t>
            </a:r>
          </a:p>
          <a:p>
            <a:r>
              <a:rPr lang="en-US" sz="2000" dirty="0"/>
              <a:t>Multiple</a:t>
            </a:r>
            <a:r>
              <a:rPr lang="en-US" sz="2000" b="1" dirty="0"/>
              <a:t> U.S. actions to limit globalization</a:t>
            </a:r>
            <a:r>
              <a:rPr lang="en-US" sz="2000" dirty="0"/>
              <a:t>, also in China and the EU</a:t>
            </a:r>
          </a:p>
          <a:p>
            <a:r>
              <a:rPr lang="en-US" sz="2000" b="1" dirty="0"/>
              <a:t>Lessons from </a:t>
            </a:r>
            <a:r>
              <a:rPr lang="en-US" sz="2000" dirty="0"/>
              <a:t>the Japanese and U.S. </a:t>
            </a:r>
            <a:r>
              <a:rPr lang="en-US" sz="2000" b="1" dirty="0"/>
              <a:t>auto industry</a:t>
            </a:r>
          </a:p>
          <a:p>
            <a:r>
              <a:rPr lang="en-US" sz="2000" b="1" dirty="0"/>
              <a:t>Next steps for U.S. and global companies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Two helpful sources</a:t>
            </a:r>
          </a:p>
          <a:p>
            <a:r>
              <a:rPr lang="en-US" sz="2000" dirty="0"/>
              <a:t>Edward Fishman, “</a:t>
            </a:r>
            <a:r>
              <a:rPr lang="en-US" sz="2000" b="1" dirty="0"/>
              <a:t>Chokepoints</a:t>
            </a:r>
            <a:r>
              <a:rPr lang="en-US" sz="2000" dirty="0"/>
              <a:t>: American Power in the Age of Economic Warfare”</a:t>
            </a:r>
          </a:p>
          <a:p>
            <a:r>
              <a:rPr lang="en-US" sz="2000" dirty="0"/>
              <a:t>Peter Harrell, “Has the U.S. Reached ‘</a:t>
            </a:r>
            <a:r>
              <a:rPr lang="en-US" sz="2000" b="1" dirty="0"/>
              <a:t>Peak Sanctions</a:t>
            </a:r>
            <a:r>
              <a:rPr lang="en-US" sz="2000" dirty="0"/>
              <a:t>’?”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5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2A6B-9B50-F2E6-7916-AB29FD3D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" y="457200"/>
            <a:ext cx="5653369" cy="1600200"/>
          </a:xfrm>
        </p:spPr>
        <p:txBody>
          <a:bodyPr/>
          <a:lstStyle/>
          <a:p>
            <a:r>
              <a:rPr lang="en-US" dirty="0"/>
              <a:t>Globalization: Trade as % of GDP (World Bank statistics)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97895C3-150F-232A-DFF7-46FEAFAA48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" b="84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FD13D-7D8F-69C1-E18C-57E22464E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008" y="1783789"/>
            <a:ext cx="4534957" cy="4478788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1990: 38% </a:t>
            </a:r>
          </a:p>
          <a:p>
            <a:r>
              <a:rPr lang="en-US" sz="1800" b="1" dirty="0"/>
              <a:t>2008: 61% (economic crisis)</a:t>
            </a:r>
          </a:p>
          <a:p>
            <a:r>
              <a:rPr lang="en-US" sz="1800" b="1" dirty="0"/>
              <a:t>2022: 62%</a:t>
            </a:r>
          </a:p>
          <a:p>
            <a:r>
              <a:rPr lang="en-US" sz="1800" b="1" dirty="0"/>
              <a:t>2024: 57% (more tariffs in 2025)</a:t>
            </a:r>
          </a:p>
          <a:p>
            <a:r>
              <a:rPr lang="en-US" sz="1800" b="1" dirty="0"/>
              <a:t>------------------------------------</a:t>
            </a:r>
          </a:p>
          <a:p>
            <a:r>
              <a:rPr lang="en-US" sz="1800" b="1" dirty="0"/>
              <a:t>Berlin Wall fell 1989</a:t>
            </a:r>
          </a:p>
          <a:p>
            <a:r>
              <a:rPr lang="en-US" sz="1800" b="1" dirty="0"/>
              <a:t>China entered WTO 2001</a:t>
            </a:r>
          </a:p>
          <a:p>
            <a:r>
              <a:rPr lang="en-US" sz="1800" b="1" dirty="0"/>
              <a:t>Lots of trading between former adversaries (theme of Fishman’s “Chokepoints”)</a:t>
            </a:r>
          </a:p>
          <a:p>
            <a:r>
              <a:rPr lang="en-US" sz="1800" b="1" dirty="0"/>
              <a:t>Supply chains and services went global</a:t>
            </a:r>
          </a:p>
          <a:p>
            <a:r>
              <a:rPr lang="en-US" sz="1800" b="1" dirty="0"/>
              <a:t>Now, geopolitical risk again from relying on other 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ED37-D0DE-FC04-939F-ABF1D3C2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446991"/>
            <a:ext cx="8580238" cy="900845"/>
          </a:xfrm>
        </p:spPr>
        <p:txBody>
          <a:bodyPr>
            <a:normAutofit/>
          </a:bodyPr>
          <a:lstStyle/>
          <a:p>
            <a:r>
              <a:rPr lang="en-US" dirty="0"/>
              <a:t>(De-) Globalization and the Internet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CF50A1-B516-D02F-1B98-FE3C804AC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9" y="1672167"/>
            <a:ext cx="6161751" cy="35136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7BBDA-D9EC-F280-C62F-A047598F0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520" y="1732782"/>
            <a:ext cx="5443634" cy="4371242"/>
          </a:xfrm>
        </p:spPr>
        <p:txBody>
          <a:bodyPr>
            <a:noAutofit/>
          </a:bodyPr>
          <a:lstStyle/>
          <a:p>
            <a:r>
              <a:rPr lang="en-US" sz="1800" b="1" dirty="0"/>
              <a:t>1993 John Gilmore (a founder of EFF): “The Internet treats censorship as damage, and routes around it”</a:t>
            </a:r>
          </a:p>
          <a:p>
            <a:r>
              <a:rPr lang="en-US" sz="1800" b="1" dirty="0"/>
              <a:t>U.S. policy 1990’s to 2024: “Free flow of data on the Internet”</a:t>
            </a:r>
          </a:p>
          <a:p>
            <a:r>
              <a:rPr lang="en-US" sz="1800" b="1" dirty="0"/>
              <a:t>Chart: Market cap of leading tech firms (Dec. 2020), with U.S. leadership</a:t>
            </a:r>
          </a:p>
          <a:p>
            <a:r>
              <a:rPr lang="en-US" sz="1800" b="1" dirty="0"/>
              <a:t>==</a:t>
            </a:r>
          </a:p>
          <a:p>
            <a:r>
              <a:rPr lang="en-US" sz="1800" b="1" dirty="0"/>
              <a:t>De-Globalization</a:t>
            </a:r>
          </a:p>
          <a:p>
            <a:r>
              <a:rPr lang="en-US" sz="1800" b="1" dirty="0"/>
              <a:t>China: “Indigenous Innovation”/”Made in China 2025”</a:t>
            </a:r>
          </a:p>
          <a:p>
            <a:r>
              <a:rPr lang="en-US" sz="1800" b="1" dirty="0"/>
              <a:t>EU: “Digital Sovereignty” and fear of the “Kill Switch”:     (1) The Hague; (2) Breton (but, see Christakis on K.S.)</a:t>
            </a:r>
          </a:p>
          <a:p>
            <a:r>
              <a:rPr lang="en-US" sz="1800" b="1" dirty="0"/>
              <a:t>US: (1) Protecting Americans’ Data from Foreign Adversaries Act (PADFA); (2) DOJ Bulk Data Rule</a:t>
            </a:r>
          </a:p>
          <a:p>
            <a:r>
              <a:rPr lang="en-US" sz="1700" b="1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C11E8-E8B1-A261-E3ED-F1A71E65CA55}"/>
              </a:ext>
            </a:extLst>
          </p:cNvPr>
          <p:cNvSpPr txBox="1"/>
          <p:nvPr/>
        </p:nvSpPr>
        <p:spPr>
          <a:xfrm>
            <a:off x="4654359" y="6206806"/>
            <a:ext cx="7537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www.researchgate.net</a:t>
            </a:r>
            <a:r>
              <a:rPr lang="en-US" sz="1000" dirty="0"/>
              <a:t>/figure/Big-Tech-market-capitalization-above-US-20-billion-in-December-2020-Source-SOMO_fig1_353050626</a:t>
            </a:r>
          </a:p>
        </p:txBody>
      </p:sp>
    </p:spTree>
    <p:extLst>
      <p:ext uri="{BB962C8B-B14F-4D97-AF65-F5344CB8AC3E}">
        <p14:creationId xmlns:p14="http://schemas.microsoft.com/office/powerpoint/2010/main" val="413768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4D92-F89E-4C1F-AB0E-8986349E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Measures to Limit Risk from China/Adversary 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EC14E-5E2B-507C-8F30-E3D38D781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/>
              <a:t>PADFA (2024) and Bulk Data Rule</a:t>
            </a:r>
            <a:r>
              <a:rPr lang="en-US" sz="2200" dirty="0"/>
              <a:t> – limit sensitive data exports</a:t>
            </a:r>
          </a:p>
          <a:p>
            <a:r>
              <a:rPr lang="en-US" sz="2200" b="1" dirty="0"/>
              <a:t>AI infrastructure </a:t>
            </a:r>
            <a:r>
              <a:rPr lang="en-US" sz="2200" dirty="0"/>
              <a:t>– deny high end to Chinese users</a:t>
            </a:r>
          </a:p>
          <a:p>
            <a:r>
              <a:rPr lang="en-US" sz="2200" b="1" dirty="0"/>
              <a:t>Connected Cars </a:t>
            </a:r>
            <a:r>
              <a:rPr lang="en-US" sz="2200" dirty="0"/>
              <a:t>– no data to China</a:t>
            </a:r>
          </a:p>
          <a:p>
            <a:r>
              <a:rPr lang="en-US" sz="2200" b="1" dirty="0"/>
              <a:t>Ports/cranes </a:t>
            </a:r>
            <a:r>
              <a:rPr lang="en-US" sz="2200" dirty="0"/>
              <a:t>– don’t buy Chinese and risk the ports</a:t>
            </a:r>
          </a:p>
          <a:p>
            <a:r>
              <a:rPr lang="en-US" sz="2200" b="1" dirty="0"/>
              <a:t>Subsidies for rare earths</a:t>
            </a:r>
          </a:p>
          <a:p>
            <a:r>
              <a:rPr lang="en-US" sz="2200" dirty="0"/>
              <a:t>Harrell on “Peak Sanctions”: </a:t>
            </a:r>
            <a:r>
              <a:rPr lang="en-US" sz="2200" b="1" dirty="0"/>
              <a:t>by 2023, 3X number of sanctions from 2013</a:t>
            </a:r>
          </a:p>
          <a:p>
            <a:r>
              <a:rPr lang="en-US" sz="2200" dirty="0"/>
              <a:t>Swire &amp; Sacks, “</a:t>
            </a:r>
            <a:r>
              <a:rPr lang="en-US" sz="2200" i="1" dirty="0"/>
              <a:t>Personal Data as a Dual-Use Technology: Critically Assessing the New Alliance of Privacy and National Security”</a:t>
            </a:r>
            <a:r>
              <a:rPr lang="en-US" sz="2200" dirty="0"/>
              <a:t>, Virginia Journal of International Law (2026)</a:t>
            </a:r>
          </a:p>
          <a:p>
            <a:r>
              <a:rPr lang="en-US" sz="2200" dirty="0"/>
              <a:t>Swire, “</a:t>
            </a:r>
            <a:r>
              <a:rPr lang="en-US" sz="2200" i="1" dirty="0"/>
              <a:t>Personal data as a dual-use technology: Privacy professionals face new export controls”</a:t>
            </a:r>
            <a:r>
              <a:rPr lang="en-US" sz="2200" dirty="0"/>
              <a:t> IAPP</a:t>
            </a:r>
          </a:p>
          <a:p>
            <a:r>
              <a:rPr lang="en-US" sz="2200" dirty="0"/>
              <a:t>Today, panel at 3:30: “</a:t>
            </a:r>
            <a:r>
              <a:rPr lang="en-US" sz="2200" i="1" dirty="0"/>
              <a:t>National Security Is Screwing Up My Privacy Program</a:t>
            </a:r>
            <a:r>
              <a:rPr lang="en-US" sz="2200" dirty="0"/>
              <a:t>”</a:t>
            </a:r>
            <a:endParaRPr lang="en-US" sz="2200" b="1" dirty="0"/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1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15A8-C6CC-193E-44D5-719BF954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414117"/>
            <a:ext cx="7899754" cy="921173"/>
          </a:xfrm>
        </p:spPr>
        <p:txBody>
          <a:bodyPr>
            <a:normAutofit/>
          </a:bodyPr>
          <a:lstStyle/>
          <a:p>
            <a:r>
              <a:rPr lang="en-US" sz="3600" dirty="0"/>
              <a:t>“Foreign” Cars Became “Domestic”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5EE71E-2115-6928-E70A-64D07D22F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86" y="1855788"/>
            <a:ext cx="5351979" cy="40052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5DC76-1CB6-3FB6-35A2-0569EADA6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520" y="1855893"/>
            <a:ext cx="5539327" cy="4013095"/>
          </a:xfrm>
        </p:spPr>
        <p:txBody>
          <a:bodyPr>
            <a:normAutofit/>
          </a:bodyPr>
          <a:lstStyle/>
          <a:p>
            <a:r>
              <a:rPr lang="en-US" sz="1800" b="1" dirty="0"/>
              <a:t>Global companies can consider how to be and seem “local”</a:t>
            </a:r>
          </a:p>
          <a:p>
            <a:r>
              <a:rPr lang="en-US" sz="1800" b="1" dirty="0"/>
              <a:t>Japanese car company sales:</a:t>
            </a:r>
          </a:p>
          <a:p>
            <a:r>
              <a:rPr lang="en-US" sz="1800" b="1" dirty="0"/>
              <a:t>1986: 3.5 million cars imported, 0.6 million build in U.S.</a:t>
            </a:r>
          </a:p>
          <a:p>
            <a:r>
              <a:rPr lang="en-US" sz="1800" b="1" dirty="0"/>
              <a:t>2018: 1.7 million cars imported, 3.7 million built in U.S.</a:t>
            </a:r>
          </a:p>
          <a:p>
            <a:r>
              <a:rPr lang="en-US" sz="1800" b="1" dirty="0"/>
              <a:t>Japanese &amp; Korean car companies: estimated 90,000 U.S. jobs directly from U.S. manufacturing</a:t>
            </a:r>
          </a:p>
          <a:p>
            <a:r>
              <a:rPr lang="en-US" sz="1800" b="1" dirty="0"/>
              <a:t>For U.S./global companies today:</a:t>
            </a:r>
          </a:p>
          <a:p>
            <a:r>
              <a:rPr lang="en-US" sz="1800" b="1" u="sng" dirty="0"/>
              <a:t>Develop a long-term strategy for “feeling” local</a:t>
            </a:r>
          </a:p>
          <a:p>
            <a:r>
              <a:rPr lang="en-US" sz="1800" b="1" u="sng" dirty="0"/>
              <a:t>With AI and instant translation, can “localize” in addition to “personalize”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9636E-9E46-18AB-9AA7-C7FFB442C293}"/>
              </a:ext>
            </a:extLst>
          </p:cNvPr>
          <p:cNvSpPr txBox="1"/>
          <p:nvPr/>
        </p:nvSpPr>
        <p:spPr>
          <a:xfrm>
            <a:off x="7198242" y="6166884"/>
            <a:ext cx="3902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www.jama.org</a:t>
            </a:r>
            <a:r>
              <a:rPr lang="en-US" sz="1200" dirty="0"/>
              <a:t>/00-japan-industry-auto-data-trends/</a:t>
            </a:r>
          </a:p>
        </p:txBody>
      </p:sp>
    </p:spTree>
    <p:extLst>
      <p:ext uri="{BB962C8B-B14F-4D97-AF65-F5344CB8AC3E}">
        <p14:creationId xmlns:p14="http://schemas.microsoft.com/office/powerpoint/2010/main" val="363091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A8AB-781C-375C-8760-F56EACF3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Some Next Steps for U.S./Global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9FF2-2D1B-165F-CC26-D2DF9FE68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5"/>
            <a:ext cx="11719560" cy="477719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b="1" dirty="0"/>
              <a:t>Hedge with local corporate and personnel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Japanese and Korean auto strategy to </a:t>
            </a:r>
            <a:r>
              <a:rPr lang="en-US" sz="2100" b="1" dirty="0"/>
              <a:t>be/seem “local”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1" dirty="0"/>
              <a:t>Manage your geopolitical risk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“Data governance” already has privacy, cybersecurity, AI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Add </a:t>
            </a:r>
            <a:r>
              <a:rPr lang="en-US" sz="2100" b="1" dirty="0"/>
              <a:t>national security expertise </a:t>
            </a:r>
            <a:r>
              <a:rPr lang="en-US" sz="2100" dirty="0"/>
              <a:t>to manage geopolitical risk – we’re doing that more at CBDF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1" dirty="0"/>
              <a:t>Synergies from managing privacy and national security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/>
              <a:t>Data inventory </a:t>
            </a:r>
            <a:r>
              <a:rPr lang="en-US" sz="2100" dirty="0"/>
              <a:t>– any “bulk data” or PADFA-sensitive data going to China?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/>
              <a:t>“Know your data” </a:t>
            </a:r>
            <a:r>
              <a:rPr lang="en-US" sz="2100" dirty="0"/>
              <a:t>– </a:t>
            </a:r>
            <a:r>
              <a:rPr lang="en-US" sz="2100" b="1" dirty="0"/>
              <a:t>tag data </a:t>
            </a:r>
            <a:r>
              <a:rPr lang="en-US" sz="2100" dirty="0"/>
              <a:t>by nation, sector, etc.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100" b="1" dirty="0"/>
              <a:t>New sanctions and digital sovereignty requirements </a:t>
            </a:r>
            <a:r>
              <a:rPr lang="en-US" sz="2100" dirty="0"/>
              <a:t>will keep emerging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/>
              <a:t>Manage your supply chain &amp; contracts </a:t>
            </a:r>
            <a:r>
              <a:rPr lang="en-US" sz="2100" dirty="0"/>
              <a:t>– what risk of forbidden or high-risk counter-parties?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1" dirty="0"/>
              <a:t>Finally</a:t>
            </a:r>
            <a:r>
              <a:rPr lang="en-US" sz="2100" dirty="0"/>
              <a:t>, the “good old days” of full globalization won’t come back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You’ve heard about the decline of the “rules-based international order”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/>
              <a:t>Prepare to do business in a world of digital sovereignty and de-globalization, and you will be ready for the changes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4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&amp;B 2022">
      <a:dk1>
        <a:sysClr val="windowText" lastClr="000000"/>
      </a:dk1>
      <a:lt1>
        <a:srgbClr val="FFFFFF"/>
      </a:lt1>
      <a:dk2>
        <a:srgbClr val="004B87"/>
      </a:dk2>
      <a:lt2>
        <a:srgbClr val="E3DED1"/>
      </a:lt2>
      <a:accent1>
        <a:srgbClr val="B8C7CF"/>
      </a:accent1>
      <a:accent2>
        <a:srgbClr val="172532"/>
      </a:accent2>
      <a:accent3>
        <a:srgbClr val="839F28"/>
      </a:accent3>
      <a:accent4>
        <a:srgbClr val="4C600C"/>
      </a:accent4>
      <a:accent5>
        <a:srgbClr val="DFAE01"/>
      </a:accent5>
      <a:accent6>
        <a:srgbClr val="9F7C01"/>
      </a:accent6>
      <a:hlink>
        <a:srgbClr val="0070C0"/>
      </a:hlink>
      <a:folHlink>
        <a:srgbClr val="4F14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 Template-2.potx" id="{56703263-4FE3-48EE-9736-EAD15DF8CB33}" vid="{898AD9AC-C43E-42C4-940C-5E432F2603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��< ? x m l   v e r s i o n = " 1 . 0 "   e n c o d i n g = " u t f - 1 6 " ? > < p r o p e r t i e s   x m l n s = " h t t p : / / w w w . i m a n a g e . c o m / w o r k / x m l s c h e m a " >  
     < d o c u m e n t i d > L E G A L 0 2 ! 4 3 4 1 1 3 7 9 . 1 < / d o c u m e n t i d >  
     < s e n d e r i d > B I D W P < / s e n d e r i d >  
     < s e n d e r e m a i l > P A T R I C I A . B I D W E L L @ A L S T O N . C O M < / s e n d e r e m a i l >  
     < l a s t m o d i f i e d > 2 0 2 3 - 0 9 - 2 8 T 1 6 : 3 2 : 1 6 . 0 0 0 0 0 0 0 - 0 4 : 0 0 < / l a s t m o d i f i e d >  
     < d a t a b a s e > L E G A L 0 2 < / d a t a b a s e >  
 < / p r o p e r t i e s > 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C3FC16-8925-4FF4-A307-5868DEE1D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70B371-77ED-024E-BEF3-BD6E7A5391C8}">
  <ds:schemaRefs>
    <ds:schemaRef ds:uri="http://www.imanage.com/work/xmlschema"/>
  </ds:schemaRefs>
</ds:datastoreItem>
</file>

<file path=customXml/itemProps3.xml><?xml version="1.0" encoding="utf-8"?>
<ds:datastoreItem xmlns:ds="http://schemas.openxmlformats.org/officeDocument/2006/customXml" ds:itemID="{87193414-9065-415D-BAB2-F12386CD85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4981DDD-8577-45D4-95B0-9FD2A9B7B40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768</Words>
  <Application>Microsoft Office PowerPoint</Application>
  <PresentationFormat>Widescreen</PresentationFormat>
  <Paragraphs>70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“What Digital Sovereignty and the Decline of Globalization Means for US Companies”</vt:lpstr>
      <vt:lpstr>Overview</vt:lpstr>
      <vt:lpstr>Globalization: Trade as % of GDP (World Bank statistics) </vt:lpstr>
      <vt:lpstr>(De-) Globalization and the Internet</vt:lpstr>
      <vt:lpstr>U.S. Measures to Limit Risk from China/Adversary Nations</vt:lpstr>
      <vt:lpstr>“Foreign” Cars Became “Domestic”</vt:lpstr>
      <vt:lpstr>Conclusion: Some Next Steps for U.S./Global Companies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Alston &amp; Bird</dc:creator>
  <cp:lastModifiedBy>Kennedy-Mayo, DeBrae C</cp:lastModifiedBy>
  <cp:revision>69</cp:revision>
  <cp:lastPrinted>2023-09-28T16:24:03Z</cp:lastPrinted>
  <dcterms:created xsi:type="dcterms:W3CDTF">2023-05-09T00:02:15Z</dcterms:created>
  <dcterms:modified xsi:type="dcterms:W3CDTF">2026-04-08T15:25:00Z</dcterms:modified>
</cp:coreProperties>
</file>