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sldIdLst>
    <p:sldId id="264" r:id="rId6"/>
    <p:sldId id="258" r:id="rId7"/>
    <p:sldId id="294" r:id="rId8"/>
    <p:sldId id="1034" r:id="rId9"/>
    <p:sldId id="1030" r:id="rId10"/>
    <p:sldId id="1036" r:id="rId11"/>
    <p:sldId id="1035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 autoAdjust="0"/>
    <p:restoredTop sz="94682" autoAdjust="0"/>
  </p:normalViewPr>
  <p:slideViewPr>
    <p:cSldViewPr snapToGrid="0">
      <p:cViewPr varScale="1">
        <p:scale>
          <a:sx n="61" d="100"/>
          <a:sy n="61" d="100"/>
        </p:scale>
        <p:origin x="10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4B908A-33C5-4917-92A4-2D2F4AC567E5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4BE3600-CC7F-423A-8DFB-38736B981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37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BE3600-CC7F-423A-8DFB-38736B9816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6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845E8B51-4575-41A7-B99E-09ACBD4ED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049338"/>
            <a:ext cx="10044470" cy="3874452"/>
          </a:xfrm>
          <a:custGeom>
            <a:avLst/>
            <a:gdLst>
              <a:gd name="connsiteX0" fmla="*/ 0 w 10042525"/>
              <a:gd name="connsiteY0" fmla="*/ 0 h 3859212"/>
              <a:gd name="connsiteX1" fmla="*/ 9399310 w 10042525"/>
              <a:gd name="connsiteY1" fmla="*/ 0 h 3859212"/>
              <a:gd name="connsiteX2" fmla="*/ 10042525 w 10042525"/>
              <a:gd name="connsiteY2" fmla="*/ 643215 h 3859212"/>
              <a:gd name="connsiteX3" fmla="*/ 10042525 w 10042525"/>
              <a:gd name="connsiteY3" fmla="*/ 3859212 h 3859212"/>
              <a:gd name="connsiteX4" fmla="*/ 0 w 10042525"/>
              <a:gd name="connsiteY4" fmla="*/ 3859212 h 3859212"/>
              <a:gd name="connsiteX5" fmla="*/ 0 w 10042525"/>
              <a:gd name="connsiteY5" fmla="*/ 0 h 3859212"/>
              <a:gd name="connsiteX0" fmla="*/ 0 w 10042525"/>
              <a:gd name="connsiteY0" fmla="*/ 0 h 3859212"/>
              <a:gd name="connsiteX1" fmla="*/ 9399310 w 10042525"/>
              <a:gd name="connsiteY1" fmla="*/ 0 h 3859212"/>
              <a:gd name="connsiteX2" fmla="*/ 10042525 w 10042525"/>
              <a:gd name="connsiteY2" fmla="*/ 3859212 h 3859212"/>
              <a:gd name="connsiteX3" fmla="*/ 0 w 10042525"/>
              <a:gd name="connsiteY3" fmla="*/ 3859212 h 3859212"/>
              <a:gd name="connsiteX4" fmla="*/ 0 w 10042525"/>
              <a:gd name="connsiteY4" fmla="*/ 0 h 3859212"/>
              <a:gd name="connsiteX0" fmla="*/ 0 w 10042525"/>
              <a:gd name="connsiteY0" fmla="*/ 0 h 3859212"/>
              <a:gd name="connsiteX1" fmla="*/ 10024150 w 10042525"/>
              <a:gd name="connsiteY1" fmla="*/ 0 h 3859212"/>
              <a:gd name="connsiteX2" fmla="*/ 10042525 w 10042525"/>
              <a:gd name="connsiteY2" fmla="*/ 3859212 h 3859212"/>
              <a:gd name="connsiteX3" fmla="*/ 0 w 10042525"/>
              <a:gd name="connsiteY3" fmla="*/ 3859212 h 3859212"/>
              <a:gd name="connsiteX4" fmla="*/ 0 w 10042525"/>
              <a:gd name="connsiteY4" fmla="*/ 0 h 3859212"/>
              <a:gd name="connsiteX0" fmla="*/ 0 w 10024150"/>
              <a:gd name="connsiteY0" fmla="*/ 0 h 3874452"/>
              <a:gd name="connsiteX1" fmla="*/ 10024150 w 10024150"/>
              <a:gd name="connsiteY1" fmla="*/ 0 h 3874452"/>
              <a:gd name="connsiteX2" fmla="*/ 8366125 w 10024150"/>
              <a:gd name="connsiteY2" fmla="*/ 3874452 h 3874452"/>
              <a:gd name="connsiteX3" fmla="*/ 0 w 10024150"/>
              <a:gd name="connsiteY3" fmla="*/ 3859212 h 3874452"/>
              <a:gd name="connsiteX4" fmla="*/ 0 w 10024150"/>
              <a:gd name="connsiteY4" fmla="*/ 0 h 3874452"/>
              <a:gd name="connsiteX0" fmla="*/ 0 w 10024150"/>
              <a:gd name="connsiteY0" fmla="*/ 0 h 3874452"/>
              <a:gd name="connsiteX1" fmla="*/ 10024150 w 10024150"/>
              <a:gd name="connsiteY1" fmla="*/ 0 h 3874452"/>
              <a:gd name="connsiteX2" fmla="*/ 7771765 w 10024150"/>
              <a:gd name="connsiteY2" fmla="*/ 3874452 h 3874452"/>
              <a:gd name="connsiteX3" fmla="*/ 0 w 10024150"/>
              <a:gd name="connsiteY3" fmla="*/ 3859212 h 3874452"/>
              <a:gd name="connsiteX4" fmla="*/ 0 w 10024150"/>
              <a:gd name="connsiteY4" fmla="*/ 0 h 3874452"/>
              <a:gd name="connsiteX0" fmla="*/ 0 w 10024150"/>
              <a:gd name="connsiteY0" fmla="*/ 0 h 3874452"/>
              <a:gd name="connsiteX1" fmla="*/ 10024150 w 10024150"/>
              <a:gd name="connsiteY1" fmla="*/ 0 h 3874452"/>
              <a:gd name="connsiteX2" fmla="*/ 7543165 w 10024150"/>
              <a:gd name="connsiteY2" fmla="*/ 3874452 h 3874452"/>
              <a:gd name="connsiteX3" fmla="*/ 0 w 10024150"/>
              <a:gd name="connsiteY3" fmla="*/ 3859212 h 3874452"/>
              <a:gd name="connsiteX4" fmla="*/ 0 w 10024150"/>
              <a:gd name="connsiteY4" fmla="*/ 0 h 3874452"/>
              <a:gd name="connsiteX0" fmla="*/ 0 w 10024150"/>
              <a:gd name="connsiteY0" fmla="*/ 0 h 3874452"/>
              <a:gd name="connsiteX1" fmla="*/ 10024150 w 10024150"/>
              <a:gd name="connsiteY1" fmla="*/ 0 h 3874452"/>
              <a:gd name="connsiteX2" fmla="*/ 7710805 w 10024150"/>
              <a:gd name="connsiteY2" fmla="*/ 3874452 h 3874452"/>
              <a:gd name="connsiteX3" fmla="*/ 0 w 10024150"/>
              <a:gd name="connsiteY3" fmla="*/ 3859212 h 3874452"/>
              <a:gd name="connsiteX4" fmla="*/ 0 w 10024150"/>
              <a:gd name="connsiteY4" fmla="*/ 0 h 3874452"/>
              <a:gd name="connsiteX0" fmla="*/ 0 w 10044470"/>
              <a:gd name="connsiteY0" fmla="*/ 0 h 3874452"/>
              <a:gd name="connsiteX1" fmla="*/ 10044470 w 10044470"/>
              <a:gd name="connsiteY1" fmla="*/ 0 h 3874452"/>
              <a:gd name="connsiteX2" fmla="*/ 7710805 w 10044470"/>
              <a:gd name="connsiteY2" fmla="*/ 3874452 h 3874452"/>
              <a:gd name="connsiteX3" fmla="*/ 0 w 10044470"/>
              <a:gd name="connsiteY3" fmla="*/ 3859212 h 3874452"/>
              <a:gd name="connsiteX4" fmla="*/ 0 w 10044470"/>
              <a:gd name="connsiteY4" fmla="*/ 0 h 387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4470" h="3874452">
                <a:moveTo>
                  <a:pt x="0" y="0"/>
                </a:moveTo>
                <a:lnTo>
                  <a:pt x="10044470" y="0"/>
                </a:lnTo>
                <a:lnTo>
                  <a:pt x="7710805" y="3874452"/>
                </a:lnTo>
                <a:lnTo>
                  <a:pt x="0" y="3859212"/>
                </a:lnTo>
                <a:lnTo>
                  <a:pt x="0" y="0"/>
                </a:lnTo>
                <a:close/>
              </a:path>
            </a:pathLst>
          </a:custGeom>
          <a:solidFill>
            <a:srgbClr val="17253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B992DE-53E8-4FCB-AB7D-AE487BEA6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5298053"/>
            <a:ext cx="11719560" cy="666398"/>
          </a:xfrm>
        </p:spPr>
        <p:txBody>
          <a:bodyPr lIns="0" anchor="b">
            <a:normAutofit/>
          </a:bodyPr>
          <a:lstStyle>
            <a:lvl1pPr algn="l">
              <a:defRPr sz="3600" b="1">
                <a:solidFill>
                  <a:srgbClr val="17253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EC98C-BC5E-403E-A769-68C213F7B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6010807"/>
            <a:ext cx="11719560" cy="464891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rgbClr val="17253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42A27F-B2A2-4F36-81FA-9BF5BFDB6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582"/>
            <a:ext cx="2641602" cy="4096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CE811D-B3CB-4D56-9FA2-7A03E5CD260D}"/>
              </a:ext>
            </a:extLst>
          </p:cNvPr>
          <p:cNvSpPr/>
          <p:nvPr userDrawn="1"/>
        </p:nvSpPr>
        <p:spPr>
          <a:xfrm>
            <a:off x="228600" y="6561672"/>
            <a:ext cx="1488613" cy="25648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R="0" algn="l" rtl="0"/>
            <a:r>
              <a:rPr lang="en-US" sz="1600" b="0" i="0" u="none" strike="noStrike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© Alston &amp; Bird LLP 2025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3389D79-B38E-4FCC-9238-2ED15C480A01}"/>
              </a:ext>
            </a:extLst>
          </p:cNvPr>
          <p:cNvGrpSpPr/>
          <p:nvPr userDrawn="1"/>
        </p:nvGrpSpPr>
        <p:grpSpPr>
          <a:xfrm>
            <a:off x="7797801" y="0"/>
            <a:ext cx="4394198" cy="4777467"/>
            <a:chOff x="7797801" y="0"/>
            <a:chExt cx="4394198" cy="47774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2A6B3A6-F923-465F-9C9E-A8F204EAF027}"/>
                </a:ext>
              </a:extLst>
            </p:cNvPr>
            <p:cNvGrpSpPr/>
            <p:nvPr userDrawn="1"/>
          </p:nvGrpSpPr>
          <p:grpSpPr>
            <a:xfrm>
              <a:off x="7797801" y="0"/>
              <a:ext cx="4378959" cy="4777467"/>
              <a:chOff x="7231068" y="0"/>
              <a:chExt cx="4960932" cy="5604042"/>
            </a:xfrm>
          </p:grpSpPr>
          <p:pic>
            <p:nvPicPr>
              <p:cNvPr id="8" name="Picture 7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6B60E685-1E02-4B4F-AB75-CDDC3F9ED78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02"/>
              <a:stretch/>
            </p:blipFill>
            <p:spPr>
              <a:xfrm>
                <a:off x="7231068" y="0"/>
                <a:ext cx="4952466" cy="5604042"/>
              </a:xfrm>
              <a:prstGeom prst="parallelogram">
                <a:avLst>
                  <a:gd name="adj" fmla="val 65774"/>
                </a:avLst>
              </a:prstGeom>
            </p:spPr>
          </p:pic>
          <p:pic>
            <p:nvPicPr>
              <p:cNvPr id="12" name="Picture 11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E1533520-BCC7-4C68-8C55-5EC0C49CFCE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731"/>
              <a:stretch/>
            </p:blipFill>
            <p:spPr>
              <a:xfrm>
                <a:off x="10207310" y="0"/>
                <a:ext cx="1984690" cy="5604042"/>
              </a:xfrm>
              <a:prstGeom prst="rect">
                <a:avLst/>
              </a:prstGeom>
            </p:spPr>
          </p:pic>
          <p:pic>
            <p:nvPicPr>
              <p:cNvPr id="13" name="Picture 12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EF07D74C-7D6B-4762-97ED-D6BF2A3F9DB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643"/>
              <a:stretch/>
            </p:blipFill>
            <p:spPr>
              <a:xfrm>
                <a:off x="8244840" y="0"/>
                <a:ext cx="3947160" cy="5604042"/>
              </a:xfrm>
              <a:prstGeom prst="parallelogram">
                <a:avLst>
                  <a:gd name="adj" fmla="val 52234"/>
                </a:avLst>
              </a:prstGeom>
            </p:spPr>
          </p:pic>
        </p:grpSp>
        <p:pic>
          <p:nvPicPr>
            <p:cNvPr id="37" name="Picture 3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D431348-F334-40CC-A3E6-A3D8503953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58"/>
            <a:stretch/>
          </p:blipFill>
          <p:spPr>
            <a:xfrm>
              <a:off x="10766120" y="0"/>
              <a:ext cx="1425879" cy="4777467"/>
            </a:xfrm>
            <a:prstGeom prst="rect">
              <a:avLst/>
            </a:prstGeom>
          </p:spPr>
        </p:pic>
      </p:grpSp>
      <p:pic>
        <p:nvPicPr>
          <p:cNvPr id="5" name="Picture 4" descr="A logo with text on it&#10;&#10;Description automatically generated">
            <a:extLst>
              <a:ext uri="{FF2B5EF4-FFF2-40B4-BE49-F238E27FC236}">
                <a16:creationId xmlns:a16="http://schemas.microsoft.com/office/drawing/2014/main" id="{A1043EA9-45BE-EF2F-D99F-119692ABC3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93" y="154959"/>
            <a:ext cx="1595128" cy="76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67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6878-9BA3-4C53-9B63-D3C1144C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" y="609600"/>
            <a:ext cx="4548505" cy="921173"/>
          </a:xfrm>
        </p:spPr>
        <p:txBody>
          <a:bodyPr lIns="0" anchor="b"/>
          <a:lstStyle>
            <a:lvl1pPr algn="l">
              <a:lnSpc>
                <a:spcPts val="32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9F336-71A5-46C1-A003-70AE30133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55893"/>
            <a:ext cx="6785292" cy="40051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00664-82BE-4875-ACF4-DA2EB2560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520" y="1855893"/>
            <a:ext cx="4548505" cy="40130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47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9E52-776D-4594-92E0-DD90424C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8" y="457200"/>
            <a:ext cx="453495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B5B9F9-29DB-4319-BF82-9411228D0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767840"/>
            <a:ext cx="6771745" cy="40932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A11C8-8267-4934-B344-A13248C18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7068" y="2057400"/>
            <a:ext cx="453495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7919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3389D79-B38E-4FCC-9238-2ED15C480A01}"/>
              </a:ext>
            </a:extLst>
          </p:cNvPr>
          <p:cNvGrpSpPr/>
          <p:nvPr userDrawn="1"/>
        </p:nvGrpSpPr>
        <p:grpSpPr>
          <a:xfrm>
            <a:off x="7797801" y="0"/>
            <a:ext cx="4394198" cy="4777467"/>
            <a:chOff x="7797801" y="0"/>
            <a:chExt cx="4394198" cy="477746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2A6B3A6-F923-465F-9C9E-A8F204EAF027}"/>
                </a:ext>
              </a:extLst>
            </p:cNvPr>
            <p:cNvGrpSpPr/>
            <p:nvPr userDrawn="1"/>
          </p:nvGrpSpPr>
          <p:grpSpPr>
            <a:xfrm>
              <a:off x="7797801" y="0"/>
              <a:ext cx="4378959" cy="4777467"/>
              <a:chOff x="7231068" y="0"/>
              <a:chExt cx="4960932" cy="5604042"/>
            </a:xfrm>
          </p:grpSpPr>
          <p:pic>
            <p:nvPicPr>
              <p:cNvPr id="8" name="Picture 7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6B60E685-1E02-4B4F-AB75-CDDC3F9ED78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02"/>
              <a:stretch/>
            </p:blipFill>
            <p:spPr>
              <a:xfrm>
                <a:off x="7231068" y="0"/>
                <a:ext cx="4952466" cy="5604042"/>
              </a:xfrm>
              <a:prstGeom prst="parallelogram">
                <a:avLst>
                  <a:gd name="adj" fmla="val 65774"/>
                </a:avLst>
              </a:prstGeom>
            </p:spPr>
          </p:pic>
          <p:pic>
            <p:nvPicPr>
              <p:cNvPr id="12" name="Picture 11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E1533520-BCC7-4C68-8C55-5EC0C49CFCE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731"/>
              <a:stretch/>
            </p:blipFill>
            <p:spPr>
              <a:xfrm>
                <a:off x="10207310" y="0"/>
                <a:ext cx="1984690" cy="5604042"/>
              </a:xfrm>
              <a:prstGeom prst="rect">
                <a:avLst/>
              </a:prstGeom>
            </p:spPr>
          </p:pic>
          <p:pic>
            <p:nvPicPr>
              <p:cNvPr id="13" name="Picture 12" descr="Shape&#10;&#10;Description automatically generated with low confidence">
                <a:extLst>
                  <a:ext uri="{FF2B5EF4-FFF2-40B4-BE49-F238E27FC236}">
                    <a16:creationId xmlns:a16="http://schemas.microsoft.com/office/drawing/2014/main" id="{EF07D74C-7D6B-4762-97ED-D6BF2A3F9DB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643"/>
              <a:stretch/>
            </p:blipFill>
            <p:spPr>
              <a:xfrm>
                <a:off x="8244840" y="0"/>
                <a:ext cx="3947160" cy="5604042"/>
              </a:xfrm>
              <a:prstGeom prst="parallelogram">
                <a:avLst>
                  <a:gd name="adj" fmla="val 52234"/>
                </a:avLst>
              </a:prstGeom>
            </p:spPr>
          </p:pic>
        </p:grpSp>
        <p:pic>
          <p:nvPicPr>
            <p:cNvPr id="37" name="Picture 3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9D431348-F334-40CC-A3E6-A3D8503953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58"/>
            <a:stretch/>
          </p:blipFill>
          <p:spPr>
            <a:xfrm>
              <a:off x="10766120" y="0"/>
              <a:ext cx="1425879" cy="4777467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8B80AFC-0D21-74EB-65F7-96C80E56EC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049338"/>
            <a:ext cx="10047079" cy="3877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B992DE-53E8-4FCB-AB7D-AE487BEA60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882" y="2251355"/>
            <a:ext cx="7054894" cy="666398"/>
          </a:xfrm>
        </p:spPr>
        <p:txBody>
          <a:bodyPr lIns="0" anchor="b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EC98C-BC5E-403E-A769-68C213F7B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0882" y="2964109"/>
            <a:ext cx="7054894" cy="464891"/>
          </a:xfrm>
        </p:spPr>
        <p:txBody>
          <a:bodyPr lIns="0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42A27F-B2A2-4F36-81FA-9BF5BFDB63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6582"/>
            <a:ext cx="2641602" cy="4096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CE811D-B3CB-4D56-9FA2-7A03E5CD260D}"/>
              </a:ext>
            </a:extLst>
          </p:cNvPr>
          <p:cNvSpPr/>
          <p:nvPr userDrawn="1"/>
        </p:nvSpPr>
        <p:spPr>
          <a:xfrm>
            <a:off x="228600" y="6561672"/>
            <a:ext cx="1488613" cy="25648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R="0" algn="l" rtl="0"/>
            <a:r>
              <a:rPr lang="en-US" sz="1600" b="0" i="0" u="none" strike="noStrike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© Alston &amp; Bird LLP 2025</a:t>
            </a:r>
          </a:p>
        </p:txBody>
      </p:sp>
    </p:spTree>
    <p:extLst>
      <p:ext uri="{BB962C8B-B14F-4D97-AF65-F5344CB8AC3E}">
        <p14:creationId xmlns:p14="http://schemas.microsoft.com/office/powerpoint/2010/main" val="1385170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C440B-4626-4BDD-A4F7-3E13AFE9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2BE6F-484C-4EBC-86CC-747BD7FB0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/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902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3A3A-1D8F-46C5-BA5C-C9DF9172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93" y="1709738"/>
            <a:ext cx="1172464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984EB-DCF4-41E1-B945-3ECFEE22B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293" y="4589463"/>
            <a:ext cx="1172464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90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1A1F-47B0-4CBC-A8E9-F0F1987D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D6BAA-ACE5-42D8-BEFB-D1BDF29FD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368" y="1825625"/>
            <a:ext cx="577343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D3880B-E87A-4840-8612-0625A06E6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7343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895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259A-6DA9-4EDA-B979-067A3414E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48" y="365125"/>
            <a:ext cx="11138640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B70EC-4556-4914-95FA-88F6A10D5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748" y="1681163"/>
            <a:ext cx="5780828" cy="823912"/>
          </a:xfr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3D18C-4D7E-403A-BFE0-217F6BACF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6748" y="2505075"/>
            <a:ext cx="5780828" cy="3684588"/>
          </a:xfrm>
        </p:spPr>
        <p:txBody>
          <a:bodyPr l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E3B772-2AFC-4A2A-876E-8D7CF7E012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780827" cy="823912"/>
          </a:xfrm>
        </p:spPr>
        <p:txBody>
          <a:bodyPr l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19D935-497F-466D-B542-8B49518B50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5"/>
            <a:ext cx="5780827" cy="3684588"/>
          </a:xfrm>
        </p:spPr>
        <p:txBody>
          <a:bodyPr l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089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059A-076A-43D5-9375-C5A66808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274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17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99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AB7537F2-D911-424A-B947-C7693AC13EF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5171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3FB156-D89B-4456-AE60-33DD85E3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68" y="650532"/>
            <a:ext cx="10800939" cy="848588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468A9-6EEE-49A3-B710-EA855CF72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117195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F1AEBA-DAD8-478F-A14D-0781C181CAAC}"/>
              </a:ext>
            </a:extLst>
          </p:cNvPr>
          <p:cNvCxnSpPr>
            <a:cxnSpLocks/>
          </p:cNvCxnSpPr>
          <p:nvPr userDrawn="1"/>
        </p:nvCxnSpPr>
        <p:spPr>
          <a:xfrm>
            <a:off x="223520" y="6409270"/>
            <a:ext cx="1172464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881177B-F08B-49A4-993B-A308B7E4219A}"/>
              </a:ext>
            </a:extLst>
          </p:cNvPr>
          <p:cNvSpPr/>
          <p:nvPr userDrawn="1"/>
        </p:nvSpPr>
        <p:spPr>
          <a:xfrm>
            <a:off x="228600" y="6561672"/>
            <a:ext cx="1488613" cy="256480"/>
          </a:xfrm>
          <a:prstGeom prst="rect">
            <a:avLst/>
          </a:prstGeom>
        </p:spPr>
        <p:txBody>
          <a:bodyPr wrap="none" lIns="0">
            <a:spAutoFit/>
          </a:bodyPr>
          <a:lstStyle/>
          <a:p>
            <a:pPr marR="0" algn="l" rtl="0"/>
            <a:r>
              <a:rPr lang="en-US" sz="1600" b="0" i="0" u="none" strike="noStrike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© Alston &amp; Bird LLP 2025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AE9B8E-DB5A-485F-8956-E9186F0E2DBA}"/>
              </a:ext>
            </a:extLst>
          </p:cNvPr>
          <p:cNvSpPr/>
          <p:nvPr userDrawn="1"/>
        </p:nvSpPr>
        <p:spPr>
          <a:xfrm>
            <a:off x="5913357" y="6552253"/>
            <a:ext cx="344966" cy="256480"/>
          </a:xfrm>
          <a:prstGeom prst="rect">
            <a:avLst/>
          </a:prstGeom>
        </p:spPr>
        <p:txBody>
          <a:bodyPr wrap="none" rIns="91440">
            <a:spAutoFit/>
          </a:bodyPr>
          <a:lstStyle/>
          <a:p>
            <a:pPr marR="0" algn="ctr" rtl="0"/>
            <a:fld id="{47D476D9-6694-4DDC-BB38-A546266BFA53}" type="slidenum">
              <a:rPr lang="en-US" sz="1600" b="0" i="0" u="none" strike="noStrike" baseline="30000" smtClean="0">
                <a:solidFill>
                  <a:srgbClr val="000000"/>
                </a:solidFill>
                <a:latin typeface="Calibri" panose="020F0502020204030204" pitchFamily="34" charset="0"/>
              </a:rPr>
              <a:pPr marR="0" algn="ctr" rtl="0"/>
              <a:t>‹#›</a:t>
            </a:fld>
            <a:endParaRPr lang="en-US" sz="1800" b="0" i="0" u="none" strike="noStrike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35AD66-6672-453A-8302-5DA18434A68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674" y="6526013"/>
            <a:ext cx="1452876" cy="225292"/>
          </a:xfrm>
          <a:prstGeom prst="rect">
            <a:avLst/>
          </a:prstGeom>
        </p:spPr>
      </p:pic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2B7F4771-9B05-BFBB-611E-960A871A819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68" y="39848"/>
            <a:ext cx="1170827" cy="5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9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9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ts val="35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DFAE0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DFAE0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DFAE0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DFAE0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DFAE0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91294C7-5A6D-B3D4-13FF-8E5596AC8B7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64" b="10582"/>
          <a:stretch>
            <a:fillRect/>
          </a:stretch>
        </p:blipFill>
        <p:spPr>
          <a:xfrm>
            <a:off x="0" y="1049338"/>
            <a:ext cx="10044470" cy="3874452"/>
          </a:xfrm>
          <a:noFill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5F9071C-B22C-9EA7-7C12-864289EB8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5298053"/>
            <a:ext cx="11719560" cy="78173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Alston &amp; Bird and Cross-Border Data Forum</a:t>
            </a:r>
            <a:br>
              <a:rPr lang="en-US" sz="4400" dirty="0"/>
            </a:br>
            <a:r>
              <a:rPr lang="en-US" sz="4400" dirty="0"/>
              <a:t>Fall Conference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0E49C15C-0748-BFBE-6AA3-7FD91F7214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November 5, 2025</a:t>
            </a:r>
          </a:p>
        </p:txBody>
      </p:sp>
    </p:spTree>
    <p:extLst>
      <p:ext uri="{BB962C8B-B14F-4D97-AF65-F5344CB8AC3E}">
        <p14:creationId xmlns:p14="http://schemas.microsoft.com/office/powerpoint/2010/main" val="48979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400" y="570283"/>
            <a:ext cx="10800939" cy="848588"/>
          </a:xfrm>
        </p:spPr>
        <p:txBody>
          <a:bodyPr>
            <a:noAutofit/>
          </a:bodyPr>
          <a:lstStyle/>
          <a:p>
            <a:r>
              <a:rPr lang="en-US" sz="2700" dirty="0"/>
              <a:t>”Personal Data as a Dual-Use Technology:</a:t>
            </a:r>
            <a:br>
              <a:rPr lang="en-US" sz="2700" dirty="0"/>
            </a:br>
            <a:r>
              <a:rPr lang="en-US" sz="2700" dirty="0"/>
              <a:t>Critically Assessing the New Alliance of Privacy and National Security”</a:t>
            </a:r>
          </a:p>
        </p:txBody>
      </p:sp>
      <p:pic>
        <p:nvPicPr>
          <p:cNvPr id="7" name="Content Placeholder 6" descr="A collage of several people&#10;&#10;AI-generated content may be incorrect.">
            <a:extLst>
              <a:ext uri="{FF2B5EF4-FFF2-40B4-BE49-F238E27FC236}">
                <a16:creationId xmlns:a16="http://schemas.microsoft.com/office/drawing/2014/main" id="{2B9592EA-5F4A-915C-337A-36E12B69A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37" y="1825625"/>
            <a:ext cx="7610251" cy="4351338"/>
          </a:xfrm>
        </p:spPr>
      </p:pic>
    </p:spTree>
    <p:extLst>
      <p:ext uri="{BB962C8B-B14F-4D97-AF65-F5344CB8AC3E}">
        <p14:creationId xmlns:p14="http://schemas.microsoft.com/office/powerpoint/2010/main" val="2227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8355-BC66-420D-FBAE-726BE6CA8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Security, Data, and Other New Laws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509B8-C9BD-5633-ABA6-7129BBEF9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intuition: </a:t>
            </a:r>
            <a:r>
              <a:rPr lang="en-US" sz="2000" b="1" dirty="0"/>
              <a:t>risky to national security </a:t>
            </a:r>
            <a:r>
              <a:rPr lang="en-US" sz="2000" dirty="0"/>
              <a:t>if adversary nations have access to sensitive data of Americans</a:t>
            </a:r>
          </a:p>
          <a:p>
            <a:pPr lvl="1"/>
            <a:r>
              <a:rPr lang="en-US" dirty="0"/>
              <a:t>Duke data broker study – data brokers sell </a:t>
            </a:r>
            <a:r>
              <a:rPr lang="en-US" b="1" dirty="0"/>
              <a:t>precise geolocation data </a:t>
            </a:r>
            <a:r>
              <a:rPr lang="en-US" dirty="0"/>
              <a:t>to track military and other personnel for a few cents/person</a:t>
            </a:r>
          </a:p>
          <a:p>
            <a:pPr lvl="1"/>
            <a:r>
              <a:rPr lang="en-US" dirty="0"/>
              <a:t>If you were a member of Congress – </a:t>
            </a:r>
            <a:r>
              <a:rPr lang="en-US" b="1" dirty="0"/>
              <a:t>comfortable if adversary nations can track U.S. military personnel?</a:t>
            </a:r>
          </a:p>
          <a:p>
            <a:pPr lvl="1"/>
            <a:r>
              <a:rPr lang="en-US" dirty="0"/>
              <a:t>Sensitive data to adversary nations:</a:t>
            </a:r>
          </a:p>
          <a:p>
            <a:pPr lvl="2"/>
            <a:r>
              <a:rPr lang="en-US" sz="2000" b="1" dirty="0"/>
              <a:t>Intelligence</a:t>
            </a:r>
            <a:r>
              <a:rPr lang="en-US" sz="2000" dirty="0"/>
              <a:t> advantages – they learn about U.S.</a:t>
            </a:r>
          </a:p>
          <a:p>
            <a:pPr lvl="3"/>
            <a:r>
              <a:rPr lang="en-US" sz="2000" dirty="0"/>
              <a:t>No similar U.S. visibility about Russia/China individuals</a:t>
            </a:r>
          </a:p>
          <a:p>
            <a:pPr lvl="2"/>
            <a:r>
              <a:rPr lang="en-US" sz="2000" b="1" dirty="0"/>
              <a:t>Counter-intelligence</a:t>
            </a:r>
            <a:r>
              <a:rPr lang="en-US" sz="2000" dirty="0"/>
              <a:t> advantages – they learn about U.S. actions such as spies</a:t>
            </a:r>
          </a:p>
          <a:p>
            <a:pPr lvl="2"/>
            <a:r>
              <a:rPr lang="en-US" sz="2000" b="1" dirty="0"/>
              <a:t>Influence operations </a:t>
            </a:r>
            <a:r>
              <a:rPr lang="en-US" sz="2000" dirty="0"/>
              <a:t>– blackmail etc. using the data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5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D0E4-4DFF-8CE7-E572-45687C82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597"/>
            <a:ext cx="10972800" cy="1143000"/>
          </a:xfrm>
        </p:spPr>
        <p:txBody>
          <a:bodyPr/>
          <a:lstStyle/>
          <a:p>
            <a:r>
              <a:rPr lang="en-US" dirty="0"/>
              <a:t>Treating Personal Data as a Dual-Use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3AECB-5B7A-AD4A-FC47-4A469EE51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64901"/>
            <a:ext cx="10972800" cy="3916363"/>
          </a:xfrm>
        </p:spPr>
        <p:txBody>
          <a:bodyPr>
            <a:noAutofit/>
          </a:bodyPr>
          <a:lstStyle/>
          <a:p>
            <a:r>
              <a:rPr lang="en-US" sz="2200" dirty="0"/>
              <a:t>CFIUS - Grindr and others</a:t>
            </a:r>
          </a:p>
          <a:p>
            <a:r>
              <a:rPr lang="en-US" sz="2200" dirty="0"/>
              <a:t>Tiktok ban</a:t>
            </a:r>
          </a:p>
          <a:p>
            <a:r>
              <a:rPr lang="en-US" sz="2200" dirty="0"/>
              <a:t>Protecting Americans’ Data from Foreign Adversaries Act</a:t>
            </a:r>
          </a:p>
          <a:p>
            <a:r>
              <a:rPr lang="en-US" sz="2200" dirty="0"/>
              <a:t>DOJ Bulk Data regulation</a:t>
            </a:r>
          </a:p>
          <a:p>
            <a:r>
              <a:rPr lang="en-US" sz="2200" dirty="0"/>
              <a:t>Connected cars, and others, part of broader set of national security export controls</a:t>
            </a:r>
          </a:p>
        </p:txBody>
      </p:sp>
    </p:spTree>
    <p:extLst>
      <p:ext uri="{BB962C8B-B14F-4D97-AF65-F5344CB8AC3E}">
        <p14:creationId xmlns:p14="http://schemas.microsoft.com/office/powerpoint/2010/main" val="364019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C70409-FFB0-FE67-C287-FFEAA5B31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“Dual use” technologies – both military &amp; civilian uses</a:t>
            </a:r>
          </a:p>
          <a:p>
            <a:r>
              <a:rPr lang="en-US" sz="2200" b="1" dirty="0"/>
              <a:t>Export controls </a:t>
            </a:r>
            <a:r>
              <a:rPr lang="en-US" sz="2200" dirty="0"/>
              <a:t>– explaining these to privacy professionals</a:t>
            </a:r>
          </a:p>
          <a:p>
            <a:r>
              <a:rPr lang="en-US" sz="2200" b="1" dirty="0"/>
              <a:t>China experts </a:t>
            </a:r>
            <a:r>
              <a:rPr lang="en-US" sz="2200" dirty="0"/>
              <a:t>– Samm Sacks</a:t>
            </a:r>
          </a:p>
          <a:p>
            <a:r>
              <a:rPr lang="en-US" sz="2200" b="1" dirty="0"/>
              <a:t>Privacy experts</a:t>
            </a:r>
          </a:p>
          <a:p>
            <a:pPr lvl="1"/>
            <a:r>
              <a:rPr lang="en-US" sz="2200" dirty="0"/>
              <a:t>Privacy OR National Security</a:t>
            </a:r>
          </a:p>
          <a:p>
            <a:pPr lvl="1"/>
            <a:r>
              <a:rPr lang="en-US" sz="2200" dirty="0"/>
              <a:t>Privacy AND National Security</a:t>
            </a:r>
          </a:p>
          <a:p>
            <a:r>
              <a:rPr lang="en-US" sz="2200" b="1" dirty="0"/>
              <a:t>International Relations</a:t>
            </a:r>
            <a:r>
              <a:rPr lang="en-US" sz="2200" dirty="0"/>
              <a:t>/national security studies 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FD1B6E-BA25-3105-3545-540AFE88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Perspectives on Dual-Use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4066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AF62-FE3E-689C-6D79-1FC0BED7F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D574C-C900-6F4E-A29F-D0F2DB397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b="1" dirty="0"/>
              <a:t>Empirical</a:t>
            </a:r>
            <a:r>
              <a:rPr lang="en-US" sz="2000" dirty="0"/>
              <a:t> (Vaynman and Volpe</a:t>
            </a:r>
          </a:p>
          <a:p>
            <a:pPr lvl="1"/>
            <a:r>
              <a:rPr lang="en-US" dirty="0"/>
              <a:t>“Dead zone” for previous arms control treaties where:</a:t>
            </a:r>
          </a:p>
          <a:p>
            <a:pPr lvl="2"/>
            <a:r>
              <a:rPr lang="en-US" sz="2000" dirty="0"/>
              <a:t>Hard to distinguish civilian/military for the dual-use technology (evasion)</a:t>
            </a:r>
          </a:p>
          <a:p>
            <a:pPr lvl="2"/>
            <a:r>
              <a:rPr lang="en-US" sz="2000" dirty="0"/>
              <a:t>High integration/ubiquity (i.e., no specialized supply chain for enforcement)</a:t>
            </a:r>
          </a:p>
          <a:p>
            <a:r>
              <a:rPr lang="en-US" sz="2000" b="1" dirty="0"/>
              <a:t>IR Realist </a:t>
            </a:r>
            <a:r>
              <a:rPr lang="en-US" sz="2000" dirty="0"/>
              <a:t>critiques of limiting export</a:t>
            </a:r>
          </a:p>
          <a:p>
            <a:pPr lvl="1"/>
            <a:r>
              <a:rPr lang="en-US" dirty="0"/>
              <a:t>Perhaps export controls accelerate Chinese tech innovation</a:t>
            </a:r>
          </a:p>
          <a:p>
            <a:pPr lvl="1"/>
            <a:r>
              <a:rPr lang="en-US" dirty="0"/>
              <a:t>Possible futility – rules not strict enough to stop an advanced persistent threat</a:t>
            </a:r>
          </a:p>
          <a:p>
            <a:r>
              <a:rPr lang="en-US" sz="2000" b="1" dirty="0"/>
              <a:t>Liberal Internationalist </a:t>
            </a:r>
            <a:r>
              <a:rPr lang="en-US" sz="2000" dirty="0"/>
              <a:t>critiques of limiting export</a:t>
            </a:r>
          </a:p>
          <a:p>
            <a:pPr lvl="1"/>
            <a:r>
              <a:rPr lang="en-US" dirty="0"/>
              <a:t>Longstanding “free flow of data” U.S. policy, for democracy, free markets, and free societies</a:t>
            </a:r>
          </a:p>
          <a:p>
            <a:pPr lvl="1"/>
            <a:r>
              <a:rPr lang="en-US" dirty="0"/>
              <a:t>Privacy human rights tradition – “privacy should not be a right that depends on the passport in your pocket”</a:t>
            </a:r>
          </a:p>
          <a:p>
            <a:pPr lvl="1"/>
            <a:r>
              <a:rPr lang="en-US" dirty="0"/>
              <a:t>Chander “national security state” – militarization of data flows will not help democracy and human rights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38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0BFB-1E07-38CD-A4D6-CFA43A79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1A06F-3B32-C021-B8C0-0183460B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prima facie case in favor of export controls of data is initially appealing, but is subject to critiques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Study the Multiple Critiques When Considering New Data Dual-Use Proposals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Support Comprehensive U.S. Privacy Legislation to Address Both Privacy and National Security Goals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Support “Data Allies” and Avoid “America Alone” for Cross-Border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68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&amp;B 2022">
      <a:dk1>
        <a:sysClr val="windowText" lastClr="000000"/>
      </a:dk1>
      <a:lt1>
        <a:srgbClr val="FFFFFF"/>
      </a:lt1>
      <a:dk2>
        <a:srgbClr val="004B87"/>
      </a:dk2>
      <a:lt2>
        <a:srgbClr val="E3DED1"/>
      </a:lt2>
      <a:accent1>
        <a:srgbClr val="B8C7CF"/>
      </a:accent1>
      <a:accent2>
        <a:srgbClr val="172532"/>
      </a:accent2>
      <a:accent3>
        <a:srgbClr val="839F28"/>
      </a:accent3>
      <a:accent4>
        <a:srgbClr val="4C600C"/>
      </a:accent4>
      <a:accent5>
        <a:srgbClr val="DFAE01"/>
      </a:accent5>
      <a:accent6>
        <a:srgbClr val="9F7C01"/>
      </a:accent6>
      <a:hlink>
        <a:srgbClr val="0070C0"/>
      </a:hlink>
      <a:folHlink>
        <a:srgbClr val="4F14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 Template-2.potx" id="{56703263-4FE3-48EE-9736-EAD15DF8CB33}" vid="{898AD9AC-C43E-42C4-940C-5E432F2603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��< ? x m l   v e r s i o n = " 1 . 0 "   e n c o d i n g = " u t f - 1 6 " ? > < p r o p e r t i e s   x m l n s = " h t t p : / / w w w . i m a n a g e . c o m / w o r k / x m l s c h e m a " >  
     < d o c u m e n t i d > L E G A L 0 2 ! 4 3 4 1 1 3 7 9 . 1 < / d o c u m e n t i d >  
     < s e n d e r i d > B I D W P < / s e n d e r i d >  
     < s e n d e r e m a i l > P A T R I C I A . B I D W E L L @ A L S T O N . C O M < / s e n d e r e m a i l >  
     < l a s t m o d i f i e d > 2 0 2 3 - 0 9 - 2 8 T 1 6 : 3 2 : 1 6 . 0 0 0 0 0 0 0 - 0 4 : 0 0 < / l a s t m o d i f i e d >  
     < d a t a b a s e > L E G A L 0 2 < / d a t a b a s e >  
 < / p r o p e r t i e s > 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193414-9065-415D-BAB2-F12386CD85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70B371-77ED-024E-BEF3-BD6E7A5391C8}">
  <ds:schemaRefs>
    <ds:schemaRef ds:uri="http://www.imanage.com/work/xmlschema"/>
  </ds:schemaRefs>
</ds:datastoreItem>
</file>

<file path=customXml/itemProps3.xml><?xml version="1.0" encoding="utf-8"?>
<ds:datastoreItem xmlns:ds="http://schemas.openxmlformats.org/officeDocument/2006/customXml" ds:itemID="{EFC3FC16-8925-4FF4-A307-5868DEE1D3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A4981DDD-8577-45D4-95B0-9FD2A9B7B40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1976</TotalTime>
  <Words>442</Words>
  <Application>Microsoft Office PowerPoint</Application>
  <PresentationFormat>Widescreen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Alston &amp; Bird and Cross-Border Data Forum Fall Conference</vt:lpstr>
      <vt:lpstr>”Personal Data as a Dual-Use Technology: Critically Assessing the New Alliance of Privacy and National Security”</vt:lpstr>
      <vt:lpstr>National Security, Data, and Other New Laws</vt:lpstr>
      <vt:lpstr>Treating Personal Data as a Dual-Use Technology</vt:lpstr>
      <vt:lpstr>Perspectives on Dual-Use Technologies</vt:lpstr>
      <vt:lpstr>International Relations</vt:lpstr>
      <vt:lpstr>Recommendations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Alston &amp; Bird</dc:creator>
  <cp:lastModifiedBy>Kennedy-Mayo, DeBrae C</cp:lastModifiedBy>
  <cp:revision>51</cp:revision>
  <cp:lastPrinted>2023-09-28T16:24:03Z</cp:lastPrinted>
  <dcterms:created xsi:type="dcterms:W3CDTF">2023-05-09T00:02:15Z</dcterms:created>
  <dcterms:modified xsi:type="dcterms:W3CDTF">2025-11-11T16:16:28Z</dcterms:modified>
</cp:coreProperties>
</file>