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89" r:id="rId3"/>
    <p:sldId id="482" r:id="rId4"/>
    <p:sldId id="490" r:id="rId5"/>
    <p:sldId id="491" r:id="rId6"/>
    <p:sldId id="492" r:id="rId7"/>
    <p:sldId id="493" r:id="rId8"/>
    <p:sldId id="494" r:id="rId9"/>
    <p:sldId id="496" r:id="rId10"/>
    <p:sldId id="495" r:id="rId11"/>
    <p:sldId id="497" r:id="rId12"/>
    <p:sldId id="498" r:id="rId13"/>
    <p:sldId id="499" r:id="rId14"/>
    <p:sldId id="500" r:id="rId15"/>
    <p:sldId id="50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6" autoAdjust="0"/>
    <p:restoredTop sz="93680" autoAdjust="0"/>
  </p:normalViewPr>
  <p:slideViewPr>
    <p:cSldViewPr>
      <p:cViewPr varScale="1">
        <p:scale>
          <a:sx n="67" d="100"/>
          <a:sy n="67" d="100"/>
        </p:scale>
        <p:origin x="18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A837-BF35-4741-92D3-A6E1E4304E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E9500-F544-AC4B-B28E-B7947CFD9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19050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3600" i="1" dirty="0">
                <a:latin typeface="Arial" charset="0"/>
              </a:rPr>
              <a:t>The Portability and Other Required Transfers Impact Assessment (PORT-IA)</a:t>
            </a:r>
            <a:br>
              <a:rPr lang="en-US" sz="4400" i="1" dirty="0">
                <a:latin typeface="Arial" charset="0"/>
              </a:rPr>
            </a:b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65177" y="35052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 Professor Peter 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Scheller College of Business, Georgia Tech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Alston &amp; Bird LLP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Privacy + Security Conference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May 7,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EE0C-A1F0-8F47-B784-D52C1061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Possible Benefits of PORTability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9A4FD-6E99-D647-99B7-FA3CC5CBD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Antitrust</a:t>
            </a:r>
          </a:p>
          <a:p>
            <a:pPr lvl="1"/>
            <a:r>
              <a:rPr lang="en-US" sz="2200" dirty="0"/>
              <a:t>Lock-in effects</a:t>
            </a:r>
          </a:p>
          <a:p>
            <a:pPr lvl="1"/>
            <a:r>
              <a:rPr lang="en-US" sz="2200" dirty="0"/>
              <a:t>Network effects</a:t>
            </a:r>
          </a:p>
          <a:p>
            <a:pPr lvl="1"/>
            <a:r>
              <a:rPr lang="en-US" sz="2200" dirty="0"/>
              <a:t>Dominant firms, especially in EU</a:t>
            </a:r>
          </a:p>
          <a:p>
            <a:pPr lvl="1"/>
            <a:r>
              <a:rPr lang="en-US" sz="2200" dirty="0"/>
              <a:t>Barriers to entry</a:t>
            </a:r>
          </a:p>
          <a:p>
            <a:r>
              <a:rPr lang="en-US" sz="2200" dirty="0"/>
              <a:t>User control over data – freedom of choice</a:t>
            </a:r>
          </a:p>
          <a:p>
            <a:r>
              <a:rPr lang="en-US" sz="2200" dirty="0"/>
              <a:t>Innovation</a:t>
            </a:r>
          </a:p>
          <a:p>
            <a:r>
              <a:rPr lang="en-US" sz="2200" dirty="0"/>
              <a:t>Research</a:t>
            </a:r>
          </a:p>
          <a:p>
            <a:r>
              <a:rPr lang="en-US" sz="2200" dirty="0"/>
              <a:t>But, test proponents’ (or opponents’) claims, because they may have an incentive to get the data (or block access to data)</a:t>
            </a:r>
          </a:p>
        </p:txBody>
      </p:sp>
    </p:spTree>
    <p:extLst>
      <p:ext uri="{BB962C8B-B14F-4D97-AF65-F5344CB8AC3E}">
        <p14:creationId xmlns:p14="http://schemas.microsoft.com/office/powerpoint/2010/main" val="324909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47EF-ECAA-7C4E-ABC6-0DC12970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Privacy Risks of PORTability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EB199-949E-7046-9877-628DA75BA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Risks to </a:t>
            </a:r>
            <a:r>
              <a:rPr lang="en-US" sz="2200" b="1" dirty="0"/>
              <a:t>identified individuals</a:t>
            </a:r>
          </a:p>
          <a:p>
            <a:pPr lvl="1"/>
            <a:r>
              <a:rPr lang="en-US" sz="2200" dirty="0"/>
              <a:t>Consider easy portability for medical/financial</a:t>
            </a:r>
          </a:p>
          <a:p>
            <a:r>
              <a:rPr lang="en-US" sz="2200" dirty="0"/>
              <a:t>Risks to </a:t>
            </a:r>
            <a:r>
              <a:rPr lang="en-US" sz="2200" b="1" dirty="0"/>
              <a:t>third persons</a:t>
            </a:r>
          </a:p>
          <a:p>
            <a:pPr lvl="1"/>
            <a:r>
              <a:rPr lang="en-US" sz="2200" dirty="0"/>
              <a:t>Social network – Alice reveals Bob’s data</a:t>
            </a:r>
          </a:p>
          <a:p>
            <a:r>
              <a:rPr lang="en-US" sz="2200" dirty="0"/>
              <a:t>Risks of </a:t>
            </a:r>
            <a:r>
              <a:rPr lang="en-US" sz="2200" b="1" dirty="0"/>
              <a:t>re-identification</a:t>
            </a:r>
          </a:p>
          <a:p>
            <a:pPr lvl="1"/>
            <a:r>
              <a:rPr lang="en-US" sz="2200" dirty="0"/>
              <a:t>Transfer or publicize a database (e.g. GPS), and may enable re-identification</a:t>
            </a:r>
          </a:p>
          <a:p>
            <a:r>
              <a:rPr lang="en-US" sz="2200" b="1" dirty="0"/>
              <a:t>Onward transfer</a:t>
            </a:r>
          </a:p>
          <a:p>
            <a:pPr lvl="1"/>
            <a:r>
              <a:rPr lang="en-US" sz="2200" dirty="0"/>
              <a:t>Goes to recipient (Cambridge Analytica) and then …</a:t>
            </a:r>
          </a:p>
        </p:txBody>
      </p:sp>
    </p:spTree>
    <p:extLst>
      <p:ext uri="{BB962C8B-B14F-4D97-AF65-F5344CB8AC3E}">
        <p14:creationId xmlns:p14="http://schemas.microsoft.com/office/powerpoint/2010/main" val="31173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D9ECE-71E3-6340-A041-BE2F091B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Possible Cybersecurity Risks from PORTability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DE9B9-46B4-2D47-9565-634C3DFD3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Every PORT needs:</a:t>
            </a:r>
          </a:p>
          <a:p>
            <a:pPr lvl="1"/>
            <a:r>
              <a:rPr lang="en-US" sz="2200" b="1" dirty="0"/>
              <a:t>Authentication</a:t>
            </a:r>
          </a:p>
          <a:p>
            <a:pPr lvl="2"/>
            <a:r>
              <a:rPr lang="en-US" sz="2200" dirty="0"/>
              <a:t>Is it really Alice making the request?</a:t>
            </a:r>
          </a:p>
          <a:p>
            <a:pPr lvl="1"/>
            <a:r>
              <a:rPr lang="en-US" sz="2200" b="1" dirty="0"/>
              <a:t>Secure transmission</a:t>
            </a:r>
          </a:p>
          <a:p>
            <a:pPr lvl="2"/>
            <a:r>
              <a:rPr lang="en-US" sz="2200" dirty="0"/>
              <a:t>Several case studies require open APIs (application programming interfaces), to enable transmission</a:t>
            </a:r>
          </a:p>
          <a:p>
            <a:pPr lvl="1"/>
            <a:r>
              <a:rPr lang="en-US" sz="2200" b="1" dirty="0"/>
              <a:t>Inter-operability technical standards</a:t>
            </a:r>
            <a:endParaRPr lang="en-US" sz="2200" dirty="0"/>
          </a:p>
          <a:p>
            <a:pPr lvl="2"/>
            <a:r>
              <a:rPr lang="en-US" sz="2200" dirty="0"/>
              <a:t>Need to have confidentiality, integrity, and accessibility</a:t>
            </a:r>
          </a:p>
          <a:p>
            <a:r>
              <a:rPr lang="en-US" sz="2200" dirty="0"/>
              <a:t>If these don’t work, the PORT won’t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69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417A-498E-E542-AD56-70D22ED8B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of </a:t>
            </a:r>
            <a:r>
              <a:rPr lang="en-US" u="sng" dirty="0"/>
              <a:t>Pretext</a:t>
            </a:r>
            <a:r>
              <a:rPr lang="en-US" dirty="0"/>
              <a:t> that Privacy &amp; Cybersecurity Block a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33D4-B37A-5445-B3D8-888881FF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/>
          <a:lstStyle/>
          <a:p>
            <a:r>
              <a:rPr lang="en-US" sz="2000" dirty="0"/>
              <a:t>One theme from the case studies is to establish “fair, reasonable, and non-discriminatory”(FRAND) requirements for access by receiving party</a:t>
            </a:r>
          </a:p>
          <a:p>
            <a:r>
              <a:rPr lang="en-US" sz="2000" dirty="0"/>
              <a:t>HHS Rule: prohibits “information blocking”</a:t>
            </a:r>
          </a:p>
          <a:p>
            <a:pPr lvl="1"/>
            <a:r>
              <a:rPr lang="en-US" sz="2000" dirty="0"/>
              <a:t>Security &amp; privacy excuse only if FRAND</a:t>
            </a:r>
          </a:p>
          <a:p>
            <a:r>
              <a:rPr lang="en-US" sz="2000" dirty="0"/>
              <a:t>Payments Services Directive in E.U.</a:t>
            </a:r>
          </a:p>
          <a:p>
            <a:pPr lvl="1"/>
            <a:r>
              <a:rPr lang="en-US" sz="2000" dirty="0"/>
              <a:t>FRAND-style requirements to make sure banks don’t block non-bank competitors</a:t>
            </a:r>
          </a:p>
          <a:p>
            <a:r>
              <a:rPr lang="en-US" sz="2000" dirty="0"/>
              <a:t>EU Free Flow of (non-personal) Data (“FFD”) Regulation &amp; Arizona statute for auto dealers</a:t>
            </a:r>
          </a:p>
          <a:p>
            <a:pPr lvl="1"/>
            <a:r>
              <a:rPr lang="en-US" sz="2000" dirty="0"/>
              <a:t>FRAND so IT suppliers don’t lock in customers to their software</a:t>
            </a:r>
          </a:p>
          <a:p>
            <a:r>
              <a:rPr lang="en-US" sz="2000" dirty="0"/>
              <a:t>Conclusion: FRAND requirements are being used to </a:t>
            </a:r>
            <a:r>
              <a:rPr lang="en-US" sz="2000" b="1" dirty="0"/>
              <a:t>avoid holders of data from using privacy and security as a pretext </a:t>
            </a:r>
            <a:r>
              <a:rPr lang="en-US" sz="2000" dirty="0"/>
              <a:t>not to PORT the data – promotes competition</a:t>
            </a:r>
          </a:p>
        </p:txBody>
      </p:sp>
    </p:spTree>
    <p:extLst>
      <p:ext uri="{BB962C8B-B14F-4D97-AF65-F5344CB8AC3E}">
        <p14:creationId xmlns:p14="http://schemas.microsoft.com/office/powerpoint/2010/main" val="2837356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A3FC-FE2C-394A-B73E-6D7EADD0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you and regulators to consider using a PORT-IA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B5731-171A-7C4F-8B22-861D0E997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Privacy laws and antitrust regulators are pushing for more PORTability</a:t>
            </a:r>
          </a:p>
          <a:p>
            <a:r>
              <a:rPr lang="en-US" sz="2200" dirty="0"/>
              <a:t>Most individuals are not expert in privacy, cybersecurity, and antitrust</a:t>
            </a:r>
          </a:p>
          <a:p>
            <a:pPr lvl="1"/>
            <a:r>
              <a:rPr lang="en-US" sz="2200" dirty="0"/>
              <a:t>Need a team to assess PORTability proposals</a:t>
            </a:r>
          </a:p>
          <a:p>
            <a:r>
              <a:rPr lang="en-US" sz="2200" dirty="0"/>
              <a:t>PORT-IA provides a neutral technique to assess</a:t>
            </a:r>
          </a:p>
          <a:p>
            <a:pPr lvl="1"/>
            <a:r>
              <a:rPr lang="en-US" sz="2200" dirty="0"/>
              <a:t>Antitrust regulators can realize privacy is not simply an excuse</a:t>
            </a:r>
          </a:p>
          <a:p>
            <a:pPr lvl="1"/>
            <a:r>
              <a:rPr lang="en-US" sz="2200" dirty="0"/>
              <a:t>Privacy regulators can realize how competition benefits individuals, and enable consent to PORTability</a:t>
            </a:r>
          </a:p>
        </p:txBody>
      </p:sp>
    </p:spTree>
    <p:extLst>
      <p:ext uri="{BB962C8B-B14F-4D97-AF65-F5344CB8AC3E}">
        <p14:creationId xmlns:p14="http://schemas.microsoft.com/office/powerpoint/2010/main" val="1016574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DCB5-70ED-604A-A866-2A658AF1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D83D2-14A2-4042-9F53-0F8C2112A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Opening up data flows – transferring data – can have great benefits, for competition, innovation, freedom of choice, etc.</a:t>
            </a:r>
          </a:p>
          <a:p>
            <a:r>
              <a:rPr lang="en-US" sz="2000" dirty="0"/>
              <a:t>Closing data flows – for privacy and cybersecurity – also can have great benefits</a:t>
            </a:r>
          </a:p>
          <a:p>
            <a:r>
              <a:rPr lang="en-US" sz="2000" dirty="0"/>
              <a:t>PORT-IA provides a method that is agnostic about each proposal</a:t>
            </a:r>
          </a:p>
          <a:p>
            <a:pPr lvl="1"/>
            <a:r>
              <a:rPr lang="en-US" sz="2000" dirty="0"/>
              <a:t>What are the benefits and costs from this required transfer?</a:t>
            </a:r>
          </a:p>
          <a:p>
            <a:pPr lvl="1"/>
            <a:r>
              <a:rPr lang="en-US" sz="2000" dirty="0"/>
              <a:t>Can we increase the benefits? (such as focusing transfers where will help competition)</a:t>
            </a:r>
          </a:p>
          <a:p>
            <a:pPr lvl="1"/>
            <a:r>
              <a:rPr lang="en-US" sz="2000" dirty="0"/>
              <a:t>Can we reduce the costs? (such as tailored privacy rules)</a:t>
            </a:r>
          </a:p>
          <a:p>
            <a:r>
              <a:rPr lang="en-US" sz="2000" dirty="0"/>
              <a:t>For this complex and increasingly important topic, the PORT-IA can assist companies and policy-makers to reach better decisions</a:t>
            </a:r>
          </a:p>
        </p:txBody>
      </p:sp>
    </p:spTree>
    <p:extLst>
      <p:ext uri="{BB962C8B-B14F-4D97-AF65-F5344CB8AC3E}">
        <p14:creationId xmlns:p14="http://schemas.microsoft.com/office/powerpoint/2010/main" val="288512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A413-690B-ED4E-B2AA-A8DD8F19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FCAED-6239-894E-BD05-E64583DD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Swire background</a:t>
            </a:r>
          </a:p>
          <a:p>
            <a:r>
              <a:rPr lang="en-US" sz="2200" dirty="0"/>
              <a:t>Big current </a:t>
            </a:r>
            <a:r>
              <a:rPr lang="en-US" sz="2200" b="1" dirty="0"/>
              <a:t>expansion of privacy laws </a:t>
            </a:r>
            <a:r>
              <a:rPr lang="en-US" sz="2200" dirty="0"/>
              <a:t>requiring Right to Data Portability (RtDP)</a:t>
            </a:r>
          </a:p>
          <a:p>
            <a:r>
              <a:rPr lang="en-US" sz="2200" dirty="0"/>
              <a:t>Big current </a:t>
            </a:r>
            <a:r>
              <a:rPr lang="en-US" sz="2200" b="1" dirty="0"/>
              <a:t>antitrust interest </a:t>
            </a:r>
            <a:r>
              <a:rPr lang="en-US" sz="2200" dirty="0"/>
              <a:t>in promoting portability to increase competition</a:t>
            </a:r>
          </a:p>
          <a:p>
            <a:r>
              <a:rPr lang="en-US" sz="2200" dirty="0"/>
              <a:t>Dilemma: antitrust wants to </a:t>
            </a:r>
            <a:r>
              <a:rPr lang="en-US" sz="2200" b="1" dirty="0"/>
              <a:t>open</a:t>
            </a:r>
            <a:r>
              <a:rPr lang="en-US" sz="2200" dirty="0"/>
              <a:t> data flows, but privacy/security often want to </a:t>
            </a:r>
            <a:r>
              <a:rPr lang="en-US" sz="2200" b="1" dirty="0"/>
              <a:t>block</a:t>
            </a:r>
            <a:r>
              <a:rPr lang="en-US" sz="2200" dirty="0"/>
              <a:t> them</a:t>
            </a:r>
          </a:p>
          <a:p>
            <a:r>
              <a:rPr lang="en-US" sz="2200" dirty="0"/>
              <a:t>Proposed answer: the </a:t>
            </a:r>
            <a:r>
              <a:rPr lang="en-US" sz="2200" b="1" dirty="0"/>
              <a:t>Portability and Other Required Transfers Impact Assessment (PORT-IA)</a:t>
            </a:r>
          </a:p>
          <a:p>
            <a:pPr lvl="1"/>
            <a:r>
              <a:rPr lang="en-US" sz="2200" dirty="0"/>
              <a:t>Show results from sectoral case studies, in US and 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8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60378-1ECE-C14D-9FEE-16223E4E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9438"/>
          </a:xfrm>
        </p:spPr>
        <p:txBody>
          <a:bodyPr/>
          <a:lstStyle/>
          <a:p>
            <a:r>
              <a:rPr lang="en-US" dirty="0"/>
              <a:t>Swire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47E3-2EE1-984B-9879-885FA88BC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101" y="1447800"/>
            <a:ext cx="8229600" cy="4648200"/>
          </a:xfrm>
        </p:spPr>
        <p:txBody>
          <a:bodyPr/>
          <a:lstStyle/>
          <a:p>
            <a:r>
              <a:rPr lang="en-US" sz="2100" dirty="0"/>
              <a:t>Now: Georgia Tech: Scheller College of Business</a:t>
            </a:r>
          </a:p>
          <a:p>
            <a:pPr lvl="1"/>
            <a:r>
              <a:rPr lang="en-US" sz="2100" dirty="0"/>
              <a:t>Senior Counsel, Alston &amp; Bird LLP</a:t>
            </a:r>
          </a:p>
          <a:p>
            <a:r>
              <a:rPr lang="en-US" sz="2100" dirty="0"/>
              <a:t>Privacy since mid-90’s</a:t>
            </a:r>
          </a:p>
          <a:p>
            <a:pPr lvl="1"/>
            <a:r>
              <a:rPr lang="en-US" sz="2100" b="1" dirty="0"/>
              <a:t>Brookings book </a:t>
            </a:r>
            <a:r>
              <a:rPr lang="en-US" sz="2100" dirty="0"/>
              <a:t>on EU/US privacy in 1998</a:t>
            </a:r>
          </a:p>
          <a:p>
            <a:pPr lvl="1"/>
            <a:r>
              <a:rPr lang="en-US" sz="2100" dirty="0"/>
              <a:t>Clinton Administration </a:t>
            </a:r>
            <a:r>
              <a:rPr lang="en-US" sz="2100" b="1" dirty="0"/>
              <a:t>Chief Counselor for Privacy</a:t>
            </a:r>
            <a:r>
              <a:rPr lang="en-US" sz="2100" dirty="0"/>
              <a:t>, in OMB, 1999-2001</a:t>
            </a:r>
          </a:p>
          <a:p>
            <a:pPr lvl="1"/>
            <a:r>
              <a:rPr lang="en-US" sz="2100" dirty="0"/>
              <a:t>Post-Snowden, member of President Obama’s </a:t>
            </a:r>
            <a:r>
              <a:rPr lang="en-US" sz="2100" b="1" dirty="0"/>
              <a:t>Review Group</a:t>
            </a:r>
            <a:r>
              <a:rPr lang="en-US" sz="2100" dirty="0"/>
              <a:t> on Intelligence and Communications Technology</a:t>
            </a:r>
          </a:p>
          <a:p>
            <a:pPr lvl="1"/>
            <a:r>
              <a:rPr lang="en-US" sz="2100" dirty="0"/>
              <a:t>Lead author </a:t>
            </a:r>
            <a:r>
              <a:rPr lang="en-US" sz="2100" b="1" dirty="0"/>
              <a:t>textbook for CIPP-US exam</a:t>
            </a:r>
          </a:p>
          <a:p>
            <a:pPr lvl="1"/>
            <a:r>
              <a:rPr lang="en-US" sz="2100" dirty="0"/>
              <a:t>Professor of privacy, cybersecurity, and antitrust</a:t>
            </a:r>
          </a:p>
          <a:p>
            <a:r>
              <a:rPr lang="en-US" sz="2100" b="1" dirty="0"/>
              <a:t>Privacy and antitrust </a:t>
            </a:r>
            <a:r>
              <a:rPr lang="en-US" sz="2100" dirty="0"/>
              <a:t>FTC testimony 2007</a:t>
            </a:r>
          </a:p>
          <a:p>
            <a:pPr lvl="1"/>
            <a:r>
              <a:rPr lang="en-US" sz="2100" dirty="0"/>
              <a:t>Privacy as a non-price/quality aspect of competition</a:t>
            </a:r>
          </a:p>
          <a:p>
            <a:r>
              <a:rPr lang="en-US" sz="2100" dirty="0"/>
              <a:t>Law review article on </a:t>
            </a:r>
            <a:r>
              <a:rPr lang="en-US" sz="2100" b="1" dirty="0"/>
              <a:t>data portability </a:t>
            </a:r>
            <a:r>
              <a:rPr lang="en-US" sz="2100" dirty="0"/>
              <a:t>2013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671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25F2-8018-064B-ACB9-A1D11088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RtDP and Privacy: Existing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FA592-5625-9440-B398-A8FE74878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Article 20 </a:t>
            </a:r>
            <a:r>
              <a:rPr lang="en-US" sz="2200" b="1" dirty="0"/>
              <a:t>GDPR</a:t>
            </a:r>
            <a:r>
              <a:rPr lang="en-US" sz="2200" dirty="0"/>
              <a:t> Right to Data Portability (RtDP)</a:t>
            </a:r>
          </a:p>
          <a:p>
            <a:pPr lvl="1"/>
            <a:r>
              <a:rPr lang="en-US" sz="2200" dirty="0"/>
              <a:t>Data subjects have right to receive data they provided to controller</a:t>
            </a:r>
          </a:p>
          <a:p>
            <a:pPr lvl="1"/>
            <a:r>
              <a:rPr lang="en-US" sz="2200" dirty="0"/>
              <a:t>Transfer “without hindrance” to another controller</a:t>
            </a:r>
          </a:p>
          <a:p>
            <a:r>
              <a:rPr lang="en-US" sz="2200" b="1" dirty="0"/>
              <a:t>California</a:t>
            </a:r>
            <a:r>
              <a:rPr lang="en-US" sz="2200" dirty="0"/>
              <a:t> Consumer Privacy Act, §1798.100 </a:t>
            </a:r>
          </a:p>
          <a:p>
            <a:pPr lvl="1"/>
            <a:r>
              <a:rPr lang="en-US" sz="2200" dirty="0"/>
              <a:t>Individual right to access data in a “portable” and “readily usable format”</a:t>
            </a:r>
          </a:p>
          <a:p>
            <a:r>
              <a:rPr lang="en-US" sz="2200" dirty="0"/>
              <a:t>Conclusion: since 2018 implementation of GDPR, RtDP widely mandated in E.U. and U.S.</a:t>
            </a:r>
          </a:p>
        </p:txBody>
      </p:sp>
    </p:spTree>
    <p:extLst>
      <p:ext uri="{BB962C8B-B14F-4D97-AF65-F5344CB8AC3E}">
        <p14:creationId xmlns:p14="http://schemas.microsoft.com/office/powerpoint/2010/main" val="74527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D981-CA48-2A4E-ACC8-19F39BFD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U.S.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DDC4-156F-2946-84A5-FDB9858F0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Proposed ACCESS Act: </a:t>
            </a:r>
          </a:p>
          <a:p>
            <a:pPr lvl="1"/>
            <a:r>
              <a:rPr lang="en-US" sz="2200" dirty="0"/>
              <a:t>Maintain transparent, third-party accessible interfaces “to initiate the </a:t>
            </a:r>
            <a:r>
              <a:rPr lang="en-US" sz="2200" b="1" dirty="0"/>
              <a:t>secure transfer of user data to a user, or to a competing communications provider</a:t>
            </a:r>
            <a:r>
              <a:rPr lang="en-US" sz="2200" dirty="0"/>
              <a:t> acting at the direction of a user, </a:t>
            </a:r>
            <a:r>
              <a:rPr lang="en-US" sz="2200" b="1" dirty="0"/>
              <a:t>in a structured, commonly used, and machine-readable format</a:t>
            </a:r>
            <a:r>
              <a:rPr lang="en-US" sz="2200" dirty="0"/>
              <a:t>;” </a:t>
            </a:r>
          </a:p>
          <a:p>
            <a:r>
              <a:rPr lang="en-US" sz="2200" b="1" dirty="0"/>
              <a:t>Federal</a:t>
            </a:r>
            <a:r>
              <a:rPr lang="en-US" sz="2200" dirty="0"/>
              <a:t> omnibus legislative proposals</a:t>
            </a:r>
          </a:p>
          <a:p>
            <a:pPr lvl="1"/>
            <a:r>
              <a:rPr lang="en-US" sz="2200" dirty="0"/>
              <a:t>Most proposals, from both parties, include RtDP</a:t>
            </a:r>
          </a:p>
          <a:p>
            <a:r>
              <a:rPr lang="en-US" sz="2200" b="1" dirty="0"/>
              <a:t>State</a:t>
            </a:r>
            <a:r>
              <a:rPr lang="en-US" sz="2200" dirty="0"/>
              <a:t> legislative proposals</a:t>
            </a:r>
          </a:p>
          <a:p>
            <a:pPr lvl="1"/>
            <a:r>
              <a:rPr lang="en-US" sz="2200" dirty="0"/>
              <a:t>RtDP in bills in states including Illinois, Maryland, Massachusetts, and New Hampshire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0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7CF1-B72C-704E-B6B5-16864F9C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Antitrust: Strong Interest in Portability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A7B5B-C431-F641-A622-B0742EFF6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 U.S., FTC Director of Competition, Ian Conner, in February:</a:t>
            </a:r>
          </a:p>
          <a:p>
            <a:pPr lvl="1"/>
            <a:r>
              <a:rPr lang="en-GB" sz="2200" dirty="0"/>
              <a:t>“The breadth of additional relief that may be considered include </a:t>
            </a:r>
            <a:r>
              <a:rPr lang="en-GB" sz="2200" b="1" dirty="0"/>
              <a:t>obligations to provide </a:t>
            </a:r>
            <a:r>
              <a:rPr lang="en-GB" sz="2200" dirty="0"/>
              <a:t>… access or other rights [or] </a:t>
            </a:r>
            <a:r>
              <a:rPr lang="en-GB" sz="2200" b="1" dirty="0"/>
              <a:t>data</a:t>
            </a:r>
            <a:r>
              <a:rPr lang="en-GB" sz="2200" dirty="0"/>
              <a:t> … to one or more entrants on specified terms or a non-discriminatory basis.”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FTC has announced workshop on Data Portability for Sept. 22</a:t>
            </a:r>
          </a:p>
          <a:p>
            <a:r>
              <a:rPr lang="en-US" sz="2200" dirty="0"/>
              <a:t>In Europe, many competition officials have discussed portability, as Prof. Graef may explain more fully</a:t>
            </a:r>
          </a:p>
          <a:p>
            <a:pPr lvl="1"/>
            <a:r>
              <a:rPr lang="en-US" sz="2200" dirty="0"/>
              <a:t>E.g., U.K. Competition and Marketing Authority Report in Dec. 2019, suggesting multiple possible portability remedies for digital platforms</a:t>
            </a:r>
          </a:p>
        </p:txBody>
      </p:sp>
    </p:spTree>
    <p:extLst>
      <p:ext uri="{BB962C8B-B14F-4D97-AF65-F5344CB8AC3E}">
        <p14:creationId xmlns:p14="http://schemas.microsoft.com/office/powerpoint/2010/main" val="134832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C2C11-742E-3C46-92A8-0C2A6F0FB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99BD-DA69-6F41-9F3D-2498BDF70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Antitrust law wants to </a:t>
            </a:r>
            <a:r>
              <a:rPr lang="en-US" sz="2200" b="1" i="1" dirty="0"/>
              <a:t>open</a:t>
            </a:r>
            <a:r>
              <a:rPr lang="en-US" sz="2200" dirty="0"/>
              <a:t> data flows, to assist new competitors</a:t>
            </a:r>
          </a:p>
          <a:p>
            <a:r>
              <a:rPr lang="en-US" sz="2200" dirty="0"/>
              <a:t>Privacy and cybersecurity reasons to </a:t>
            </a:r>
            <a:r>
              <a:rPr lang="en-US" sz="2200" b="1" i="1" dirty="0"/>
              <a:t>close</a:t>
            </a:r>
            <a:r>
              <a:rPr lang="en-US" sz="2200" dirty="0"/>
              <a:t> data flows</a:t>
            </a:r>
          </a:p>
          <a:p>
            <a:pPr lvl="1"/>
            <a:r>
              <a:rPr lang="en-US" sz="2200" dirty="0"/>
              <a:t>RtDP can reveal private personal data</a:t>
            </a:r>
          </a:p>
          <a:p>
            <a:pPr lvl="1"/>
            <a:r>
              <a:rPr lang="en-US" sz="2200" dirty="0"/>
              <a:t>Transfer “without hindrance” can be unauthorized exfiltration of data </a:t>
            </a:r>
          </a:p>
          <a:p>
            <a:r>
              <a:rPr lang="en-US" sz="2200" b="1" dirty="0"/>
              <a:t>What to do, open or close data flows</a:t>
            </a:r>
            <a:r>
              <a:rPr lang="en-US" sz="2200" dirty="0"/>
              <a:t>?</a:t>
            </a:r>
          </a:p>
          <a:p>
            <a:pPr lvl="1"/>
            <a:r>
              <a:rPr lang="en-US" sz="2200" dirty="0"/>
              <a:t>To date, have lacked a systematic approach to decide</a:t>
            </a:r>
          </a:p>
        </p:txBody>
      </p:sp>
    </p:spTree>
    <p:extLst>
      <p:ext uri="{BB962C8B-B14F-4D97-AF65-F5344CB8AC3E}">
        <p14:creationId xmlns:p14="http://schemas.microsoft.com/office/powerpoint/2010/main" val="131187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2AFA-CCB5-F44C-A881-542B9C93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the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D2DB2-A26F-7A40-8862-C62F45A51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r>
              <a:rPr lang="en-US" sz="2200" dirty="0"/>
              <a:t>Create a well-designed impact assessment</a:t>
            </a:r>
          </a:p>
          <a:p>
            <a:pPr lvl="1"/>
            <a:r>
              <a:rPr lang="en-US" sz="2200" dirty="0"/>
              <a:t>Similar to Privacy Impact Assessment (U.S.) or Data Protection Impact Assessment (E.U.)</a:t>
            </a:r>
          </a:p>
          <a:p>
            <a:r>
              <a:rPr lang="en-US" sz="2200" dirty="0"/>
              <a:t>Terminology</a:t>
            </a:r>
          </a:p>
          <a:p>
            <a:pPr lvl="1"/>
            <a:r>
              <a:rPr lang="en-US" sz="2200" dirty="0"/>
              <a:t>”</a:t>
            </a:r>
            <a:r>
              <a:rPr lang="en-US" sz="2200" b="1" dirty="0"/>
              <a:t>Portability</a:t>
            </a:r>
            <a:r>
              <a:rPr lang="en-US" sz="2200" dirty="0"/>
              <a:t>” is transfer of </a:t>
            </a:r>
            <a:r>
              <a:rPr lang="en-US" sz="2200" b="1" dirty="0"/>
              <a:t>one person’s data</a:t>
            </a:r>
            <a:r>
              <a:rPr lang="en-US" sz="2200" dirty="0"/>
              <a:t>, as legal term of art under Article 20 GDPR</a:t>
            </a:r>
          </a:p>
          <a:p>
            <a:pPr lvl="1"/>
            <a:r>
              <a:rPr lang="en-US" sz="2200" dirty="0"/>
              <a:t>“</a:t>
            </a:r>
            <a:r>
              <a:rPr lang="en-US" sz="2200" b="1" dirty="0"/>
              <a:t>Other Required Transfers</a:t>
            </a:r>
            <a:r>
              <a:rPr lang="en-US" sz="2200" dirty="0"/>
              <a:t>” when transfer </a:t>
            </a:r>
            <a:r>
              <a:rPr lang="en-US" sz="2200" b="1" dirty="0"/>
              <a:t>more than one person’s data</a:t>
            </a:r>
          </a:p>
          <a:p>
            <a:pPr lvl="1"/>
            <a:r>
              <a:rPr lang="en-US" sz="2200" dirty="0"/>
              <a:t>“</a:t>
            </a:r>
            <a:r>
              <a:rPr lang="en-US" sz="2200" b="1" dirty="0"/>
              <a:t>Interoperability</a:t>
            </a:r>
            <a:r>
              <a:rPr lang="en-US" sz="2200" dirty="0"/>
              <a:t>” means technical ability of systems to communicate with each other</a:t>
            </a:r>
          </a:p>
          <a:p>
            <a:r>
              <a:rPr lang="en-US" sz="2200" dirty="0"/>
              <a:t>Thus, </a:t>
            </a:r>
            <a:r>
              <a:rPr lang="en-US" sz="2200" b="1" dirty="0"/>
              <a:t>Portability or Other Required Transfers Impact Assessment (“PORT-IA”)</a:t>
            </a:r>
          </a:p>
        </p:txBody>
      </p:sp>
    </p:spTree>
    <p:extLst>
      <p:ext uri="{BB962C8B-B14F-4D97-AF65-F5344CB8AC3E}">
        <p14:creationId xmlns:p14="http://schemas.microsoft.com/office/powerpoint/2010/main" val="660209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D4AA-6515-664A-BE5C-F0197589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PORT-IA: Case Studies to Develop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1903F-CBD3-254B-BEA9-EC60335D4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US/EU </a:t>
            </a:r>
            <a:r>
              <a:rPr lang="en-US" sz="2000" b="1" dirty="0"/>
              <a:t>Phone number </a:t>
            </a:r>
            <a:r>
              <a:rPr lang="en-US" sz="2000" dirty="0"/>
              <a:t>portability</a:t>
            </a:r>
          </a:p>
          <a:p>
            <a:pPr lvl="1"/>
            <a:r>
              <a:rPr lang="en-US" sz="2000" dirty="0"/>
              <a:t>Successful, but misleadingly easy case – most users want their (private) phone number made known to friends and colleagues</a:t>
            </a:r>
          </a:p>
          <a:p>
            <a:r>
              <a:rPr lang="en-US" sz="2000" dirty="0"/>
              <a:t>US/EU </a:t>
            </a:r>
            <a:r>
              <a:rPr lang="en-US" sz="2000" b="1" dirty="0"/>
              <a:t>financial services</a:t>
            </a:r>
          </a:p>
          <a:p>
            <a:pPr lvl="1"/>
            <a:r>
              <a:rPr lang="en-US" sz="2000" dirty="0"/>
              <a:t>Dodd-Frank requires portability for customer records</a:t>
            </a:r>
          </a:p>
          <a:p>
            <a:r>
              <a:rPr lang="en-US" sz="2000" dirty="0"/>
              <a:t>US/EU </a:t>
            </a:r>
            <a:r>
              <a:rPr lang="en-US" sz="2000" b="1" dirty="0"/>
              <a:t>health care</a:t>
            </a:r>
          </a:p>
          <a:p>
            <a:pPr lvl="1"/>
            <a:r>
              <a:rPr lang="en-US" sz="2000" dirty="0"/>
              <a:t>March 2020 HHS Inter-operability Rule</a:t>
            </a:r>
          </a:p>
          <a:p>
            <a:pPr lvl="2"/>
            <a:r>
              <a:rPr lang="en-US" dirty="0"/>
              <a:t>Individuals get portability to smartphone apps</a:t>
            </a:r>
          </a:p>
          <a:p>
            <a:pPr lvl="2"/>
            <a:r>
              <a:rPr lang="en-US" dirty="0"/>
              <a:t>Health IT requirements that a covered entity can PORT to a new health IT provider</a:t>
            </a:r>
          </a:p>
          <a:p>
            <a:r>
              <a:rPr lang="en-US" sz="2000" b="1" dirty="0"/>
              <a:t>Open Data </a:t>
            </a:r>
            <a:r>
              <a:rPr lang="en-US" sz="2000" dirty="0"/>
              <a:t>for government databases</a:t>
            </a:r>
          </a:p>
          <a:p>
            <a:r>
              <a:rPr lang="en-US" sz="2000" dirty="0"/>
              <a:t>Arizona &amp; other laws – </a:t>
            </a:r>
            <a:r>
              <a:rPr lang="en-US" sz="2000" b="1" dirty="0"/>
              <a:t>auto dealers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860820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7695</TotalTime>
  <Words>1180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Default Design</vt:lpstr>
      <vt:lpstr>The Portability and Other Required Transfers Impact Assessment (PORT-IA) </vt:lpstr>
      <vt:lpstr>Overview</vt:lpstr>
      <vt:lpstr>Swire Background</vt:lpstr>
      <vt:lpstr>RtDP and Privacy: Existing Laws</vt:lpstr>
      <vt:lpstr>Proposed U.S. Legislation</vt:lpstr>
      <vt:lpstr>Antitrust: Strong Interest in Portability</vt:lpstr>
      <vt:lpstr>The Dilemma</vt:lpstr>
      <vt:lpstr>Responding to the Dilemma</vt:lpstr>
      <vt:lpstr>PORT-IA: Case Studies to Develop It</vt:lpstr>
      <vt:lpstr>Some Possible Benefits of PORTability</vt:lpstr>
      <vt:lpstr>Possible Privacy Risks of PORTability</vt:lpstr>
      <vt:lpstr>Possible Cybersecurity Risks from PORTability</vt:lpstr>
      <vt:lpstr>Risk of Pretext that Privacy &amp; Cybersecurity Block a Transfer</vt:lpstr>
      <vt:lpstr>Reasons for you and regulators to consider using a PORT-IA</vt:lpstr>
      <vt:lpstr>Conclusion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Kennedy-Mayo, DeBrae C</cp:lastModifiedBy>
  <cp:revision>405</cp:revision>
  <dcterms:created xsi:type="dcterms:W3CDTF">2005-08-02T18:53:14Z</dcterms:created>
  <dcterms:modified xsi:type="dcterms:W3CDTF">2020-05-10T19:16:42Z</dcterms:modified>
</cp:coreProperties>
</file>