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3" r:id="rId3"/>
    <p:sldId id="282" r:id="rId4"/>
    <p:sldId id="283" r:id="rId5"/>
    <p:sldId id="294" r:id="rId6"/>
    <p:sldId id="1034" r:id="rId7"/>
    <p:sldId id="1030" r:id="rId8"/>
    <p:sldId id="1031" r:id="rId9"/>
    <p:sldId id="1032" r:id="rId10"/>
    <p:sldId id="288" r:id="rId11"/>
    <p:sldId id="290" r:id="rId12"/>
    <p:sldId id="289" r:id="rId13"/>
    <p:sldId id="291" r:id="rId14"/>
    <p:sldId id="292" r:id="rId15"/>
    <p:sldId id="1033" r:id="rId16"/>
    <p:sldId id="103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ston &amp; Bird" initials="A&amp;B" lastIdx="2" clrIdx="0">
    <p:extLst>
      <p:ext uri="{19B8F6BF-5375-455C-9EA6-DF929625EA0E}">
        <p15:presenceInfo xmlns:p15="http://schemas.microsoft.com/office/powerpoint/2012/main" userId="Alston &amp; Bi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05D"/>
    <a:srgbClr val="000D1B"/>
    <a:srgbClr val="135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63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30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DBBCB-716A-479E-B033-EE6CB3DB9C5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BB33-D634-4AE3-84D0-6C5EDADEE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0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4" b="5163"/>
          <a:stretch/>
        </p:blipFill>
        <p:spPr>
          <a:xfrm>
            <a:off x="0" y="-468"/>
            <a:ext cx="12192000" cy="409051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9354-24A8-474C-ABA2-EA1A372C3562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" y="4301067"/>
            <a:ext cx="12192001" cy="2556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369921"/>
            <a:ext cx="10515600" cy="994241"/>
          </a:xfrm>
        </p:spPr>
        <p:txBody>
          <a:bodyPr anchor="b">
            <a:normAutofit/>
          </a:bodyPr>
          <a:lstStyle>
            <a:lvl1pPr algn="ctr">
              <a:defRPr sz="3200" b="1" cap="all" baseline="0">
                <a:solidFill>
                  <a:srgbClr val="DD505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475817"/>
            <a:ext cx="10515600" cy="88053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3505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340" y="3039982"/>
            <a:ext cx="2669318" cy="127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30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4081-B725-4959-8607-7383C556FA73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9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E07D-DEF1-4870-9009-D3C31D4C6C98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3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9354-24A8-474C-ABA2-EA1A372C3562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1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785360"/>
            <a:ext cx="10515600" cy="98552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C4A1-7B36-4FE1-9C5F-077F6BC97106}" type="datetime1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5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A4BF-9ABF-4F99-A17A-3427EB88B7C2}" type="datetime1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6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EFC5-8DB6-45F8-852A-86DFFBF0CE9A}" type="datetime1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1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811F-7651-48C2-AC5F-AE5247036E32}" type="datetime1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798B-0397-4511-9351-74F2D28E711A}" type="datetime1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3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2574-05C3-4314-81E8-76A4D8FD3133}" type="datetime1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9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4847-312F-4946-BC97-814A47BEEBC9}" type="datetime1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5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13267"/>
            <a:ext cx="10515600" cy="864227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0977"/>
            <a:ext cx="10515600" cy="420562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49354-24A8-474C-ABA2-EA1A372C3562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329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6763-90B1-4F9E-A6E6-D2E666C1DEC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783" y="6002866"/>
            <a:ext cx="1361217" cy="64973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838200" y="6002866"/>
            <a:ext cx="10515600" cy="0"/>
          </a:xfrm>
          <a:prstGeom prst="line">
            <a:avLst/>
          </a:prstGeom>
          <a:ln>
            <a:solidFill>
              <a:srgbClr val="1350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17" b="70074"/>
          <a:stretch/>
        </p:blipFill>
        <p:spPr>
          <a:xfrm>
            <a:off x="13214" y="0"/>
            <a:ext cx="12178785" cy="252919"/>
          </a:xfrm>
          <a:prstGeom prst="rect">
            <a:avLst/>
          </a:prstGeom>
        </p:spPr>
      </p:pic>
      <p:sp>
        <p:nvSpPr>
          <p:cNvPr id="63" name="Isosceles Triangle 62"/>
          <p:cNvSpPr/>
          <p:nvPr/>
        </p:nvSpPr>
        <p:spPr>
          <a:xfrm>
            <a:off x="-3581" y="-1636"/>
            <a:ext cx="542061" cy="1065006"/>
          </a:xfrm>
          <a:custGeom>
            <a:avLst/>
            <a:gdLst>
              <a:gd name="connsiteX0" fmla="*/ 0 w 483140"/>
              <a:gd name="connsiteY0" fmla="*/ 528680 h 528680"/>
              <a:gd name="connsiteX1" fmla="*/ 241570 w 483140"/>
              <a:gd name="connsiteY1" fmla="*/ 0 h 528680"/>
              <a:gd name="connsiteX2" fmla="*/ 483140 w 483140"/>
              <a:gd name="connsiteY2" fmla="*/ 528680 h 528680"/>
              <a:gd name="connsiteX3" fmla="*/ 0 w 483140"/>
              <a:gd name="connsiteY3" fmla="*/ 528680 h 528680"/>
              <a:gd name="connsiteX0" fmla="*/ 157264 w 640404"/>
              <a:gd name="connsiteY0" fmla="*/ 937241 h 937241"/>
              <a:gd name="connsiteX1" fmla="*/ 0 w 640404"/>
              <a:gd name="connsiteY1" fmla="*/ 0 h 937241"/>
              <a:gd name="connsiteX2" fmla="*/ 640404 w 640404"/>
              <a:gd name="connsiteY2" fmla="*/ 937241 h 937241"/>
              <a:gd name="connsiteX3" fmla="*/ 157264 w 640404"/>
              <a:gd name="connsiteY3" fmla="*/ 937241 h 937241"/>
              <a:gd name="connsiteX0" fmla="*/ 157264 w 834957"/>
              <a:gd name="connsiteY0" fmla="*/ 943583 h 943583"/>
              <a:gd name="connsiteX1" fmla="*/ 0 w 834957"/>
              <a:gd name="connsiteY1" fmla="*/ 6342 h 943583"/>
              <a:gd name="connsiteX2" fmla="*/ 834957 w 834957"/>
              <a:gd name="connsiteY2" fmla="*/ 0 h 943583"/>
              <a:gd name="connsiteX3" fmla="*/ 157264 w 834957"/>
              <a:gd name="connsiteY3" fmla="*/ 943583 h 943583"/>
              <a:gd name="connsiteX0" fmla="*/ 0 w 843063"/>
              <a:gd name="connsiteY0" fmla="*/ 904672 h 904672"/>
              <a:gd name="connsiteX1" fmla="*/ 8106 w 843063"/>
              <a:gd name="connsiteY1" fmla="*/ 6342 h 904672"/>
              <a:gd name="connsiteX2" fmla="*/ 843063 w 843063"/>
              <a:gd name="connsiteY2" fmla="*/ 0 h 904672"/>
              <a:gd name="connsiteX3" fmla="*/ 0 w 843063"/>
              <a:gd name="connsiteY3" fmla="*/ 904672 h 904672"/>
              <a:gd name="connsiteX0" fmla="*/ 0 w 881974"/>
              <a:gd name="connsiteY0" fmla="*/ 1663429 h 1663429"/>
              <a:gd name="connsiteX1" fmla="*/ 47017 w 881974"/>
              <a:gd name="connsiteY1" fmla="*/ 6342 h 1663429"/>
              <a:gd name="connsiteX2" fmla="*/ 881974 w 881974"/>
              <a:gd name="connsiteY2" fmla="*/ 0 h 1663429"/>
              <a:gd name="connsiteX3" fmla="*/ 0 w 881974"/>
              <a:gd name="connsiteY3" fmla="*/ 1663429 h 1663429"/>
              <a:gd name="connsiteX0" fmla="*/ 0 w 843996"/>
              <a:gd name="connsiteY0" fmla="*/ 1663429 h 1663429"/>
              <a:gd name="connsiteX1" fmla="*/ 9039 w 843996"/>
              <a:gd name="connsiteY1" fmla="*/ 6342 h 1663429"/>
              <a:gd name="connsiteX2" fmla="*/ 843996 w 843996"/>
              <a:gd name="connsiteY2" fmla="*/ 0 h 1663429"/>
              <a:gd name="connsiteX3" fmla="*/ 0 w 843996"/>
              <a:gd name="connsiteY3" fmla="*/ 1663429 h 1663429"/>
              <a:gd name="connsiteX0" fmla="*/ 0 w 843996"/>
              <a:gd name="connsiteY0" fmla="*/ 1663429 h 1663429"/>
              <a:gd name="connsiteX1" fmla="*/ 93759 w 843996"/>
              <a:gd name="connsiteY1" fmla="*/ 6342 h 1663429"/>
              <a:gd name="connsiteX2" fmla="*/ 843996 w 843996"/>
              <a:gd name="connsiteY2" fmla="*/ 0 h 1663429"/>
              <a:gd name="connsiteX3" fmla="*/ 0 w 843996"/>
              <a:gd name="connsiteY3" fmla="*/ 1663429 h 1663429"/>
              <a:gd name="connsiteX0" fmla="*/ 2647 w 846643"/>
              <a:gd name="connsiteY0" fmla="*/ 1663429 h 1663429"/>
              <a:gd name="connsiteX1" fmla="*/ 0 w 846643"/>
              <a:gd name="connsiteY1" fmla="*/ 3421 h 1663429"/>
              <a:gd name="connsiteX2" fmla="*/ 846643 w 846643"/>
              <a:gd name="connsiteY2" fmla="*/ 0 h 1663429"/>
              <a:gd name="connsiteX3" fmla="*/ 2647 w 846643"/>
              <a:gd name="connsiteY3" fmla="*/ 1663429 h 166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43" h="1663429">
                <a:moveTo>
                  <a:pt x="2647" y="1663429"/>
                </a:moveTo>
                <a:cubicBezTo>
                  <a:pt x="1765" y="1110093"/>
                  <a:pt x="882" y="556757"/>
                  <a:pt x="0" y="3421"/>
                </a:cubicBezTo>
                <a:lnTo>
                  <a:pt x="846643" y="0"/>
                </a:lnTo>
                <a:lnTo>
                  <a:pt x="2647" y="1663429"/>
                </a:lnTo>
                <a:close/>
              </a:path>
            </a:pathLst>
          </a:custGeom>
          <a:solidFill>
            <a:srgbClr val="DD5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Isosceles Triangle 62"/>
          <p:cNvSpPr/>
          <p:nvPr/>
        </p:nvSpPr>
        <p:spPr>
          <a:xfrm rot="10800000">
            <a:off x="11755619" y="6002865"/>
            <a:ext cx="436379" cy="857369"/>
          </a:xfrm>
          <a:custGeom>
            <a:avLst/>
            <a:gdLst>
              <a:gd name="connsiteX0" fmla="*/ 0 w 483140"/>
              <a:gd name="connsiteY0" fmla="*/ 528680 h 528680"/>
              <a:gd name="connsiteX1" fmla="*/ 241570 w 483140"/>
              <a:gd name="connsiteY1" fmla="*/ 0 h 528680"/>
              <a:gd name="connsiteX2" fmla="*/ 483140 w 483140"/>
              <a:gd name="connsiteY2" fmla="*/ 528680 h 528680"/>
              <a:gd name="connsiteX3" fmla="*/ 0 w 483140"/>
              <a:gd name="connsiteY3" fmla="*/ 528680 h 528680"/>
              <a:gd name="connsiteX0" fmla="*/ 157264 w 640404"/>
              <a:gd name="connsiteY0" fmla="*/ 937241 h 937241"/>
              <a:gd name="connsiteX1" fmla="*/ 0 w 640404"/>
              <a:gd name="connsiteY1" fmla="*/ 0 h 937241"/>
              <a:gd name="connsiteX2" fmla="*/ 640404 w 640404"/>
              <a:gd name="connsiteY2" fmla="*/ 937241 h 937241"/>
              <a:gd name="connsiteX3" fmla="*/ 157264 w 640404"/>
              <a:gd name="connsiteY3" fmla="*/ 937241 h 937241"/>
              <a:gd name="connsiteX0" fmla="*/ 157264 w 834957"/>
              <a:gd name="connsiteY0" fmla="*/ 943583 h 943583"/>
              <a:gd name="connsiteX1" fmla="*/ 0 w 834957"/>
              <a:gd name="connsiteY1" fmla="*/ 6342 h 943583"/>
              <a:gd name="connsiteX2" fmla="*/ 834957 w 834957"/>
              <a:gd name="connsiteY2" fmla="*/ 0 h 943583"/>
              <a:gd name="connsiteX3" fmla="*/ 157264 w 834957"/>
              <a:gd name="connsiteY3" fmla="*/ 943583 h 943583"/>
              <a:gd name="connsiteX0" fmla="*/ 0 w 843063"/>
              <a:gd name="connsiteY0" fmla="*/ 904672 h 904672"/>
              <a:gd name="connsiteX1" fmla="*/ 8106 w 843063"/>
              <a:gd name="connsiteY1" fmla="*/ 6342 h 904672"/>
              <a:gd name="connsiteX2" fmla="*/ 843063 w 843063"/>
              <a:gd name="connsiteY2" fmla="*/ 0 h 904672"/>
              <a:gd name="connsiteX3" fmla="*/ 0 w 843063"/>
              <a:gd name="connsiteY3" fmla="*/ 904672 h 904672"/>
              <a:gd name="connsiteX0" fmla="*/ 0 w 881974"/>
              <a:gd name="connsiteY0" fmla="*/ 1663429 h 1663429"/>
              <a:gd name="connsiteX1" fmla="*/ 47017 w 881974"/>
              <a:gd name="connsiteY1" fmla="*/ 6342 h 1663429"/>
              <a:gd name="connsiteX2" fmla="*/ 881974 w 881974"/>
              <a:gd name="connsiteY2" fmla="*/ 0 h 1663429"/>
              <a:gd name="connsiteX3" fmla="*/ 0 w 881974"/>
              <a:gd name="connsiteY3" fmla="*/ 1663429 h 1663429"/>
              <a:gd name="connsiteX0" fmla="*/ 0 w 843996"/>
              <a:gd name="connsiteY0" fmla="*/ 1663429 h 1663429"/>
              <a:gd name="connsiteX1" fmla="*/ 9039 w 843996"/>
              <a:gd name="connsiteY1" fmla="*/ 6342 h 1663429"/>
              <a:gd name="connsiteX2" fmla="*/ 843996 w 843996"/>
              <a:gd name="connsiteY2" fmla="*/ 0 h 1663429"/>
              <a:gd name="connsiteX3" fmla="*/ 0 w 843996"/>
              <a:gd name="connsiteY3" fmla="*/ 1663429 h 1663429"/>
              <a:gd name="connsiteX0" fmla="*/ 0 w 843996"/>
              <a:gd name="connsiteY0" fmla="*/ 1663429 h 1663429"/>
              <a:gd name="connsiteX1" fmla="*/ 93759 w 843996"/>
              <a:gd name="connsiteY1" fmla="*/ 6342 h 1663429"/>
              <a:gd name="connsiteX2" fmla="*/ 843996 w 843996"/>
              <a:gd name="connsiteY2" fmla="*/ 0 h 1663429"/>
              <a:gd name="connsiteX3" fmla="*/ 0 w 843996"/>
              <a:gd name="connsiteY3" fmla="*/ 1663429 h 1663429"/>
              <a:gd name="connsiteX0" fmla="*/ 2647 w 846643"/>
              <a:gd name="connsiteY0" fmla="*/ 1663429 h 1663429"/>
              <a:gd name="connsiteX1" fmla="*/ 0 w 846643"/>
              <a:gd name="connsiteY1" fmla="*/ 3421 h 1663429"/>
              <a:gd name="connsiteX2" fmla="*/ 846643 w 846643"/>
              <a:gd name="connsiteY2" fmla="*/ 0 h 1663429"/>
              <a:gd name="connsiteX3" fmla="*/ 2647 w 846643"/>
              <a:gd name="connsiteY3" fmla="*/ 1663429 h 166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43" h="1663429">
                <a:moveTo>
                  <a:pt x="2647" y="1663429"/>
                </a:moveTo>
                <a:cubicBezTo>
                  <a:pt x="1765" y="1110093"/>
                  <a:pt x="882" y="556757"/>
                  <a:pt x="0" y="3421"/>
                </a:cubicBezTo>
                <a:lnTo>
                  <a:pt x="846643" y="0"/>
                </a:lnTo>
                <a:lnTo>
                  <a:pt x="2647" y="1663429"/>
                </a:lnTo>
                <a:close/>
              </a:path>
            </a:pathLst>
          </a:custGeom>
          <a:solidFill>
            <a:srgbClr val="135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>
            <a:off x="838200" y="1367334"/>
            <a:ext cx="10515600" cy="0"/>
          </a:xfrm>
          <a:prstGeom prst="line">
            <a:avLst/>
          </a:prstGeom>
          <a:ln>
            <a:solidFill>
              <a:srgbClr val="1350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32290B3-45DB-4A58-8D0D-188A34C3ABA6}"/>
              </a:ext>
            </a:extLst>
          </p:cNvPr>
          <p:cNvCxnSpPr/>
          <p:nvPr userDrawn="1"/>
        </p:nvCxnSpPr>
        <p:spPr>
          <a:xfrm>
            <a:off x="10403992" y="0"/>
            <a:ext cx="0" cy="864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098BCD2-E802-48BA-83DE-3271B53B6A62}"/>
              </a:ext>
            </a:extLst>
          </p:cNvPr>
          <p:cNvSpPr/>
          <p:nvPr userDrawn="1"/>
        </p:nvSpPr>
        <p:spPr>
          <a:xfrm>
            <a:off x="5912296" y="6638539"/>
            <a:ext cx="367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algn="l" rtl="0"/>
            <a:fld id="{47D476D9-6694-4DDC-BB38-A546266BFA53}" type="slidenum">
              <a:rPr lang="en-US" sz="1800" b="0" i="0" u="none" strike="noStrike" baseline="30000" smtClean="0">
                <a:solidFill>
                  <a:srgbClr val="000000"/>
                </a:solidFill>
                <a:latin typeface="Calibri" panose="020F0502020204030204" pitchFamily="34" charset="0"/>
              </a:rPr>
              <a:t>‹#›</a:t>
            </a:fld>
            <a:endParaRPr lang="en-US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21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DD505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D505D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D505D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D505D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D505D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D505D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257032"/>
            <a:ext cx="10515600" cy="1624479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“PRIVACY MEETS NATIONAL SECURITY: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TRANSFERING PERSONAL DATA TO COUNTRIES OF CONCERN”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FUTURE OF PRIVACY FORUM Landscape CALL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PETER SWIRE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GEORGIA TECH/CROSS-BORDER DATA FORUM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072" y="5881511"/>
            <a:ext cx="10515600" cy="51519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DD505D"/>
                </a:solidFill>
              </a:rPr>
              <a:t>March 18, 2025</a:t>
            </a:r>
          </a:p>
        </p:txBody>
      </p:sp>
    </p:spTree>
    <p:extLst>
      <p:ext uri="{BB962C8B-B14F-4D97-AF65-F5344CB8AC3E}">
        <p14:creationId xmlns:p14="http://schemas.microsoft.com/office/powerpoint/2010/main" val="213668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84D44-BF47-FA1D-1033-64127086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DOJ Rule on Bulk Data Sales: Countries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1F498-FF7F-1E72-0A26-83E2A06E4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China</a:t>
            </a:r>
          </a:p>
          <a:p>
            <a:r>
              <a:rPr lang="en-US" sz="2000" dirty="0"/>
              <a:t>Russia</a:t>
            </a:r>
          </a:p>
          <a:p>
            <a:r>
              <a:rPr lang="en-US" sz="2000" dirty="0"/>
              <a:t>North Korea</a:t>
            </a:r>
          </a:p>
          <a:p>
            <a:r>
              <a:rPr lang="en-US" sz="2000" dirty="0"/>
              <a:t>Iran</a:t>
            </a:r>
          </a:p>
          <a:p>
            <a:r>
              <a:rPr lang="en-US" sz="2000" dirty="0"/>
              <a:t>Cuba</a:t>
            </a:r>
          </a:p>
          <a:p>
            <a:r>
              <a:rPr lang="en-US" sz="2000" dirty="0"/>
              <a:t>Venezuela</a:t>
            </a:r>
          </a:p>
        </p:txBody>
      </p:sp>
    </p:spTree>
    <p:extLst>
      <p:ext uri="{BB962C8B-B14F-4D97-AF65-F5344CB8AC3E}">
        <p14:creationId xmlns:p14="http://schemas.microsoft.com/office/powerpoint/2010/main" val="1233302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D900D-04D5-094D-81F8-EA794723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Covered Persons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73B80-F4DA-3EBC-2BD4-7780B08F9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Prohibited transactions with “covered persons</a:t>
            </a:r>
            <a:r>
              <a:rPr lang="en-US" sz="2000" dirty="0"/>
              <a:t>”</a:t>
            </a:r>
          </a:p>
          <a:p>
            <a:r>
              <a:rPr lang="en-US" sz="2000" dirty="0"/>
              <a:t>Does not apply to “U.S. persons”</a:t>
            </a:r>
          </a:p>
          <a:p>
            <a:r>
              <a:rPr lang="en-US" sz="2000" dirty="0"/>
              <a:t>Broad definition of entities owned or controlled by countries of concern:</a:t>
            </a:r>
          </a:p>
          <a:p>
            <a:pPr marL="0" indent="0">
              <a:buNone/>
            </a:pPr>
            <a:r>
              <a:rPr lang="en-US" sz="2000" dirty="0"/>
              <a:t>(1) foreign entities that are 50 percent or more owned by a country of concern, organized under the laws of a country of concern, or has its principal place of business in a country of concern; </a:t>
            </a:r>
          </a:p>
          <a:p>
            <a:pPr marL="0" indent="0">
              <a:buNone/>
            </a:pPr>
            <a:r>
              <a:rPr lang="en-US" sz="2000" dirty="0"/>
              <a:t>(2) foreign entities that are 50 percent or more owned by a covered person;</a:t>
            </a:r>
          </a:p>
          <a:p>
            <a:pPr marL="0" indent="0">
              <a:buNone/>
            </a:pPr>
            <a:r>
              <a:rPr lang="en-US" sz="2000" dirty="0"/>
              <a:t>(3) </a:t>
            </a:r>
            <a:r>
              <a:rPr lang="en-US" sz="2000" b="1" dirty="0"/>
              <a:t>foreign employees </a:t>
            </a:r>
            <a:r>
              <a:rPr lang="en-US" sz="2000" dirty="0"/>
              <a:t>or contractors of countries of concern or entities that are covered persons; </a:t>
            </a:r>
          </a:p>
          <a:p>
            <a:pPr marL="0" indent="0">
              <a:buNone/>
            </a:pPr>
            <a:r>
              <a:rPr lang="en-US" sz="2000" dirty="0"/>
              <a:t>(4) foreign individuals </a:t>
            </a:r>
            <a:r>
              <a:rPr lang="en-US" sz="2000" b="1" dirty="0"/>
              <a:t>primarily resident in countries of concern.</a:t>
            </a:r>
          </a:p>
          <a:p>
            <a:r>
              <a:rPr lang="en-US" sz="2000" dirty="0"/>
              <a:t>Also, anyone on a prohibited “entities” list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8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437F6-5996-DDB7-69E9-EF6C77E4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Personal Data and Limits for “Bulk”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AEE73-9B0D-1414-FBD0-7045AFDB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effectLst/>
                <a:highlight>
                  <a:srgbClr val="FFFFFF"/>
                </a:highlight>
                <a:latin typeface="UniversLTW02"/>
              </a:rPr>
              <a:t>Precise geolocation data (1000 devices)</a:t>
            </a:r>
          </a:p>
          <a:p>
            <a:r>
              <a:rPr lang="en-US" sz="2000" dirty="0">
                <a:highlight>
                  <a:srgbClr val="FFFFFF"/>
                </a:highlight>
                <a:latin typeface="UniversLTW02"/>
              </a:rPr>
              <a:t>Biometric data (1000)</a:t>
            </a:r>
            <a:endParaRPr lang="en-US" sz="2000" b="0" dirty="0">
              <a:effectLst/>
              <a:highlight>
                <a:srgbClr val="FFFFFF"/>
              </a:highlight>
              <a:latin typeface="UniversLTW02"/>
            </a:endParaRPr>
          </a:p>
          <a:p>
            <a:r>
              <a:rPr lang="en-US" sz="2000" dirty="0">
                <a:highlight>
                  <a:srgbClr val="FFFFFF"/>
                </a:highlight>
                <a:latin typeface="UniversLTW02"/>
              </a:rPr>
              <a:t>Genomic (and other ‘</a:t>
            </a:r>
            <a:r>
              <a:rPr lang="en-US" sz="2000" dirty="0" err="1">
                <a:highlight>
                  <a:srgbClr val="FFFFFF"/>
                </a:highlight>
                <a:latin typeface="UniversLTW02"/>
              </a:rPr>
              <a:t>omic</a:t>
            </a:r>
            <a:r>
              <a:rPr lang="en-US" sz="2000" dirty="0">
                <a:highlight>
                  <a:srgbClr val="FFFFFF"/>
                </a:highlight>
                <a:latin typeface="UniversLTW02"/>
              </a:rPr>
              <a:t>) data (100)</a:t>
            </a:r>
          </a:p>
          <a:p>
            <a:r>
              <a:rPr lang="en-US" sz="2000" b="0" dirty="0">
                <a:effectLst/>
                <a:highlight>
                  <a:srgbClr val="FFFFFF"/>
                </a:highlight>
                <a:latin typeface="UniversLTW02"/>
              </a:rPr>
              <a:t>Personal health data (10,000)</a:t>
            </a:r>
          </a:p>
          <a:p>
            <a:r>
              <a:rPr lang="en-US" sz="2000" b="0" dirty="0">
                <a:effectLst/>
                <a:highlight>
                  <a:srgbClr val="FFFFFF"/>
                </a:highlight>
                <a:latin typeface="UniversLTW02"/>
              </a:rPr>
              <a:t>Personal financial data (10,000)</a:t>
            </a:r>
          </a:p>
          <a:p>
            <a:r>
              <a:rPr lang="en-US" sz="2000" dirty="0">
                <a:highlight>
                  <a:srgbClr val="FFFFFF"/>
                </a:highlight>
                <a:latin typeface="UniversLTW02"/>
              </a:rPr>
              <a:t>Certain personal identifiers (somewhat narrower than PII) (100,000)</a:t>
            </a:r>
            <a:endParaRPr lang="en-US" sz="2000" b="0" dirty="0">
              <a:effectLst/>
              <a:highlight>
                <a:srgbClr val="FFFFFF"/>
              </a:highlight>
              <a:latin typeface="UniversLTW0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69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97C5-062A-6431-1995-02759B38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Covered data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1619C-270C-2F18-6934-1A691C33E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>
                <a:effectLst/>
                <a:latin typeface="Melior"/>
              </a:rPr>
              <a:t>“A covered data transaction </a:t>
            </a:r>
            <a:r>
              <a:rPr lang="en-US" sz="2000" dirty="0">
                <a:effectLst/>
                <a:latin typeface="Melior"/>
              </a:rPr>
              <a:t>is any </a:t>
            </a:r>
            <a:r>
              <a:rPr lang="en-US" sz="2000" i="1" dirty="0">
                <a:effectLst/>
                <a:latin typeface="Melior"/>
              </a:rPr>
              <a:t>transaction </a:t>
            </a:r>
            <a:r>
              <a:rPr lang="en-US" sz="2000" dirty="0">
                <a:effectLst/>
                <a:latin typeface="Melior"/>
              </a:rPr>
              <a:t>that involves any bulk U.S. sensitive personal data or government-related data and that involves: (1) data brokerage; (2) a vendor agreement; (3) an employment agreement; or (4) an investment agreement.” </a:t>
            </a:r>
          </a:p>
          <a:p>
            <a:r>
              <a:rPr lang="en-US" sz="2000" b="1" dirty="0">
                <a:latin typeface="Melior"/>
              </a:rPr>
              <a:t>Ban on “data brokerage</a:t>
            </a:r>
            <a:r>
              <a:rPr lang="en-US" sz="2000" dirty="0">
                <a:latin typeface="Melior"/>
              </a:rPr>
              <a:t>”</a:t>
            </a:r>
          </a:p>
          <a:p>
            <a:pPr lvl="1"/>
            <a:r>
              <a:rPr lang="en-US" sz="2000" dirty="0">
                <a:latin typeface="Melior"/>
              </a:rPr>
              <a:t>Definitions of “bulk” vary by category of sensitive data</a:t>
            </a:r>
          </a:p>
          <a:p>
            <a:pPr lvl="1"/>
            <a:r>
              <a:rPr lang="en-US" sz="2000" dirty="0">
                <a:latin typeface="Melior"/>
              </a:rPr>
              <a:t>Target any sales (access more generally) of U.S. military or U.S. federal employee data</a:t>
            </a:r>
          </a:p>
          <a:p>
            <a:r>
              <a:rPr lang="en-US" sz="2000" dirty="0">
                <a:latin typeface="Melior"/>
              </a:rPr>
              <a:t>Broad scope of </a:t>
            </a:r>
            <a:r>
              <a:rPr lang="en-US" sz="2000" b="1" dirty="0">
                <a:latin typeface="Melior"/>
              </a:rPr>
              <a:t>vendor/employment/investment agreements</a:t>
            </a:r>
          </a:p>
          <a:p>
            <a:pPr lvl="1"/>
            <a:r>
              <a:rPr lang="en-US" sz="2000" dirty="0">
                <a:latin typeface="Melior"/>
              </a:rPr>
              <a:t>These would be subject to new data security rules, not outright ban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89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71C2B-3A64-386A-D239-A6D1EC1E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 definition of “data brokerage”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C2075-CDD6-8BFD-ECEA-BF65775D4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effectLst/>
                <a:latin typeface="Melior"/>
              </a:rPr>
              <a:t>“</a:t>
            </a:r>
            <a:r>
              <a:rPr lang="en-US" sz="2200" dirty="0">
                <a:effectLst/>
                <a:latin typeface="Melior"/>
              </a:rPr>
              <a:t>The program would define </a:t>
            </a:r>
            <a:r>
              <a:rPr lang="en-US" sz="2200" i="1" dirty="0">
                <a:effectLst/>
                <a:latin typeface="Melior"/>
              </a:rPr>
              <a:t>data brokerage </a:t>
            </a:r>
            <a:r>
              <a:rPr lang="en-US" sz="2200" dirty="0">
                <a:effectLst/>
                <a:latin typeface="Melior"/>
              </a:rPr>
              <a:t>as the sale of, licensing of </a:t>
            </a:r>
            <a:r>
              <a:rPr lang="en-US" sz="2200" i="1" dirty="0">
                <a:effectLst/>
                <a:latin typeface="Melior"/>
              </a:rPr>
              <a:t>access </a:t>
            </a:r>
            <a:r>
              <a:rPr lang="en-US" sz="2200" dirty="0">
                <a:effectLst/>
                <a:latin typeface="Melior"/>
              </a:rPr>
              <a:t>to, or similar commercial </a:t>
            </a:r>
            <a:r>
              <a:rPr lang="en-US" sz="2200" i="1" dirty="0">
                <a:effectLst/>
                <a:latin typeface="Melior"/>
              </a:rPr>
              <a:t>transactions </a:t>
            </a:r>
            <a:r>
              <a:rPr lang="en-US" sz="2200" dirty="0">
                <a:effectLst/>
                <a:latin typeface="Melior"/>
              </a:rPr>
              <a:t>involving the transfer of data from any </a:t>
            </a:r>
            <a:r>
              <a:rPr lang="en-US" sz="2200" i="1" dirty="0">
                <a:effectLst/>
                <a:latin typeface="Melior"/>
              </a:rPr>
              <a:t>person </a:t>
            </a:r>
            <a:r>
              <a:rPr lang="en-US" sz="2200" dirty="0">
                <a:effectLst/>
                <a:latin typeface="Melior"/>
              </a:rPr>
              <a:t>(the provider) to any other </a:t>
            </a:r>
            <a:r>
              <a:rPr lang="en-US" sz="2200" i="1" dirty="0">
                <a:effectLst/>
                <a:latin typeface="Melior"/>
              </a:rPr>
              <a:t>person </a:t>
            </a:r>
            <a:r>
              <a:rPr lang="en-US" sz="2200" dirty="0">
                <a:effectLst/>
                <a:latin typeface="Melior"/>
              </a:rPr>
              <a:t>(the recipient), </a:t>
            </a:r>
            <a:r>
              <a:rPr lang="en-US" sz="2200" b="1" dirty="0">
                <a:effectLst/>
                <a:latin typeface="Melior"/>
              </a:rPr>
              <a:t>where the recipient did not collect or process the data directly from the individuals linked or linkable to the collected or processed data.”</a:t>
            </a:r>
          </a:p>
          <a:p>
            <a:r>
              <a:rPr lang="en-US" sz="2200" b="1" dirty="0">
                <a:latin typeface="Melior"/>
              </a:rPr>
              <a:t>What are key examples of “data brokerage” under this definition </a:t>
            </a:r>
            <a:r>
              <a:rPr lang="en-US" sz="2200" dirty="0">
                <a:latin typeface="Melior"/>
              </a:rPr>
              <a:t>that are different from what state laws or usual practice consider “data brokerage”?</a:t>
            </a:r>
          </a:p>
          <a:p>
            <a:r>
              <a:rPr lang="en-US" sz="2200" b="1" dirty="0"/>
              <a:t>When does this definition pose the sharpest questions to previous commercial practice</a:t>
            </a:r>
            <a:r>
              <a:rPr lang="en-US" sz="2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126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738B8E-3775-1548-64EB-BB1F84963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We are </a:t>
            </a:r>
            <a:r>
              <a:rPr lang="en-US" sz="2000" b="1" dirty="0"/>
              <a:t>early days </a:t>
            </a:r>
            <a:r>
              <a:rPr lang="en-US" sz="2000" dirty="0"/>
              <a:t>in understanding the intersection of data and national security</a:t>
            </a:r>
          </a:p>
          <a:p>
            <a:r>
              <a:rPr lang="en-US" sz="2000" dirty="0"/>
              <a:t>Possible political alliance for national security and privacy</a:t>
            </a:r>
          </a:p>
          <a:p>
            <a:pPr lvl="1"/>
            <a:r>
              <a:rPr lang="en-US" sz="2000" dirty="0"/>
              <a:t>“Protect national security” – often easier to pass the laws; PADFA </a:t>
            </a:r>
            <a:r>
              <a:rPr lang="en-US" sz="2000"/>
              <a:t>passed unanimously</a:t>
            </a:r>
            <a:endParaRPr lang="en-US" sz="2000" dirty="0"/>
          </a:p>
          <a:p>
            <a:pPr lvl="1"/>
            <a:r>
              <a:rPr lang="en-US" sz="2000" dirty="0"/>
              <a:t>“Regulate the free market” – often, more difficult to pass laws</a:t>
            </a:r>
          </a:p>
          <a:p>
            <a:r>
              <a:rPr lang="en-US" sz="2000" b="1" dirty="0"/>
              <a:t>The new administration</a:t>
            </a:r>
          </a:p>
          <a:p>
            <a:pPr lvl="1"/>
            <a:r>
              <a:rPr lang="en-US" sz="2000" dirty="0"/>
              <a:t>Biden largely continued Trump China initiatives</a:t>
            </a:r>
          </a:p>
          <a:p>
            <a:pPr lvl="1"/>
            <a:r>
              <a:rPr lang="en-US" sz="2000" b="1" dirty="0"/>
              <a:t>Best guess – Trump will largely continue Biden’s China initiatives </a:t>
            </a:r>
          </a:p>
          <a:p>
            <a:pPr lvl="2"/>
            <a:r>
              <a:rPr lang="en-US" dirty="0"/>
              <a:t>No sign that the Bulk Data Rule is being cancelled</a:t>
            </a:r>
          </a:p>
          <a:p>
            <a:pPr lvl="3"/>
            <a:r>
              <a:rPr lang="en-US" sz="2000" dirty="0"/>
              <a:t>However, turnover of senior civil servants in DOJ National Security Division, which wrote the Bulk Data Rule</a:t>
            </a:r>
          </a:p>
          <a:p>
            <a:pPr lvl="1"/>
            <a:r>
              <a:rPr lang="en-US" sz="2000" dirty="0"/>
              <a:t>Potentially, data will be part of a Trump/Xi “</a:t>
            </a:r>
            <a:r>
              <a:rPr lang="en-US" sz="2000" b="1" dirty="0"/>
              <a:t>grand bargain</a:t>
            </a:r>
            <a:r>
              <a:rPr lang="en-US" sz="2000" dirty="0"/>
              <a:t>”, and data flows will ease</a:t>
            </a:r>
          </a:p>
          <a:p>
            <a:pPr lvl="1"/>
            <a:r>
              <a:rPr lang="en-US" sz="2000" dirty="0"/>
              <a:t>Potentially, </a:t>
            </a:r>
            <a:r>
              <a:rPr lang="en-US" sz="2000" b="1" dirty="0"/>
              <a:t>greater U.S. decoupling with China</a:t>
            </a:r>
            <a:r>
              <a:rPr lang="en-US" sz="2000" dirty="0"/>
              <a:t>, presumably with additional new data limits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F8D610-277B-0662-6809-D9C930DA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 on the big picture</a:t>
            </a:r>
          </a:p>
        </p:txBody>
      </p:sp>
    </p:spTree>
    <p:extLst>
      <p:ext uri="{BB962C8B-B14F-4D97-AF65-F5344CB8AC3E}">
        <p14:creationId xmlns:p14="http://schemas.microsoft.com/office/powerpoint/2010/main" val="704546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00BFB-1E07-38CD-A4D6-CFA43A79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A06F-3B32-C021-B8C0-0183460B3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6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293D-175B-A9E0-A8A0-AC85F1D1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DCA32-6EF2-18EE-3B47-51C380736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Swire background</a:t>
            </a:r>
          </a:p>
          <a:p>
            <a:r>
              <a:rPr lang="en-US" dirty="0"/>
              <a:t>Sacks &amp; Swire article on models for data policy U.S./China</a:t>
            </a:r>
          </a:p>
          <a:p>
            <a:r>
              <a:rPr lang="en-US" dirty="0"/>
              <a:t>Big picture on U.S. data policy toward China</a:t>
            </a:r>
          </a:p>
          <a:p>
            <a:r>
              <a:rPr lang="en-US" dirty="0"/>
              <a:t>Key definitions under the EO/rule</a:t>
            </a:r>
          </a:p>
          <a:p>
            <a:r>
              <a:rPr lang="en-US" dirty="0"/>
              <a:t>Thoughts on the new administration and China data policy</a:t>
            </a:r>
          </a:p>
        </p:txBody>
      </p:sp>
    </p:spTree>
    <p:extLst>
      <p:ext uri="{BB962C8B-B14F-4D97-AF65-F5344CB8AC3E}">
        <p14:creationId xmlns:p14="http://schemas.microsoft.com/office/powerpoint/2010/main" val="194784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C5DB-69AD-F599-4E09-5DC90A0C0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74643"/>
            <a:ext cx="10972800" cy="791817"/>
          </a:xfrm>
        </p:spPr>
        <p:txBody>
          <a:bodyPr/>
          <a:lstStyle/>
          <a:p>
            <a:r>
              <a:rPr lang="en-US" dirty="0"/>
              <a:t>Swire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585D1-636C-26A8-3E67-0EEAB68B3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70" y="1785387"/>
            <a:ext cx="10972800" cy="3916363"/>
          </a:xfrm>
        </p:spPr>
        <p:txBody>
          <a:bodyPr>
            <a:noAutofit/>
          </a:bodyPr>
          <a:lstStyle/>
          <a:p>
            <a:r>
              <a:rPr lang="en-US" sz="2000" dirty="0"/>
              <a:t>Currently:</a:t>
            </a:r>
          </a:p>
          <a:p>
            <a:pPr lvl="1"/>
            <a:r>
              <a:rPr lang="en-US" sz="2000" dirty="0"/>
              <a:t>Professor, </a:t>
            </a:r>
            <a:r>
              <a:rPr lang="en-US" sz="2000" b="1" dirty="0"/>
              <a:t>Georgia Tech </a:t>
            </a:r>
            <a:r>
              <a:rPr lang="en-US" sz="2000" dirty="0"/>
              <a:t>School of Cybersecurity &amp; Privacy</a:t>
            </a:r>
          </a:p>
          <a:p>
            <a:pPr lvl="1"/>
            <a:r>
              <a:rPr lang="en-US" sz="2000" dirty="0"/>
              <a:t>Founded </a:t>
            </a:r>
            <a:r>
              <a:rPr lang="en-US" sz="2000" b="1" dirty="0"/>
              <a:t>Cross-Border Data Forum </a:t>
            </a:r>
            <a:r>
              <a:rPr lang="en-US" sz="2000" dirty="0"/>
              <a:t>(2018)</a:t>
            </a:r>
          </a:p>
          <a:p>
            <a:pPr lvl="2"/>
            <a:r>
              <a:rPr lang="en-US" dirty="0"/>
              <a:t>Co-author Samm Sacks is a Senior Fellow at CBDF, plus Yale, New America</a:t>
            </a:r>
          </a:p>
          <a:p>
            <a:pPr lvl="1"/>
            <a:r>
              <a:rPr lang="en-US" sz="2000" dirty="0"/>
              <a:t>Senior Counsel to </a:t>
            </a:r>
            <a:r>
              <a:rPr lang="en-US" sz="2000" b="1" dirty="0"/>
              <a:t>Alston &amp; Bird</a:t>
            </a:r>
            <a:r>
              <a:rPr lang="en-US" sz="2000" dirty="0"/>
              <a:t>, LLP  (2014 – present)</a:t>
            </a:r>
          </a:p>
          <a:p>
            <a:pPr lvl="1"/>
            <a:r>
              <a:rPr lang="en-US" sz="2000" dirty="0"/>
              <a:t>Senior Fellow, FPF (2010 – present)</a:t>
            </a:r>
          </a:p>
          <a:p>
            <a:r>
              <a:rPr lang="en-US" sz="2000" dirty="0"/>
              <a:t>Previously:</a:t>
            </a:r>
          </a:p>
          <a:p>
            <a:pPr lvl="1"/>
            <a:r>
              <a:rPr lang="en-US" sz="2000" dirty="0"/>
              <a:t>Professor since 1990’s, when not in government</a:t>
            </a:r>
          </a:p>
          <a:p>
            <a:pPr lvl="1"/>
            <a:r>
              <a:rPr lang="en-US" sz="2000" dirty="0"/>
              <a:t>Chief Counselor for Privacy, OMB (1999-2001)</a:t>
            </a:r>
          </a:p>
          <a:p>
            <a:pPr lvl="1"/>
            <a:r>
              <a:rPr lang="en-US" sz="2000" dirty="0"/>
              <a:t>Special Assistant to the President for Economic Policy (2009-2010)</a:t>
            </a:r>
          </a:p>
          <a:p>
            <a:pPr lvl="1"/>
            <a:r>
              <a:rPr lang="en-US" sz="2000" dirty="0"/>
              <a:t>Member, President Obama’s Review Group on Intelligence and Communications Technology (2013) – national security and privacy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339F1-5D86-1727-3FF0-D1CC86006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329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4D6763-90B1-4F9E-A6E6-D2E666C1DEC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8943FB-2DFC-BEB2-E05A-80FA00279367}"/>
              </a:ext>
            </a:extLst>
          </p:cNvPr>
          <p:cNvSpPr txBox="1"/>
          <p:nvPr/>
        </p:nvSpPr>
        <p:spPr>
          <a:xfrm>
            <a:off x="1941816" y="66782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7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DAF70-BF59-F058-EFC9-52D33EA70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3394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“Assessing U.S. Data Policy Toward China: A Proposed Framework” Sacks &amp; Swire (July,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2D4DF-6C4B-795C-2F80-E6FC59CB0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17152"/>
            <a:ext cx="10515600" cy="4708441"/>
          </a:xfrm>
        </p:spPr>
        <p:txBody>
          <a:bodyPr>
            <a:noAutofit/>
          </a:bodyPr>
          <a:lstStyle/>
          <a:p>
            <a:r>
              <a:rPr lang="en-US" sz="2000" dirty="0"/>
              <a:t>Four models:</a:t>
            </a:r>
          </a:p>
          <a:p>
            <a:pPr lvl="1"/>
            <a:r>
              <a:rPr lang="en-US" sz="2000" b="1" dirty="0"/>
              <a:t>Digital Free Trade </a:t>
            </a:r>
            <a:r>
              <a:rPr lang="en-US" sz="2000" dirty="0"/>
              <a:t>Model</a:t>
            </a:r>
          </a:p>
          <a:p>
            <a:pPr lvl="1"/>
            <a:r>
              <a:rPr lang="en-US" sz="2000" b="1" dirty="0"/>
              <a:t>Blocking Adversaries </a:t>
            </a:r>
            <a:r>
              <a:rPr lang="en-US" sz="2000" dirty="0"/>
              <a:t>Model</a:t>
            </a:r>
          </a:p>
          <a:p>
            <a:pPr lvl="1"/>
            <a:r>
              <a:rPr lang="en-US" sz="2000" b="1" dirty="0"/>
              <a:t>Privacy Law </a:t>
            </a:r>
            <a:r>
              <a:rPr lang="en-US" sz="2000" dirty="0"/>
              <a:t>Model</a:t>
            </a:r>
          </a:p>
          <a:p>
            <a:pPr lvl="1"/>
            <a:r>
              <a:rPr lang="en-US" sz="2000" b="1" dirty="0"/>
              <a:t>Data Allies </a:t>
            </a:r>
            <a:r>
              <a:rPr lang="en-US" sz="2000" dirty="0"/>
              <a:t>Model</a:t>
            </a:r>
          </a:p>
          <a:p>
            <a:pPr lvl="2"/>
            <a:r>
              <a:rPr lang="en-US" dirty="0"/>
              <a:t>Encourage free flow of data, especially with rule-of-law democracies</a:t>
            </a:r>
          </a:p>
          <a:p>
            <a:pPr lvl="2"/>
            <a:r>
              <a:rPr lang="en-US" dirty="0"/>
              <a:t>Potentially limit flows of data to adversaries or other nations that don’t protect privacy and human rights</a:t>
            </a:r>
          </a:p>
          <a:p>
            <a:r>
              <a:rPr lang="en-US" sz="2000" dirty="0"/>
              <a:t>Goals both reinforce and conflict with each other</a:t>
            </a:r>
          </a:p>
          <a:p>
            <a:pPr lvl="1"/>
            <a:r>
              <a:rPr lang="en-US" sz="2000" dirty="0"/>
              <a:t>Many assume </a:t>
            </a:r>
            <a:r>
              <a:rPr lang="en-US" sz="2000" b="1" dirty="0"/>
              <a:t>free trade in tension with national security</a:t>
            </a:r>
          </a:p>
          <a:p>
            <a:pPr lvl="1"/>
            <a:r>
              <a:rPr lang="en-US" sz="2000" dirty="0"/>
              <a:t>However, </a:t>
            </a:r>
            <a:r>
              <a:rPr lang="en-US" sz="2000" b="1" dirty="0"/>
              <a:t>successful U.S. trade has national security advantages</a:t>
            </a:r>
            <a:r>
              <a:rPr lang="en-US" sz="2000" dirty="0"/>
              <a:t>:</a:t>
            </a:r>
          </a:p>
          <a:p>
            <a:pPr lvl="2"/>
            <a:r>
              <a:rPr lang="en-US" dirty="0"/>
              <a:t>“</a:t>
            </a:r>
            <a:r>
              <a:rPr lang="en-US" b="1" dirty="0"/>
              <a:t>Soft power</a:t>
            </a:r>
            <a:r>
              <a:rPr lang="en-US" dirty="0"/>
              <a:t>” advantages from successful U.S. trade, including mindshare in 3d countries</a:t>
            </a:r>
          </a:p>
          <a:p>
            <a:pPr lvl="3"/>
            <a:r>
              <a:rPr lang="en-US" sz="2000" dirty="0"/>
              <a:t>Imagine if U.S. cloud providers were blocked from those markets, and most of the world uses Chinese cloud providers</a:t>
            </a:r>
          </a:p>
          <a:p>
            <a:pPr lvl="2"/>
            <a:r>
              <a:rPr lang="en-US" dirty="0"/>
              <a:t>Access to data such as under FISA 702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75825-420F-2B55-3DAE-5481472B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329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4D6763-90B1-4F9E-A6E6-D2E666C1DE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28355-BC66-420D-FBAE-726BE6CA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Security, Data, and Other New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09B8-C9BD-5633-ABA6-7129BBEF9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intuition: </a:t>
            </a:r>
            <a:r>
              <a:rPr lang="en-US" sz="2000" b="1" dirty="0"/>
              <a:t>risky to national security </a:t>
            </a:r>
            <a:r>
              <a:rPr lang="en-US" sz="2000" dirty="0"/>
              <a:t>if adversary nations have access to sensitive data of Americans</a:t>
            </a:r>
          </a:p>
          <a:p>
            <a:pPr lvl="1"/>
            <a:r>
              <a:rPr lang="en-US" sz="2000" dirty="0"/>
              <a:t>Duke data broker study – data brokers sell </a:t>
            </a:r>
            <a:r>
              <a:rPr lang="en-US" sz="2000" b="1" dirty="0"/>
              <a:t>precise geolocation data </a:t>
            </a:r>
            <a:r>
              <a:rPr lang="en-US" sz="2000" dirty="0"/>
              <a:t>to track military and other personnel for a few cents/person</a:t>
            </a:r>
          </a:p>
          <a:p>
            <a:pPr lvl="1"/>
            <a:r>
              <a:rPr lang="en-US" sz="2000" dirty="0"/>
              <a:t>If you were a member of Congress – </a:t>
            </a:r>
            <a:r>
              <a:rPr lang="en-US" sz="2000" b="1" dirty="0"/>
              <a:t>comfortable if adversary nations can track U.S. military personnel?</a:t>
            </a:r>
          </a:p>
          <a:p>
            <a:pPr lvl="1"/>
            <a:r>
              <a:rPr lang="en-US" sz="2000" dirty="0"/>
              <a:t>Sensitive data to adversary nations:</a:t>
            </a:r>
          </a:p>
          <a:p>
            <a:pPr lvl="2"/>
            <a:r>
              <a:rPr lang="en-US" b="1" dirty="0"/>
              <a:t>Intelligence</a:t>
            </a:r>
            <a:r>
              <a:rPr lang="en-US" dirty="0"/>
              <a:t> advantages – they learn about U.S.</a:t>
            </a:r>
          </a:p>
          <a:p>
            <a:pPr lvl="3"/>
            <a:r>
              <a:rPr lang="en-US" sz="2000" dirty="0"/>
              <a:t>No similar U.S. visibility about Russia/China individuals</a:t>
            </a:r>
          </a:p>
          <a:p>
            <a:pPr lvl="2"/>
            <a:r>
              <a:rPr lang="en-US" b="1" dirty="0"/>
              <a:t>Counter-intelligence</a:t>
            </a:r>
            <a:r>
              <a:rPr lang="en-US" dirty="0"/>
              <a:t> advantages – they learn about U.S. actions such as spies</a:t>
            </a:r>
          </a:p>
          <a:p>
            <a:pPr lvl="2"/>
            <a:r>
              <a:rPr lang="en-US" b="1" dirty="0"/>
              <a:t>Influence operations </a:t>
            </a:r>
            <a:r>
              <a:rPr lang="en-US" dirty="0"/>
              <a:t>– blackmail etc. using the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5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D0E4-4DFF-8CE7-E572-45687C82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597"/>
            <a:ext cx="10972800" cy="1143000"/>
          </a:xfrm>
        </p:spPr>
        <p:txBody>
          <a:bodyPr/>
          <a:lstStyle/>
          <a:p>
            <a:r>
              <a:rPr lang="en-US" dirty="0"/>
              <a:t>Recent U.S. Legal Responses to China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AECB-5B7A-AD4A-FC47-4A469EE51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64901"/>
            <a:ext cx="10972800" cy="3916363"/>
          </a:xfrm>
        </p:spPr>
        <p:txBody>
          <a:bodyPr>
            <a:noAutofit/>
          </a:bodyPr>
          <a:lstStyle/>
          <a:p>
            <a:r>
              <a:rPr lang="en-US" sz="1800" dirty="0"/>
              <a:t>Numerous initiatives</a:t>
            </a:r>
          </a:p>
          <a:p>
            <a:pPr lvl="1"/>
            <a:r>
              <a:rPr lang="en-US" sz="1800" dirty="0"/>
              <a:t>Cranes in ports</a:t>
            </a:r>
          </a:p>
          <a:p>
            <a:pPr lvl="1"/>
            <a:r>
              <a:rPr lang="en-US" sz="1800" dirty="0"/>
              <a:t>Software in electric cars</a:t>
            </a:r>
          </a:p>
          <a:p>
            <a:r>
              <a:rPr lang="en-US" sz="1800" b="1" dirty="0"/>
              <a:t>EO 14117 to limit bulk data sales </a:t>
            </a:r>
            <a:r>
              <a:rPr lang="en-US" sz="1800" dirty="0"/>
              <a:t>to foreign adversaries (2/24) </a:t>
            </a:r>
          </a:p>
          <a:p>
            <a:pPr lvl="1"/>
            <a:r>
              <a:rPr lang="en-US" sz="1800" dirty="0"/>
              <a:t>NPRM issued 10/24, Final rule 1/25, takes effect 4/25; Enforced by DOJ</a:t>
            </a:r>
          </a:p>
          <a:p>
            <a:pPr lvl="1"/>
            <a:r>
              <a:rPr lang="en-US" sz="1800" dirty="0"/>
              <a:t>Swire/Sacks, “Limiting Data Broker Sales in the Name of U.S. National Security: Questions on Substance and Messaging” (Lawfare Feb 2024)</a:t>
            </a:r>
          </a:p>
          <a:p>
            <a:pPr lvl="2"/>
            <a:r>
              <a:rPr lang="en-US" sz="1800" dirty="0"/>
              <a:t>These bulk sales are another reason for U.S. to pass a general privacy law</a:t>
            </a:r>
          </a:p>
          <a:p>
            <a:r>
              <a:rPr lang="en-US" sz="1800" dirty="0"/>
              <a:t>New law: </a:t>
            </a:r>
            <a:r>
              <a:rPr lang="en-US" sz="1800" b="1" dirty="0"/>
              <a:t>Protecting Americans’ Data From Foreign Adversaries Act </a:t>
            </a:r>
            <a:r>
              <a:rPr lang="en-US" sz="1800" dirty="0"/>
              <a:t>(4/24)</a:t>
            </a:r>
            <a:endParaRPr lang="en-US" sz="1800" b="1" dirty="0"/>
          </a:p>
          <a:p>
            <a:pPr lvl="1"/>
            <a:r>
              <a:rPr lang="en-US" sz="1800" dirty="0"/>
              <a:t>Passed 500-0 in House, never got a mark-up in either chamber</a:t>
            </a:r>
          </a:p>
          <a:p>
            <a:pPr lvl="1"/>
            <a:r>
              <a:rPr lang="en-US" sz="1800" dirty="0"/>
              <a:t>Swire, “White Paper on Clarifying Definitions in the Protecting Americans’ Data from Foreign Adversaries Act of 2024” (May 2024)</a:t>
            </a:r>
          </a:p>
          <a:p>
            <a:pPr lvl="1"/>
            <a:r>
              <a:rPr lang="en-US" sz="1800" dirty="0"/>
              <a:t>Definitions broad, apply to </a:t>
            </a:r>
            <a:r>
              <a:rPr lang="en-US" sz="1800" b="1" dirty="0"/>
              <a:t>sensitive data of one U.S. individual </a:t>
            </a:r>
            <a:r>
              <a:rPr lang="en-US" sz="1800" dirty="0"/>
              <a:t>to China</a:t>
            </a:r>
          </a:p>
          <a:p>
            <a:pPr lvl="1"/>
            <a:r>
              <a:rPr lang="en-US" sz="1800" dirty="0"/>
              <a:t>Enforced by FTC</a:t>
            </a:r>
          </a:p>
        </p:txBody>
      </p:sp>
    </p:spTree>
    <p:extLst>
      <p:ext uri="{BB962C8B-B14F-4D97-AF65-F5344CB8AC3E}">
        <p14:creationId xmlns:p14="http://schemas.microsoft.com/office/powerpoint/2010/main" val="3640193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C70409-FFB0-FE67-C287-FFEAA5B3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“Dual use” technologies – both military &amp; civilian uses</a:t>
            </a:r>
          </a:p>
          <a:p>
            <a:pPr lvl="1"/>
            <a:r>
              <a:rPr lang="en-US" sz="2000" dirty="0"/>
              <a:t>Historically, fighter jet technology</a:t>
            </a:r>
          </a:p>
          <a:p>
            <a:pPr lvl="1"/>
            <a:r>
              <a:rPr lang="en-US" sz="2000" dirty="0"/>
              <a:t>Today, treat personal data online as a dual use technology?</a:t>
            </a:r>
          </a:p>
          <a:p>
            <a:r>
              <a:rPr lang="en-US" sz="2000" dirty="0"/>
              <a:t>If so, </a:t>
            </a:r>
            <a:r>
              <a:rPr lang="en-US" sz="2000" b="1" dirty="0"/>
              <a:t>potentially broad limits on transfers </a:t>
            </a:r>
            <a:r>
              <a:rPr lang="en-US" sz="2000" dirty="0"/>
              <a:t>of personal data to China and other countries</a:t>
            </a:r>
          </a:p>
          <a:p>
            <a:pPr lvl="1"/>
            <a:r>
              <a:rPr lang="en-US" sz="2000" dirty="0" err="1"/>
              <a:t>Zweiful</a:t>
            </a:r>
            <a:r>
              <a:rPr lang="en-US" sz="2000" dirty="0"/>
              <a:t>-Keegan: “</a:t>
            </a:r>
            <a:r>
              <a:rPr lang="en-US" sz="2000" b="1" dirty="0"/>
              <a:t>The beginning of the end of the free flow of data</a:t>
            </a:r>
            <a:r>
              <a:rPr lang="en-US" sz="2000" dirty="0"/>
              <a:t>”</a:t>
            </a:r>
          </a:p>
          <a:p>
            <a:pPr lvl="1"/>
            <a:r>
              <a:rPr lang="en-US" sz="2000" b="1" dirty="0"/>
              <a:t>Regulation of data for national security purposes, not protecting individual rights</a:t>
            </a:r>
          </a:p>
          <a:p>
            <a:r>
              <a:rPr lang="en-US" sz="2000" b="1" dirty="0"/>
              <a:t>CBDF webinar</a:t>
            </a:r>
            <a:r>
              <a:rPr lang="en-US" sz="2000" dirty="0"/>
              <a:t>, posted </a:t>
            </a:r>
            <a:r>
              <a:rPr lang="en-US" sz="2000" dirty="0" err="1"/>
              <a:t>www.crossborderdataforum.org</a:t>
            </a:r>
            <a:r>
              <a:rPr lang="en-US" sz="2000" dirty="0"/>
              <a:t>, on “When Should Personal Data Be Treated as a Dual Use Technology”</a:t>
            </a:r>
          </a:p>
          <a:p>
            <a:pPr lvl="1"/>
            <a:r>
              <a:rPr lang="en-US" sz="2000" dirty="0"/>
              <a:t>Current research project with Samm Sacks, Tsai China Center of Yale Law </a:t>
            </a:r>
          </a:p>
          <a:p>
            <a:pPr lvl="1"/>
            <a:r>
              <a:rPr lang="en-US" sz="2000" dirty="0"/>
              <a:t>Paper accepted for Privacy Law Scholars Conference in May, likely post draft</a:t>
            </a:r>
          </a:p>
          <a:p>
            <a:pPr lvl="2"/>
            <a:r>
              <a:rPr lang="en-US" dirty="0"/>
              <a:t>If interested in getting draft, to comment, email me at </a:t>
            </a:r>
            <a:r>
              <a:rPr lang="en-US" dirty="0" err="1"/>
              <a:t>swire@gatech.edu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FD1B6E-BA25-3105-3545-540AFE880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“Dual Use” Technologies, Data, and Social Media</a:t>
            </a:r>
          </a:p>
        </p:txBody>
      </p:sp>
    </p:spTree>
    <p:extLst>
      <p:ext uri="{BB962C8B-B14F-4D97-AF65-F5344CB8AC3E}">
        <p14:creationId xmlns:p14="http://schemas.microsoft.com/office/powerpoint/2010/main" val="2440664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005820-9218-785A-6C35-09F99308C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Will the rules be effective</a:t>
            </a:r>
            <a:r>
              <a:rPr lang="en-US" sz="2000" dirty="0"/>
              <a:t>, to block data flows to China and other adversaries?</a:t>
            </a:r>
          </a:p>
          <a:p>
            <a:pPr lvl="1"/>
            <a:r>
              <a:rPr lang="en-US" sz="2000" dirty="0"/>
              <a:t>Good idea to create a </a:t>
            </a:r>
            <a:r>
              <a:rPr lang="en-US" sz="2000" b="1" dirty="0"/>
              <a:t>U.S. “National Security Firewall”, </a:t>
            </a:r>
            <a:r>
              <a:rPr lang="en-US" sz="2000" dirty="0"/>
              <a:t>analogous to Great Firewall of China?</a:t>
            </a:r>
          </a:p>
          <a:p>
            <a:r>
              <a:rPr lang="en-US" sz="2000" dirty="0"/>
              <a:t>Will these rules succeed as a </a:t>
            </a:r>
            <a:r>
              <a:rPr lang="en-US" sz="2000" b="1" dirty="0"/>
              <a:t>sanctions regime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Sanctions regimes tend to work better to address acute harms, for short period</a:t>
            </a:r>
          </a:p>
          <a:p>
            <a:pPr lvl="1"/>
            <a:r>
              <a:rPr lang="en-US" sz="2000" dirty="0"/>
              <a:t>Over time, evasion of sanctions often succeeds</a:t>
            </a:r>
          </a:p>
          <a:p>
            <a:r>
              <a:rPr lang="en-US" sz="2000" dirty="0"/>
              <a:t>How do national security risks compare to </a:t>
            </a:r>
            <a:r>
              <a:rPr lang="en-US" sz="2000" b="1" dirty="0"/>
              <a:t>national security advantages of U.S. engagement with the world?</a:t>
            </a:r>
          </a:p>
          <a:p>
            <a:pPr lvl="1"/>
            <a:r>
              <a:rPr lang="en-US" sz="2000" dirty="0"/>
              <a:t>If U.S. rules apply to transfers through other countries, what happens when data transfers to Latin America, Africa, and rest of the world?</a:t>
            </a:r>
          </a:p>
          <a:p>
            <a:pPr lvl="1"/>
            <a:r>
              <a:rPr lang="en-US" sz="2000" dirty="0"/>
              <a:t>Soft power and other national security advantages from continued engagement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113E1C-FDE5-9695-1AD7-F4F6FA6C8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for the Emerging National Security Consensus</a:t>
            </a:r>
          </a:p>
        </p:txBody>
      </p:sp>
    </p:spTree>
    <p:extLst>
      <p:ext uri="{BB962C8B-B14F-4D97-AF65-F5344CB8AC3E}">
        <p14:creationId xmlns:p14="http://schemas.microsoft.com/office/powerpoint/2010/main" val="77173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157D95-8EA6-D45F-36B6-45F334AD1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Great power competition and artificial intelligence</a:t>
            </a:r>
          </a:p>
          <a:p>
            <a:pPr lvl="1"/>
            <a:r>
              <a:rPr lang="en-US" sz="1800" dirty="0"/>
              <a:t>Chinese advantages include:</a:t>
            </a:r>
          </a:p>
          <a:p>
            <a:pPr lvl="2"/>
            <a:r>
              <a:rPr lang="en-US" sz="1800" dirty="0"/>
              <a:t>Access to data on large population</a:t>
            </a:r>
          </a:p>
          <a:p>
            <a:pPr lvl="2"/>
            <a:r>
              <a:rPr lang="en-US" sz="1800" dirty="0"/>
              <a:t>Government scope to mandate data into datasets</a:t>
            </a:r>
          </a:p>
          <a:p>
            <a:pPr lvl="1"/>
            <a:r>
              <a:rPr lang="en-US" sz="1800" dirty="0"/>
              <a:t>U.S. advantages include:</a:t>
            </a:r>
          </a:p>
          <a:p>
            <a:pPr lvl="2"/>
            <a:r>
              <a:rPr lang="en-US" sz="1800" dirty="0"/>
              <a:t>Commercial AI success and leadership</a:t>
            </a:r>
          </a:p>
          <a:p>
            <a:pPr lvl="2"/>
            <a:r>
              <a:rPr lang="en-US" sz="1800" dirty="0"/>
              <a:t>Cloud infrastructure to scale AI</a:t>
            </a:r>
          </a:p>
          <a:p>
            <a:r>
              <a:rPr lang="en-US" sz="1800" b="1" dirty="0"/>
              <a:t>A national security lens</a:t>
            </a:r>
          </a:p>
          <a:p>
            <a:pPr lvl="1"/>
            <a:r>
              <a:rPr lang="en-US" sz="1800" b="1" dirty="0"/>
              <a:t>Personal data as strategic asset for great power competition</a:t>
            </a:r>
          </a:p>
          <a:p>
            <a:pPr lvl="2"/>
            <a:r>
              <a:rPr lang="en-US" sz="1800" dirty="0"/>
              <a:t>How would the government like to have a specialized adversary database about actions of US individuals?</a:t>
            </a:r>
          </a:p>
          <a:p>
            <a:pPr lvl="1"/>
            <a:r>
              <a:rPr lang="en-US" sz="1800" b="1" dirty="0"/>
              <a:t>Should data be retained within the U.S.?  For online advertising and social networks?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AB3793-873C-159E-6977-C0D73241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Theme on National Security and Data:  AI</a:t>
            </a:r>
          </a:p>
        </p:txBody>
      </p:sp>
    </p:spTree>
    <p:extLst>
      <p:ext uri="{BB962C8B-B14F-4D97-AF65-F5344CB8AC3E}">
        <p14:creationId xmlns:p14="http://schemas.microsoft.com/office/powerpoint/2010/main" val="2910244858"/>
      </p:ext>
    </p:extLst>
  </p:cSld>
  <p:clrMapOvr>
    <a:masterClrMapping/>
  </p:clrMapOvr>
</p:sld>
</file>

<file path=ppt/theme/theme1.xml><?xml version="1.0" encoding="utf-8"?>
<a:theme xmlns:a="http://schemas.openxmlformats.org/drawingml/2006/main" name="CBDF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BDF Presentation.pptx" id="{171D28A1-32BD-4AF2-AD71-5C8661AC2A0C}" vid="{E70C684E-D0CD-4D89-AAAE-4315BE542A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6768</TotalTime>
  <Words>1575</Words>
  <Application>Microsoft Office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Melior</vt:lpstr>
      <vt:lpstr>UniversLTW02</vt:lpstr>
      <vt:lpstr>Wingdings</vt:lpstr>
      <vt:lpstr>CBDF Presentation</vt:lpstr>
      <vt:lpstr>“PRIVACY MEETS NATIONAL SECURITY:  TRANSFERING PERSONAL DATA TO COUNTRIES OF CONCERN” FUTURE OF PRIVACY FORUM Landscape CALL PETER SWIRE GEORGIA TECH/CROSS-BORDER DATA FORUM</vt:lpstr>
      <vt:lpstr>Overview</vt:lpstr>
      <vt:lpstr>Swire Background</vt:lpstr>
      <vt:lpstr>“Assessing U.S. Data Policy Toward China: A Proposed Framework” Sacks &amp; Swire (July, 2023)</vt:lpstr>
      <vt:lpstr>National Security, Data, and Other New Laws</vt:lpstr>
      <vt:lpstr>Recent U.S. Legal Responses to China</vt:lpstr>
      <vt:lpstr>“Dual Use” Technologies, Data, and Social Media</vt:lpstr>
      <vt:lpstr>Questions for the Emerging National Security Consensus</vt:lpstr>
      <vt:lpstr>Another Theme on National Security and Data:  AI</vt:lpstr>
      <vt:lpstr>DOJ Rule on Bulk Data Sales: Countries of Concern</vt:lpstr>
      <vt:lpstr>Covered Persons</vt:lpstr>
      <vt:lpstr>Sensitive Personal Data and Limits for “Bulk”</vt:lpstr>
      <vt:lpstr>Covered data transaction</vt:lpstr>
      <vt:lpstr>Broad definition of “data brokerage”</vt:lpstr>
      <vt:lpstr>Themes on the big picture</vt:lpstr>
      <vt:lpstr>Questions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meeting</dc:title>
  <dc:creator>Swire, Peter P</dc:creator>
  <cp:lastModifiedBy>Kennedy-Mayo, DeBrae C</cp:lastModifiedBy>
  <cp:revision>222</cp:revision>
  <dcterms:created xsi:type="dcterms:W3CDTF">2020-11-30T18:59:42Z</dcterms:created>
  <dcterms:modified xsi:type="dcterms:W3CDTF">2025-03-24T13:51:36Z</dcterms:modified>
</cp:coreProperties>
</file>