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  <p:sldMasterId id="2147483683" r:id="rId2"/>
    <p:sldMasterId id="2147483695" r:id="rId3"/>
  </p:sldMasterIdLst>
  <p:notesMasterIdLst>
    <p:notesMasterId r:id="rId23"/>
  </p:notesMasterIdLst>
  <p:handoutMasterIdLst>
    <p:handoutMasterId r:id="rId24"/>
  </p:handoutMasterIdLst>
  <p:sldIdLst>
    <p:sldId id="256" r:id="rId4"/>
    <p:sldId id="511" r:id="rId5"/>
    <p:sldId id="520" r:id="rId6"/>
    <p:sldId id="1012" r:id="rId7"/>
    <p:sldId id="1013" r:id="rId8"/>
    <p:sldId id="1041" r:id="rId9"/>
    <p:sldId id="1036" r:id="rId10"/>
    <p:sldId id="1042" r:id="rId11"/>
    <p:sldId id="1044" r:id="rId12"/>
    <p:sldId id="1047" r:id="rId13"/>
    <p:sldId id="1045" r:id="rId14"/>
    <p:sldId id="1046" r:id="rId15"/>
    <p:sldId id="1048" r:id="rId16"/>
    <p:sldId id="1033" r:id="rId17"/>
    <p:sldId id="1030" r:id="rId18"/>
    <p:sldId id="1049" r:id="rId19"/>
    <p:sldId id="1038" r:id="rId20"/>
    <p:sldId id="1037" r:id="rId21"/>
    <p:sldId id="1050" r:id="rId22"/>
  </p:sldIdLst>
  <p:sldSz cx="12192000" cy="6858000"/>
  <p:notesSz cx="6858000" cy="9144000"/>
  <p:embeddedFontLst>
    <p:embeddedFont>
      <p:font typeface="Raleway ExtraBold" panose="020F0502020204030204" pitchFamily="2" charset="0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Slab" panose="020F0502020204030204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2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, Ana I" initials="AAI" lastIdx="15" clrIdx="0">
    <p:extLst>
      <p:ext uri="{19B8F6BF-5375-455C-9EA6-DF929625EA0E}">
        <p15:presenceInfo xmlns:p15="http://schemas.microsoft.com/office/powerpoint/2012/main" userId="S::aa16@gatech.edu::d06b83ed-9c91-4c71-84f1-a0b2090fbe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34B"/>
    <a:srgbClr val="003057"/>
    <a:srgbClr val="857437"/>
    <a:srgbClr val="EEB211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0" autoAdjust="0"/>
    <p:restoredTop sz="89521"/>
  </p:normalViewPr>
  <p:slideViewPr>
    <p:cSldViewPr snapToGrid="0" snapToObjects="1">
      <p:cViewPr varScale="1">
        <p:scale>
          <a:sx n="59" d="100"/>
          <a:sy n="59" d="100"/>
        </p:scale>
        <p:origin x="720" y="48"/>
      </p:cViewPr>
      <p:guideLst>
        <p:guide orient="horz" pos="773"/>
        <p:guide pos="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6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A6E295-2078-3A4C-9B3B-128821A97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3100D-CACA-0F41-B537-339726C6A5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7CCEE-F6A5-9F4C-8CE3-50501077053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8C585-FF88-2E4D-AADE-9C9529D2F7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F8045-3A37-824A-8710-57C502BDEF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57D50-C692-A448-91EE-4B0FAD3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9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08198-A805-D542-9920-2AE3C404574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A5A55-D2BB-4C49-A19D-59270668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1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abiusmaximus.com/2015/01/05/cyberterrorism-strategy-75604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3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A5A55-D2BB-4C49-A19D-59270668D0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6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Logo of </a:t>
            </a:r>
            <a:r>
              <a:rPr lang="en-US" dirty="0" err="1"/>
              <a:t>Mitre</a:t>
            </a:r>
            <a:r>
              <a:rPr lang="en-US" dirty="0"/>
              <a:t> </a:t>
            </a:r>
            <a:r>
              <a:rPr lang="en-US" dirty="0" err="1"/>
              <a:t>Att&amp;ck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A5A55-D2BB-4C49-A19D-59270668D0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6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s://fabiusmaximus.com/2015/01/05/cyberterrorism-strategy-75604/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/3.0/"/>
              </a:rPr>
              <a:t>CC BY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A5A55-D2BB-4C49-A19D-59270668D0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9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684" y="1149178"/>
            <a:ext cx="6795912" cy="264389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0" cap="none" spc="0" baseline="0">
                <a:solidFill>
                  <a:srgbClr val="003057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682" y="3793068"/>
            <a:ext cx="6795913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1800" b="0" cap="none" spc="0" baseline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1" y="365125"/>
            <a:ext cx="88011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60" r="11025" b="4563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 2"/>
          <p:cNvSpPr/>
          <p:nvPr userDrawn="1"/>
        </p:nvSpPr>
        <p:spPr>
          <a:xfrm>
            <a:off x="3816630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2"/>
          <p:cNvSpPr/>
          <p:nvPr userDrawn="1"/>
        </p:nvSpPr>
        <p:spPr>
          <a:xfrm>
            <a:off x="4359970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2"/>
          <p:cNvSpPr/>
          <p:nvPr userDrawn="1"/>
        </p:nvSpPr>
        <p:spPr>
          <a:xfrm>
            <a:off x="4505742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2"/>
          <p:cNvSpPr/>
          <p:nvPr userDrawn="1"/>
        </p:nvSpPr>
        <p:spPr>
          <a:xfrm>
            <a:off x="4757530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Hexagon 15"/>
          <p:cNvSpPr/>
          <p:nvPr userDrawn="1"/>
        </p:nvSpPr>
        <p:spPr>
          <a:xfrm>
            <a:off x="3087757" y="4320209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Hexagon 20"/>
          <p:cNvSpPr/>
          <p:nvPr userDrawn="1"/>
        </p:nvSpPr>
        <p:spPr>
          <a:xfrm>
            <a:off x="295833" y="1387707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36105" y="843440"/>
            <a:ext cx="5421008" cy="861005"/>
          </a:xfrm>
          <a:noFill/>
        </p:spPr>
        <p:txBody>
          <a:bodyPr wrap="square" rtlCol="0">
            <a:spAutoFit/>
          </a:bodyPr>
          <a:lstStyle>
            <a:lvl1pPr algn="r">
              <a:defRPr lang="en-US" sz="55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algn="r"/>
            <a:r>
              <a:rPr lang="en-US"/>
              <a:t>Scheller</a:t>
            </a:r>
            <a:endParaRPr lang="en-US" dirty="0"/>
          </a:p>
        </p:txBody>
      </p:sp>
      <p:sp>
        <p:nvSpPr>
          <p:cNvPr id="27" name="Freeform 26"/>
          <p:cNvSpPr/>
          <p:nvPr userDrawn="1"/>
        </p:nvSpPr>
        <p:spPr>
          <a:xfrm>
            <a:off x="282583" y="-32085"/>
            <a:ext cx="2398643" cy="1291499"/>
          </a:xfrm>
          <a:custGeom>
            <a:avLst/>
            <a:gdLst>
              <a:gd name="connsiteX0" fmla="*/ 145308 w 2398643"/>
              <a:gd name="connsiteY0" fmla="*/ 0 h 1291499"/>
              <a:gd name="connsiteX1" fmla="*/ 2253336 w 2398643"/>
              <a:gd name="connsiteY1" fmla="*/ 0 h 1291499"/>
              <a:gd name="connsiteX2" fmla="*/ 2398643 w 2398643"/>
              <a:gd name="connsiteY2" fmla="*/ 257601 h 1291499"/>
              <a:gd name="connsiteX3" fmla="*/ 1815442 w 2398643"/>
              <a:gd name="connsiteY3" fmla="*/ 1291499 h 1291499"/>
              <a:gd name="connsiteX4" fmla="*/ 583201 w 2398643"/>
              <a:gd name="connsiteY4" fmla="*/ 1291499 h 1291499"/>
              <a:gd name="connsiteX5" fmla="*/ 0 w 2398643"/>
              <a:gd name="connsiteY5" fmla="*/ 257601 h 1291499"/>
              <a:gd name="connsiteX6" fmla="*/ 145308 w 2398643"/>
              <a:gd name="connsiteY6" fmla="*/ 0 h 129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291499">
                <a:moveTo>
                  <a:pt x="145308" y="0"/>
                </a:moveTo>
                <a:lnTo>
                  <a:pt x="2253336" y="0"/>
                </a:lnTo>
                <a:lnTo>
                  <a:pt x="2398643" y="257601"/>
                </a:lnTo>
                <a:lnTo>
                  <a:pt x="1815442" y="1291499"/>
                </a:lnTo>
                <a:lnTo>
                  <a:pt x="583201" y="1291499"/>
                </a:lnTo>
                <a:lnTo>
                  <a:pt x="0" y="257601"/>
                </a:lnTo>
                <a:lnTo>
                  <a:pt x="145308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Freeform 25"/>
          <p:cNvSpPr/>
          <p:nvPr userDrawn="1"/>
        </p:nvSpPr>
        <p:spPr>
          <a:xfrm>
            <a:off x="-50071" y="281384"/>
            <a:ext cx="836235" cy="2067796"/>
          </a:xfrm>
          <a:custGeom>
            <a:avLst/>
            <a:gdLst>
              <a:gd name="connsiteX0" fmla="*/ 0 w 836235"/>
              <a:gd name="connsiteY0" fmla="*/ 0 h 2067796"/>
              <a:gd name="connsiteX1" fmla="*/ 253034 w 836235"/>
              <a:gd name="connsiteY1" fmla="*/ 0 h 2067796"/>
              <a:gd name="connsiteX2" fmla="*/ 836235 w 836235"/>
              <a:gd name="connsiteY2" fmla="*/ 1033898 h 2067796"/>
              <a:gd name="connsiteX3" fmla="*/ 253034 w 836235"/>
              <a:gd name="connsiteY3" fmla="*/ 2067796 h 2067796"/>
              <a:gd name="connsiteX4" fmla="*/ 0 w 836235"/>
              <a:gd name="connsiteY4" fmla="*/ 2067796 h 2067796"/>
              <a:gd name="connsiteX5" fmla="*/ 0 w 836235"/>
              <a:gd name="connsiteY5" fmla="*/ 1351137 h 2067796"/>
              <a:gd name="connsiteX6" fmla="*/ 0 w 836235"/>
              <a:gd name="connsiteY6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235" h="2067796">
                <a:moveTo>
                  <a:pt x="0" y="0"/>
                </a:moveTo>
                <a:lnTo>
                  <a:pt x="253034" y="0"/>
                </a:lnTo>
                <a:lnTo>
                  <a:pt x="836235" y="1033898"/>
                </a:lnTo>
                <a:lnTo>
                  <a:pt x="253034" y="2067796"/>
                </a:lnTo>
                <a:lnTo>
                  <a:pt x="0" y="2067796"/>
                </a:lnTo>
                <a:lnTo>
                  <a:pt x="0" y="135113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 userDrawn="1"/>
        </p:nvSpPr>
        <p:spPr>
          <a:xfrm>
            <a:off x="1192696" y="5433391"/>
            <a:ext cx="2398643" cy="1472690"/>
          </a:xfrm>
          <a:custGeom>
            <a:avLst/>
            <a:gdLst>
              <a:gd name="connsiteX0" fmla="*/ 583201 w 2398643"/>
              <a:gd name="connsiteY0" fmla="*/ 0 h 1472690"/>
              <a:gd name="connsiteX1" fmla="*/ 1815442 w 2398643"/>
              <a:gd name="connsiteY1" fmla="*/ 0 h 1472690"/>
              <a:gd name="connsiteX2" fmla="*/ 2398643 w 2398643"/>
              <a:gd name="connsiteY2" fmla="*/ 1033898 h 1472690"/>
              <a:gd name="connsiteX3" fmla="*/ 2151129 w 2398643"/>
              <a:gd name="connsiteY3" fmla="*/ 1472690 h 1472690"/>
              <a:gd name="connsiteX4" fmla="*/ 247514 w 2398643"/>
              <a:gd name="connsiteY4" fmla="*/ 1472690 h 1472690"/>
              <a:gd name="connsiteX5" fmla="*/ 0 w 2398643"/>
              <a:gd name="connsiteY5" fmla="*/ 1033898 h 1472690"/>
              <a:gd name="connsiteX6" fmla="*/ 583201 w 2398643"/>
              <a:gd name="connsiteY6" fmla="*/ 0 h 1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472690">
                <a:moveTo>
                  <a:pt x="583201" y="0"/>
                </a:moveTo>
                <a:lnTo>
                  <a:pt x="1815442" y="0"/>
                </a:lnTo>
                <a:lnTo>
                  <a:pt x="2398643" y="1033898"/>
                </a:lnTo>
                <a:lnTo>
                  <a:pt x="2151129" y="1472690"/>
                </a:lnTo>
                <a:lnTo>
                  <a:pt x="247514" y="1472690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reeform 34"/>
          <p:cNvSpPr/>
          <p:nvPr userDrawn="1"/>
        </p:nvSpPr>
        <p:spPr>
          <a:xfrm>
            <a:off x="4982817" y="5433391"/>
            <a:ext cx="2398643" cy="1472690"/>
          </a:xfrm>
          <a:custGeom>
            <a:avLst/>
            <a:gdLst>
              <a:gd name="connsiteX0" fmla="*/ 583201 w 2398643"/>
              <a:gd name="connsiteY0" fmla="*/ 0 h 1472690"/>
              <a:gd name="connsiteX1" fmla="*/ 1815442 w 2398643"/>
              <a:gd name="connsiteY1" fmla="*/ 0 h 1472690"/>
              <a:gd name="connsiteX2" fmla="*/ 2398643 w 2398643"/>
              <a:gd name="connsiteY2" fmla="*/ 1033898 h 1472690"/>
              <a:gd name="connsiteX3" fmla="*/ 2151130 w 2398643"/>
              <a:gd name="connsiteY3" fmla="*/ 1472690 h 1472690"/>
              <a:gd name="connsiteX4" fmla="*/ 247514 w 2398643"/>
              <a:gd name="connsiteY4" fmla="*/ 1472690 h 1472690"/>
              <a:gd name="connsiteX5" fmla="*/ 0 w 2398643"/>
              <a:gd name="connsiteY5" fmla="*/ 1033898 h 1472690"/>
              <a:gd name="connsiteX6" fmla="*/ 583201 w 2398643"/>
              <a:gd name="connsiteY6" fmla="*/ 0 h 1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472690">
                <a:moveTo>
                  <a:pt x="583201" y="0"/>
                </a:moveTo>
                <a:lnTo>
                  <a:pt x="1815442" y="0"/>
                </a:lnTo>
                <a:lnTo>
                  <a:pt x="2398643" y="1033898"/>
                </a:lnTo>
                <a:lnTo>
                  <a:pt x="2151130" y="1472690"/>
                </a:lnTo>
                <a:lnTo>
                  <a:pt x="247514" y="1472690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40552" y="2825378"/>
            <a:ext cx="4416425" cy="728663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 Georgia Institute </a:t>
            </a:r>
            <a:br>
              <a:rPr lang="en-US" dirty="0"/>
            </a:br>
            <a:r>
              <a:rPr lang="en-US" dirty="0"/>
              <a:t>of Technology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36106" y="1856028"/>
            <a:ext cx="5420871" cy="728663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College of Business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7534656" y="2535416"/>
            <a:ext cx="3756197" cy="0"/>
          </a:xfrm>
          <a:prstGeom prst="line">
            <a:avLst/>
          </a:pr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27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614363" y="1372137"/>
            <a:ext cx="109632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2"/>
          <p:cNvSpPr>
            <a:spLocks noGrp="1"/>
          </p:cNvSpPr>
          <p:nvPr>
            <p:ph type="title" hasCustomPrompt="1"/>
          </p:nvPr>
        </p:nvSpPr>
        <p:spPr>
          <a:xfrm>
            <a:off x="614361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084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48058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489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800637" y="1954946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38"/>
          <p:cNvSpPr>
            <a:spLocks noGrp="1"/>
          </p:cNvSpPr>
          <p:nvPr>
            <p:ph type="pic" sz="quarter" idx="14"/>
          </p:nvPr>
        </p:nvSpPr>
        <p:spPr>
          <a:xfrm>
            <a:off x="3486375" y="1954946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38"/>
          <p:cNvSpPr>
            <a:spLocks noGrp="1"/>
          </p:cNvSpPr>
          <p:nvPr>
            <p:ph type="pic" sz="quarter" idx="15"/>
          </p:nvPr>
        </p:nvSpPr>
        <p:spPr>
          <a:xfrm>
            <a:off x="6172113" y="1954762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38"/>
          <p:cNvSpPr>
            <a:spLocks noGrp="1"/>
          </p:cNvSpPr>
          <p:nvPr>
            <p:ph type="pic" sz="quarter" idx="16"/>
          </p:nvPr>
        </p:nvSpPr>
        <p:spPr>
          <a:xfrm>
            <a:off x="8857852" y="1954761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00637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00637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486375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486375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72111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172111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8857848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857848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903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CKE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8"/>
          <p:cNvSpPr/>
          <p:nvPr userDrawn="1"/>
        </p:nvSpPr>
        <p:spPr>
          <a:xfrm flipH="1">
            <a:off x="-1" y="1676482"/>
            <a:ext cx="5846165" cy="58703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8"/>
          <p:cNvSpPr/>
          <p:nvPr userDrawn="1"/>
        </p:nvSpPr>
        <p:spPr>
          <a:xfrm rot="10800000" flipH="1">
            <a:off x="5591332" y="1676479"/>
            <a:ext cx="6600669" cy="58703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87611" y="1747366"/>
            <a:ext cx="3963263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HEADER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536667" y="1747366"/>
            <a:ext cx="3963263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HEADER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1287611" y="2506664"/>
            <a:ext cx="3963263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5"/>
          </p:nvPr>
        </p:nvSpPr>
        <p:spPr>
          <a:xfrm>
            <a:off x="6536667" y="2506664"/>
            <a:ext cx="3963263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6019800" y="2364196"/>
            <a:ext cx="0" cy="3769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84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CKE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arallelogram 16"/>
          <p:cNvSpPr/>
          <p:nvPr userDrawn="1"/>
        </p:nvSpPr>
        <p:spPr>
          <a:xfrm>
            <a:off x="741632" y="1676479"/>
            <a:ext cx="3550299" cy="587035"/>
          </a:xfrm>
          <a:prstGeom prst="parallelogram">
            <a:avLst>
              <a:gd name="adj" fmla="val 42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Parallelogram 20"/>
          <p:cNvSpPr/>
          <p:nvPr userDrawn="1"/>
        </p:nvSpPr>
        <p:spPr>
          <a:xfrm>
            <a:off x="4291929" y="1676479"/>
            <a:ext cx="3550299" cy="587035"/>
          </a:xfrm>
          <a:prstGeom prst="parallelogram">
            <a:avLst>
              <a:gd name="adj" fmla="val 42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Parallelogram 21"/>
          <p:cNvSpPr/>
          <p:nvPr userDrawn="1"/>
        </p:nvSpPr>
        <p:spPr>
          <a:xfrm>
            <a:off x="7842228" y="1676479"/>
            <a:ext cx="3550299" cy="587035"/>
          </a:xfrm>
          <a:prstGeom prst="parallelogram">
            <a:avLst>
              <a:gd name="adj" fmla="val 42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37" y="1736097"/>
            <a:ext cx="2982764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HEADER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1055837" y="2495395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06135" y="1742369"/>
            <a:ext cx="2982764" cy="38318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>
              <a:buNone/>
            </a:pPr>
            <a:r>
              <a:rPr lang="en-US"/>
              <a:t>HEADER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idx="15"/>
          </p:nvPr>
        </p:nvSpPr>
        <p:spPr>
          <a:xfrm>
            <a:off x="4606135" y="2501667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156433" y="1742369"/>
            <a:ext cx="2982764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HEADER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17"/>
          </p:nvPr>
        </p:nvSpPr>
        <p:spPr>
          <a:xfrm>
            <a:off x="8156433" y="2501667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V="1">
            <a:off x="4158739" y="2364196"/>
            <a:ext cx="0" cy="3769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7740139" y="2364196"/>
            <a:ext cx="0" cy="3769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49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Chevron 20"/>
            <p:cNvSpPr/>
            <p:nvPr userDrawn="1"/>
          </p:nvSpPr>
          <p:spPr>
            <a:xfrm>
              <a:off x="614363" y="0"/>
              <a:ext cx="5172075" cy="6858000"/>
            </a:xfrm>
            <a:prstGeom prst="chevron">
              <a:avLst>
                <a:gd name="adj" fmla="val 38122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" name="Chevron 21"/>
            <p:cNvSpPr/>
            <p:nvPr userDrawn="1"/>
          </p:nvSpPr>
          <p:spPr>
            <a:xfrm>
              <a:off x="2114551" y="0"/>
              <a:ext cx="2128838" cy="6858000"/>
            </a:xfrm>
            <a:prstGeom prst="chevron">
              <a:avLst>
                <a:gd name="adj" fmla="val 93827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3" name="Triangle 22"/>
            <p:cNvSpPr/>
            <p:nvPr userDrawn="1"/>
          </p:nvSpPr>
          <p:spPr>
            <a:xfrm rot="5400000">
              <a:off x="-1785938" y="2664618"/>
              <a:ext cx="5100640" cy="1528763"/>
            </a:xfrm>
            <a:prstGeom prst="triangle">
              <a:avLst/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10677525" y="-1"/>
              <a:ext cx="1514475" cy="2744277"/>
            </a:xfrm>
            <a:custGeom>
              <a:avLst/>
              <a:gdLst>
                <a:gd name="connsiteX0" fmla="*/ 0 w 1514475"/>
                <a:gd name="connsiteY0" fmla="*/ 0 h 2744277"/>
                <a:gd name="connsiteX1" fmla="*/ 1514475 w 1514475"/>
                <a:gd name="connsiteY1" fmla="*/ 0 h 2744277"/>
                <a:gd name="connsiteX2" fmla="*/ 1514475 w 1514475"/>
                <a:gd name="connsiteY2" fmla="*/ 2744277 h 2744277"/>
                <a:gd name="connsiteX3" fmla="*/ 0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0" y="0"/>
                  </a:moveTo>
                  <a:lnTo>
                    <a:pt x="1514475" y="0"/>
                  </a:lnTo>
                  <a:lnTo>
                    <a:pt x="1514475" y="2744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10677525" y="4113722"/>
              <a:ext cx="1514475" cy="2744277"/>
            </a:xfrm>
            <a:custGeom>
              <a:avLst/>
              <a:gdLst>
                <a:gd name="connsiteX0" fmla="*/ 1514475 w 1514475"/>
                <a:gd name="connsiteY0" fmla="*/ 0 h 2744277"/>
                <a:gd name="connsiteX1" fmla="*/ 1514475 w 1514475"/>
                <a:gd name="connsiteY1" fmla="*/ 2744277 h 2744277"/>
                <a:gd name="connsiteX2" fmla="*/ 0 w 1514475"/>
                <a:gd name="connsiteY2" fmla="*/ 2744277 h 2744277"/>
                <a:gd name="connsiteX3" fmla="*/ 1514475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1514475" y="0"/>
                  </a:moveTo>
                  <a:lnTo>
                    <a:pt x="1514475" y="2744277"/>
                  </a:lnTo>
                  <a:lnTo>
                    <a:pt x="0" y="2744277"/>
                  </a:lnTo>
                  <a:lnTo>
                    <a:pt x="1514475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6" name="Freeform 25"/>
            <p:cNvSpPr/>
            <p:nvPr userDrawn="1"/>
          </p:nvSpPr>
          <p:spPr>
            <a:xfrm>
              <a:off x="8786813" y="0"/>
              <a:ext cx="3405187" cy="6858000"/>
            </a:xfrm>
            <a:custGeom>
              <a:avLst/>
              <a:gdLst>
                <a:gd name="connsiteX0" fmla="*/ 0 w 3405187"/>
                <a:gd name="connsiteY0" fmla="*/ 0 h 6858000"/>
                <a:gd name="connsiteX1" fmla="*/ 1722387 w 3405187"/>
                <a:gd name="connsiteY1" fmla="*/ 0 h 6858000"/>
                <a:gd name="connsiteX2" fmla="*/ 3405187 w 3405187"/>
                <a:gd name="connsiteY2" fmla="*/ 3049287 h 6858000"/>
                <a:gd name="connsiteX3" fmla="*/ 3405187 w 3405187"/>
                <a:gd name="connsiteY3" fmla="*/ 3808713 h 6858000"/>
                <a:gd name="connsiteX4" fmla="*/ 1722387 w 3405187"/>
                <a:gd name="connsiteY4" fmla="*/ 6858000 h 6858000"/>
                <a:gd name="connsiteX5" fmla="*/ 0 w 3405187"/>
                <a:gd name="connsiteY5" fmla="*/ 6858000 h 6858000"/>
                <a:gd name="connsiteX6" fmla="*/ 1892351 w 3405187"/>
                <a:gd name="connsiteY6" fmla="*/ 3429000 h 6858000"/>
                <a:gd name="connsiteX7" fmla="*/ 0 w 3405187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5187" h="6858000">
                  <a:moveTo>
                    <a:pt x="0" y="0"/>
                  </a:moveTo>
                  <a:lnTo>
                    <a:pt x="1722387" y="0"/>
                  </a:lnTo>
                  <a:lnTo>
                    <a:pt x="3405187" y="3049287"/>
                  </a:lnTo>
                  <a:lnTo>
                    <a:pt x="3405187" y="3808713"/>
                  </a:lnTo>
                  <a:lnTo>
                    <a:pt x="1722387" y="6858000"/>
                  </a:lnTo>
                  <a:lnTo>
                    <a:pt x="0" y="6858000"/>
                  </a:lnTo>
                  <a:lnTo>
                    <a:pt x="1892351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8967" y="5482484"/>
            <a:ext cx="6769955" cy="646331"/>
          </a:xfrm>
          <a:noFill/>
        </p:spPr>
        <p:txBody>
          <a:bodyPr wrap="square" rtlCol="0">
            <a:noAutofit/>
          </a:bodyPr>
          <a:lstStyle>
            <a:lvl1pPr>
              <a:defRPr lang="en-US" sz="1500" b="1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 dirty="0"/>
              <a:t>Insert Quote </a:t>
            </a:r>
            <a:r>
              <a:rPr lang="en-US"/>
              <a:t>Attribute Here</a:t>
            </a:r>
            <a:br>
              <a:rPr lang="en-US"/>
            </a:b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878966" y="1660364"/>
            <a:ext cx="6769956" cy="3822119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en-US" sz="21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Insert Quote Here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62388" y="1175242"/>
            <a:ext cx="1899085" cy="2008241"/>
            <a:chOff x="701435" y="1875184"/>
            <a:chExt cx="1155881" cy="1222319"/>
          </a:xfrm>
        </p:grpSpPr>
        <p:sp>
          <p:nvSpPr>
            <p:cNvPr id="16" name="Rectangle 15"/>
            <p:cNvSpPr/>
            <p:nvPr/>
          </p:nvSpPr>
          <p:spPr>
            <a:xfrm>
              <a:off x="731520" y="2170454"/>
              <a:ext cx="487680" cy="4876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435" y="1875184"/>
              <a:ext cx="1155881" cy="1222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450" b="1" dirty="0">
                  <a:solidFill>
                    <a:schemeClr val="bg1"/>
                  </a:solidFill>
                  <a:cs typeface="Raleway ExtraBold"/>
                </a:rPr>
                <a:t>“</a:t>
              </a:r>
              <a:endParaRPr lang="en-US" sz="1245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9603364" y="4495965"/>
            <a:ext cx="1899085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450" b="1">
                <a:solidFill>
                  <a:schemeClr val="bg1"/>
                </a:solidFill>
                <a:cs typeface="Raleway ExtraBold"/>
              </a:rPr>
              <a:t>”</a:t>
            </a:r>
            <a:endParaRPr lang="en-US" sz="124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89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SHO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Hexagon 34"/>
          <p:cNvSpPr/>
          <p:nvPr userDrawn="1"/>
        </p:nvSpPr>
        <p:spPr>
          <a:xfrm>
            <a:off x="382255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565273" y="1867643"/>
            <a:ext cx="3267315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Hexagon 39"/>
          <p:cNvSpPr/>
          <p:nvPr userDrawn="1"/>
        </p:nvSpPr>
        <p:spPr>
          <a:xfrm>
            <a:off x="4294109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4477125" y="1867643"/>
            <a:ext cx="3267315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Hexagon 41"/>
          <p:cNvSpPr/>
          <p:nvPr userDrawn="1"/>
        </p:nvSpPr>
        <p:spPr>
          <a:xfrm>
            <a:off x="8205962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8388979" y="1867643"/>
            <a:ext cx="3267315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82255" y="5186308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94110" y="5186308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8205962" y="5186308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82254" y="5555640"/>
            <a:ext cx="3633351" cy="2585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294109" y="5555640"/>
            <a:ext cx="3633351" cy="2585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205962" y="5555640"/>
            <a:ext cx="3633351" cy="258532"/>
          </a:xfrm>
          <a:noFill/>
        </p:spPr>
        <p:txBody>
          <a:bodyPr wrap="square" rtlCol="0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88055" y="3963961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4397862" y="3963960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8318474" y="3963959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88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ADSHO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7987967" y="1259123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312063" y="1146378"/>
            <a:ext cx="9567876" cy="2615724"/>
            <a:chOff x="382255" y="1709868"/>
            <a:chExt cx="11457056" cy="3132200"/>
          </a:xfrm>
        </p:grpSpPr>
        <p:sp>
          <p:nvSpPr>
            <p:cNvPr id="35" name="Hexagon 34"/>
            <p:cNvSpPr/>
            <p:nvPr userDrawn="1"/>
          </p:nvSpPr>
          <p:spPr>
            <a:xfrm>
              <a:off x="382255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Hexagon 39"/>
            <p:cNvSpPr/>
            <p:nvPr userDrawn="1"/>
          </p:nvSpPr>
          <p:spPr>
            <a:xfrm>
              <a:off x="4294108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Hexagon 41"/>
            <p:cNvSpPr/>
            <p:nvPr userDrawn="1"/>
          </p:nvSpPr>
          <p:spPr>
            <a:xfrm>
              <a:off x="8205961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2945473" y="3903601"/>
            <a:ext cx="6301057" cy="2615724"/>
            <a:chOff x="382255" y="1709868"/>
            <a:chExt cx="7545203" cy="3132200"/>
          </a:xfrm>
        </p:grpSpPr>
        <p:sp>
          <p:nvSpPr>
            <p:cNvPr id="28" name="Hexagon 27"/>
            <p:cNvSpPr/>
            <p:nvPr userDrawn="1"/>
          </p:nvSpPr>
          <p:spPr>
            <a:xfrm>
              <a:off x="382255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Hexagon 28"/>
            <p:cNvSpPr/>
            <p:nvPr userDrawn="1"/>
          </p:nvSpPr>
          <p:spPr>
            <a:xfrm>
              <a:off x="4294108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Picture Placeholder 38"/>
          <p:cNvSpPr>
            <a:spLocks noGrp="1"/>
          </p:cNvSpPr>
          <p:nvPr>
            <p:ph type="pic" sz="quarter" idx="20"/>
          </p:nvPr>
        </p:nvSpPr>
        <p:spPr>
          <a:xfrm>
            <a:off x="4721150" y="1269024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Picture Placeholder 38"/>
          <p:cNvSpPr>
            <a:spLocks noGrp="1"/>
          </p:cNvSpPr>
          <p:nvPr>
            <p:ph type="pic" sz="quarter" idx="21"/>
          </p:nvPr>
        </p:nvSpPr>
        <p:spPr>
          <a:xfrm>
            <a:off x="1454330" y="1259123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38"/>
          <p:cNvSpPr>
            <a:spLocks noGrp="1"/>
          </p:cNvSpPr>
          <p:nvPr>
            <p:ph type="pic" sz="quarter" idx="22"/>
          </p:nvPr>
        </p:nvSpPr>
        <p:spPr>
          <a:xfrm>
            <a:off x="3087739" y="4026247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38"/>
          <p:cNvSpPr>
            <a:spLocks noGrp="1"/>
          </p:cNvSpPr>
          <p:nvPr>
            <p:ph type="pic" sz="quarter" idx="23"/>
          </p:nvPr>
        </p:nvSpPr>
        <p:spPr>
          <a:xfrm>
            <a:off x="6354558" y="4026247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501467" y="3072685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767619" y="3078802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8033247" y="3072685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3130589" y="5848032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6392299" y="5848032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77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505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SHO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exagon 39"/>
          <p:cNvSpPr/>
          <p:nvPr userDrawn="1"/>
        </p:nvSpPr>
        <p:spPr>
          <a:xfrm>
            <a:off x="2315410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2479819" y="1851601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Hexagon 41"/>
          <p:cNvSpPr/>
          <p:nvPr userDrawn="1"/>
        </p:nvSpPr>
        <p:spPr>
          <a:xfrm>
            <a:off x="6227263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6391673" y="1851601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315411" y="5296036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227265" y="5296036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15411" y="5665368"/>
            <a:ext cx="3633351" cy="258532"/>
          </a:xfrm>
          <a:noFill/>
        </p:spPr>
        <p:txBody>
          <a:bodyPr wrap="square" rtlCol="0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227266" y="5665368"/>
            <a:ext cx="3633351" cy="2585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2419798" y="3963959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339026" y="3963958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297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/BIO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exagon 39"/>
          <p:cNvSpPr/>
          <p:nvPr userDrawn="1"/>
        </p:nvSpPr>
        <p:spPr>
          <a:xfrm>
            <a:off x="1112274" y="1979170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1276683" y="2120903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245579" y="1979170"/>
            <a:ext cx="5690152" cy="300082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en-US" sz="1500" b="1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245579" y="2348502"/>
            <a:ext cx="5690152" cy="258532"/>
          </a:xfrm>
          <a:noFill/>
        </p:spPr>
        <p:txBody>
          <a:bodyPr wrap="square" rtlCol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245579" y="2923791"/>
            <a:ext cx="5690152" cy="3000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5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235890" y="4214215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091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exagon 25"/>
          <p:cNvSpPr/>
          <p:nvPr userDrawn="1"/>
        </p:nvSpPr>
        <p:spPr>
          <a:xfrm>
            <a:off x="9039733" y="22835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3097032" y="1831403"/>
            <a:ext cx="5173673" cy="466281"/>
          </a:xfrm>
          <a:noFill/>
        </p:spPr>
        <p:txBody>
          <a:bodyPr wrap="square" rtlCol="0">
            <a:spAutoFit/>
          </a:bodyPr>
          <a:lstStyle>
            <a:lvl1pPr>
              <a:defRPr lang="en-US" sz="27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095919" y="3140587"/>
            <a:ext cx="5816115" cy="341632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en-US" sz="1800" b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Text goes here</a:t>
            </a:r>
          </a:p>
        </p:txBody>
      </p:sp>
      <p:sp>
        <p:nvSpPr>
          <p:cNvPr id="56" name="Freeform 55"/>
          <p:cNvSpPr/>
          <p:nvPr userDrawn="1"/>
        </p:nvSpPr>
        <p:spPr>
          <a:xfrm>
            <a:off x="3943206" y="6155924"/>
            <a:ext cx="1635543" cy="721774"/>
          </a:xfrm>
          <a:custGeom>
            <a:avLst/>
            <a:gdLst>
              <a:gd name="connsiteX0" fmla="*/ 62839 w 1635542"/>
              <a:gd name="connsiteY0" fmla="*/ 0 h 721774"/>
              <a:gd name="connsiteX1" fmla="*/ 1228404 w 1635542"/>
              <a:gd name="connsiteY1" fmla="*/ 0 h 721774"/>
              <a:gd name="connsiteX2" fmla="*/ 1635542 w 1635542"/>
              <a:gd name="connsiteY2" fmla="*/ 721774 h 721774"/>
              <a:gd name="connsiteX3" fmla="*/ 0 w 1635542"/>
              <a:gd name="connsiteY3" fmla="*/ 111402 h 721774"/>
              <a:gd name="connsiteX4" fmla="*/ 62839 w 1635542"/>
              <a:gd name="connsiteY4" fmla="*/ 0 h 72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542" h="721774">
                <a:moveTo>
                  <a:pt x="62839" y="0"/>
                </a:moveTo>
                <a:lnTo>
                  <a:pt x="1228404" y="0"/>
                </a:lnTo>
                <a:lnTo>
                  <a:pt x="1635542" y="721774"/>
                </a:lnTo>
                <a:lnTo>
                  <a:pt x="0" y="111402"/>
                </a:lnTo>
                <a:lnTo>
                  <a:pt x="62839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Freeform 49"/>
          <p:cNvSpPr/>
          <p:nvPr userDrawn="1"/>
        </p:nvSpPr>
        <p:spPr>
          <a:xfrm>
            <a:off x="3589529" y="6267329"/>
            <a:ext cx="1998595" cy="626995"/>
          </a:xfrm>
          <a:custGeom>
            <a:avLst/>
            <a:gdLst>
              <a:gd name="connsiteX0" fmla="*/ 353676 w 1998595"/>
              <a:gd name="connsiteY0" fmla="*/ 0 h 626995"/>
              <a:gd name="connsiteX1" fmla="*/ 1989218 w 1998595"/>
              <a:gd name="connsiteY1" fmla="*/ 610372 h 626995"/>
              <a:gd name="connsiteX2" fmla="*/ 1998595 w 1998595"/>
              <a:gd name="connsiteY2" fmla="*/ 626995 h 626995"/>
              <a:gd name="connsiteX3" fmla="*/ 0 w 1998595"/>
              <a:gd name="connsiteY3" fmla="*/ 626995 h 626995"/>
              <a:gd name="connsiteX4" fmla="*/ 353676 w 1998595"/>
              <a:gd name="connsiteY4" fmla="*/ 0 h 62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595" h="626995">
                <a:moveTo>
                  <a:pt x="353676" y="0"/>
                </a:moveTo>
                <a:lnTo>
                  <a:pt x="1989218" y="610372"/>
                </a:lnTo>
                <a:lnTo>
                  <a:pt x="1998595" y="626995"/>
                </a:lnTo>
                <a:lnTo>
                  <a:pt x="0" y="626995"/>
                </a:lnTo>
                <a:lnTo>
                  <a:pt x="353676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Freeform 48"/>
          <p:cNvSpPr/>
          <p:nvPr userDrawn="1"/>
        </p:nvSpPr>
        <p:spPr>
          <a:xfrm>
            <a:off x="-56052" y="6618717"/>
            <a:ext cx="1153071" cy="275604"/>
          </a:xfrm>
          <a:custGeom>
            <a:avLst/>
            <a:gdLst>
              <a:gd name="connsiteX0" fmla="*/ 882726 w 1153070"/>
              <a:gd name="connsiteY0" fmla="*/ 0 h 275604"/>
              <a:gd name="connsiteX1" fmla="*/ 1153070 w 1153070"/>
              <a:gd name="connsiteY1" fmla="*/ 275604 h 275604"/>
              <a:gd name="connsiteX2" fmla="*/ 0 w 1153070"/>
              <a:gd name="connsiteY2" fmla="*/ 275604 h 275604"/>
              <a:gd name="connsiteX3" fmla="*/ 10682 w 1153070"/>
              <a:gd name="connsiteY3" fmla="*/ 234015 h 275604"/>
              <a:gd name="connsiteX4" fmla="*/ 882726 w 1153070"/>
              <a:gd name="connsiteY4" fmla="*/ 0 h 27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070" h="275604">
                <a:moveTo>
                  <a:pt x="882726" y="0"/>
                </a:moveTo>
                <a:lnTo>
                  <a:pt x="1153070" y="275604"/>
                </a:lnTo>
                <a:lnTo>
                  <a:pt x="0" y="275604"/>
                </a:lnTo>
                <a:lnTo>
                  <a:pt x="10682" y="234015"/>
                </a:lnTo>
                <a:lnTo>
                  <a:pt x="882726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1" name="Freeform 60"/>
          <p:cNvSpPr/>
          <p:nvPr userDrawn="1"/>
        </p:nvSpPr>
        <p:spPr>
          <a:xfrm>
            <a:off x="1378380" y="4898341"/>
            <a:ext cx="3306088" cy="1995981"/>
          </a:xfrm>
          <a:custGeom>
            <a:avLst/>
            <a:gdLst>
              <a:gd name="connsiteX0" fmla="*/ 1361698 w 3306088"/>
              <a:gd name="connsiteY0" fmla="*/ 0 h 1995981"/>
              <a:gd name="connsiteX1" fmla="*/ 3093237 w 3306088"/>
              <a:gd name="connsiteY1" fmla="*/ 646198 h 1995981"/>
              <a:gd name="connsiteX2" fmla="*/ 3306088 w 3306088"/>
              <a:gd name="connsiteY2" fmla="*/ 1995981 h 1995981"/>
              <a:gd name="connsiteX3" fmla="*/ 133879 w 3306088"/>
              <a:gd name="connsiteY3" fmla="*/ 1995981 h 1995981"/>
              <a:gd name="connsiteX4" fmla="*/ 0 w 3306088"/>
              <a:gd name="connsiteY4" fmla="*/ 1146993 h 1995981"/>
              <a:gd name="connsiteX5" fmla="*/ 1361698 w 3306088"/>
              <a:gd name="connsiteY5" fmla="*/ 0 h 199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6088" h="1995981">
                <a:moveTo>
                  <a:pt x="1361698" y="0"/>
                </a:moveTo>
                <a:lnTo>
                  <a:pt x="3093237" y="646198"/>
                </a:lnTo>
                <a:lnTo>
                  <a:pt x="3306088" y="1995981"/>
                </a:lnTo>
                <a:lnTo>
                  <a:pt x="133879" y="1995981"/>
                </a:lnTo>
                <a:lnTo>
                  <a:pt x="0" y="1146993"/>
                </a:lnTo>
                <a:lnTo>
                  <a:pt x="1361698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4" name="Freeform 63"/>
          <p:cNvSpPr/>
          <p:nvPr userDrawn="1"/>
        </p:nvSpPr>
        <p:spPr>
          <a:xfrm>
            <a:off x="10272968" y="280143"/>
            <a:ext cx="1972099" cy="3415556"/>
          </a:xfrm>
          <a:custGeom>
            <a:avLst/>
            <a:gdLst>
              <a:gd name="connsiteX0" fmla="*/ 963324 w 1972099"/>
              <a:gd name="connsiteY0" fmla="*/ 0 h 3415556"/>
              <a:gd name="connsiteX1" fmla="*/ 1972099 w 1972099"/>
              <a:gd name="connsiteY1" fmla="*/ 0 h 3415556"/>
              <a:gd name="connsiteX2" fmla="*/ 1972099 w 1972099"/>
              <a:gd name="connsiteY2" fmla="*/ 1507549 h 3415556"/>
              <a:gd name="connsiteX3" fmla="*/ 1972099 w 1972099"/>
              <a:gd name="connsiteY3" fmla="*/ 3415556 h 3415556"/>
              <a:gd name="connsiteX4" fmla="*/ 963324 w 1972099"/>
              <a:gd name="connsiteY4" fmla="*/ 3415556 h 3415556"/>
              <a:gd name="connsiteX5" fmla="*/ 0 w 1972099"/>
              <a:gd name="connsiteY5" fmla="*/ 1707778 h 3415556"/>
              <a:gd name="connsiteX6" fmla="*/ 963324 w 1972099"/>
              <a:gd name="connsiteY6" fmla="*/ 0 h 341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2099" h="3415556">
                <a:moveTo>
                  <a:pt x="963324" y="0"/>
                </a:moveTo>
                <a:lnTo>
                  <a:pt x="1972099" y="0"/>
                </a:lnTo>
                <a:lnTo>
                  <a:pt x="1972099" y="1507549"/>
                </a:lnTo>
                <a:lnTo>
                  <a:pt x="1972099" y="3415556"/>
                </a:lnTo>
                <a:lnTo>
                  <a:pt x="963324" y="3415556"/>
                </a:lnTo>
                <a:lnTo>
                  <a:pt x="0" y="1707778"/>
                </a:lnTo>
                <a:lnTo>
                  <a:pt x="963324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8" name="Freeform 67"/>
          <p:cNvSpPr/>
          <p:nvPr userDrawn="1"/>
        </p:nvSpPr>
        <p:spPr>
          <a:xfrm>
            <a:off x="1823100" y="-40822"/>
            <a:ext cx="3143941" cy="1262685"/>
          </a:xfrm>
          <a:custGeom>
            <a:avLst/>
            <a:gdLst>
              <a:gd name="connsiteX0" fmla="*/ 15379 w 3143941"/>
              <a:gd name="connsiteY0" fmla="*/ 0 h 1262685"/>
              <a:gd name="connsiteX1" fmla="*/ 3143941 w 3143941"/>
              <a:gd name="connsiteY1" fmla="*/ 0 h 1262685"/>
              <a:gd name="connsiteX2" fmla="*/ 3116475 w 3143941"/>
              <a:gd name="connsiteY2" fmla="*/ 455852 h 1262685"/>
              <a:gd name="connsiteX3" fmla="*/ 1460643 w 3143941"/>
              <a:gd name="connsiteY3" fmla="*/ 1262685 h 1262685"/>
              <a:gd name="connsiteX4" fmla="*/ 0 w 3143941"/>
              <a:gd name="connsiteY4" fmla="*/ 255242 h 1262685"/>
              <a:gd name="connsiteX5" fmla="*/ 15379 w 3143941"/>
              <a:gd name="connsiteY5" fmla="*/ 0 h 126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941" h="1262685">
                <a:moveTo>
                  <a:pt x="15379" y="0"/>
                </a:moveTo>
                <a:lnTo>
                  <a:pt x="3143941" y="0"/>
                </a:lnTo>
                <a:lnTo>
                  <a:pt x="3116475" y="455852"/>
                </a:lnTo>
                <a:lnTo>
                  <a:pt x="1460643" y="1262685"/>
                </a:lnTo>
                <a:lnTo>
                  <a:pt x="0" y="255242"/>
                </a:lnTo>
                <a:lnTo>
                  <a:pt x="15379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0" name="Freeform 79"/>
          <p:cNvSpPr/>
          <p:nvPr userDrawn="1"/>
        </p:nvSpPr>
        <p:spPr>
          <a:xfrm>
            <a:off x="2176819" y="-40823"/>
            <a:ext cx="565963" cy="281202"/>
          </a:xfrm>
          <a:custGeom>
            <a:avLst/>
            <a:gdLst>
              <a:gd name="connsiteX0" fmla="*/ 0 w 565963"/>
              <a:gd name="connsiteY0" fmla="*/ 0 h 281202"/>
              <a:gd name="connsiteX1" fmla="*/ 565963 w 565963"/>
              <a:gd name="connsiteY1" fmla="*/ 0 h 281202"/>
              <a:gd name="connsiteX2" fmla="*/ 232123 w 565963"/>
              <a:gd name="connsiteY2" fmla="*/ 281202 h 281202"/>
              <a:gd name="connsiteX3" fmla="*/ 169701 w 565963"/>
              <a:gd name="connsiteY3" fmla="*/ 48985 h 281202"/>
              <a:gd name="connsiteX4" fmla="*/ 0 w 565963"/>
              <a:gd name="connsiteY4" fmla="*/ 0 h 28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963" h="281202">
                <a:moveTo>
                  <a:pt x="0" y="0"/>
                </a:moveTo>
                <a:lnTo>
                  <a:pt x="565963" y="0"/>
                </a:lnTo>
                <a:lnTo>
                  <a:pt x="232123" y="281202"/>
                </a:lnTo>
                <a:lnTo>
                  <a:pt x="169701" y="48985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9" name="Freeform 78"/>
          <p:cNvSpPr/>
          <p:nvPr userDrawn="1"/>
        </p:nvSpPr>
        <p:spPr>
          <a:xfrm>
            <a:off x="1806634" y="240381"/>
            <a:ext cx="846717" cy="1575175"/>
          </a:xfrm>
          <a:custGeom>
            <a:avLst/>
            <a:gdLst>
              <a:gd name="connsiteX0" fmla="*/ 602308 w 846717"/>
              <a:gd name="connsiteY0" fmla="*/ 0 h 1575175"/>
              <a:gd name="connsiteX1" fmla="*/ 846717 w 846717"/>
              <a:gd name="connsiteY1" fmla="*/ 909224 h 1575175"/>
              <a:gd name="connsiteX2" fmla="*/ 168389 w 846717"/>
              <a:gd name="connsiteY2" fmla="*/ 1575175 h 1575175"/>
              <a:gd name="connsiteX3" fmla="*/ 0 w 846717"/>
              <a:gd name="connsiteY3" fmla="*/ 507340 h 1575175"/>
              <a:gd name="connsiteX4" fmla="*/ 602308 w 846717"/>
              <a:gd name="connsiteY4" fmla="*/ 0 h 157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717" h="1575175">
                <a:moveTo>
                  <a:pt x="602308" y="0"/>
                </a:moveTo>
                <a:lnTo>
                  <a:pt x="846717" y="909224"/>
                </a:lnTo>
                <a:lnTo>
                  <a:pt x="168389" y="1575175"/>
                </a:lnTo>
                <a:lnTo>
                  <a:pt x="0" y="507340"/>
                </a:lnTo>
                <a:lnTo>
                  <a:pt x="602308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5" name="Freeform 74"/>
          <p:cNvSpPr/>
          <p:nvPr userDrawn="1"/>
        </p:nvSpPr>
        <p:spPr>
          <a:xfrm>
            <a:off x="335375" y="-40823"/>
            <a:ext cx="2073567" cy="2049997"/>
          </a:xfrm>
          <a:custGeom>
            <a:avLst/>
            <a:gdLst>
              <a:gd name="connsiteX0" fmla="*/ 591555 w 2073567"/>
              <a:gd name="connsiteY0" fmla="*/ 0 h 2049997"/>
              <a:gd name="connsiteX1" fmla="*/ 1841444 w 2073567"/>
              <a:gd name="connsiteY1" fmla="*/ 0 h 2049997"/>
              <a:gd name="connsiteX2" fmla="*/ 2011145 w 2073567"/>
              <a:gd name="connsiteY2" fmla="*/ 48985 h 2049997"/>
              <a:gd name="connsiteX3" fmla="*/ 2073567 w 2073567"/>
              <a:gd name="connsiteY3" fmla="*/ 281202 h 2049997"/>
              <a:gd name="connsiteX4" fmla="*/ 1471259 w 2073567"/>
              <a:gd name="connsiteY4" fmla="*/ 788542 h 2049997"/>
              <a:gd name="connsiteX5" fmla="*/ 1639648 w 2073567"/>
              <a:gd name="connsiteY5" fmla="*/ 1856377 h 2049997"/>
              <a:gd name="connsiteX6" fmla="*/ 1442429 w 2073567"/>
              <a:gd name="connsiteY6" fmla="*/ 2049997 h 2049997"/>
              <a:gd name="connsiteX7" fmla="*/ 306832 w 2073567"/>
              <a:gd name="connsiteY7" fmla="*/ 1722202 h 2049997"/>
              <a:gd name="connsiteX8" fmla="*/ 0 w 2073567"/>
              <a:gd name="connsiteY8" fmla="*/ 580761 h 2049997"/>
              <a:gd name="connsiteX9" fmla="*/ 591555 w 2073567"/>
              <a:gd name="connsiteY9" fmla="*/ 0 h 204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3567" h="2049997">
                <a:moveTo>
                  <a:pt x="591555" y="0"/>
                </a:moveTo>
                <a:lnTo>
                  <a:pt x="1841444" y="0"/>
                </a:lnTo>
                <a:lnTo>
                  <a:pt x="2011145" y="48985"/>
                </a:lnTo>
                <a:lnTo>
                  <a:pt x="2073567" y="281202"/>
                </a:lnTo>
                <a:lnTo>
                  <a:pt x="1471259" y="788542"/>
                </a:lnTo>
                <a:lnTo>
                  <a:pt x="1639648" y="1856377"/>
                </a:lnTo>
                <a:lnTo>
                  <a:pt x="1442429" y="2049997"/>
                </a:lnTo>
                <a:lnTo>
                  <a:pt x="306832" y="1722202"/>
                </a:lnTo>
                <a:lnTo>
                  <a:pt x="0" y="580761"/>
                </a:lnTo>
                <a:lnTo>
                  <a:pt x="591555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4" name="Freeform 73"/>
          <p:cNvSpPr/>
          <p:nvPr userDrawn="1"/>
        </p:nvSpPr>
        <p:spPr>
          <a:xfrm>
            <a:off x="1975023" y="-40824"/>
            <a:ext cx="9447949" cy="6935144"/>
          </a:xfrm>
          <a:custGeom>
            <a:avLst/>
            <a:gdLst>
              <a:gd name="connsiteX0" fmla="*/ 767759 w 9447949"/>
              <a:gd name="connsiteY0" fmla="*/ 0 h 6935144"/>
              <a:gd name="connsiteX1" fmla="*/ 8757686 w 9447949"/>
              <a:gd name="connsiteY1" fmla="*/ 0 h 6935144"/>
              <a:gd name="connsiteX2" fmla="*/ 9447949 w 9447949"/>
              <a:gd name="connsiteY2" fmla="*/ 4377288 h 6935144"/>
              <a:gd name="connsiteX3" fmla="*/ 6411293 w 9447949"/>
              <a:gd name="connsiteY3" fmla="*/ 6935144 h 6935144"/>
              <a:gd name="connsiteX4" fmla="*/ 3648269 w 9447949"/>
              <a:gd name="connsiteY4" fmla="*/ 6935144 h 6935144"/>
              <a:gd name="connsiteX5" fmla="*/ 3603726 w 9447949"/>
              <a:gd name="connsiteY5" fmla="*/ 6918521 h 6935144"/>
              <a:gd name="connsiteX6" fmla="*/ 3196588 w 9447949"/>
              <a:gd name="connsiteY6" fmla="*/ 6196747 h 6935144"/>
              <a:gd name="connsiteX7" fmla="*/ 2031023 w 9447949"/>
              <a:gd name="connsiteY7" fmla="*/ 6196747 h 6935144"/>
              <a:gd name="connsiteX8" fmla="*/ 1968184 w 9447949"/>
              <a:gd name="connsiteY8" fmla="*/ 6308149 h 6935144"/>
              <a:gd name="connsiteX9" fmla="*/ 622835 w 9447949"/>
              <a:gd name="connsiteY9" fmla="*/ 5806075 h 6935144"/>
              <a:gd name="connsiteX10" fmla="*/ 0 w 9447949"/>
              <a:gd name="connsiteY10" fmla="*/ 1856377 h 6935144"/>
              <a:gd name="connsiteX11" fmla="*/ 678328 w 9447949"/>
              <a:gd name="connsiteY11" fmla="*/ 1190426 h 6935144"/>
              <a:gd name="connsiteX12" fmla="*/ 433919 w 9447949"/>
              <a:gd name="connsiteY12" fmla="*/ 281202 h 6935144"/>
              <a:gd name="connsiteX13" fmla="*/ 767759 w 9447949"/>
              <a:gd name="connsiteY13" fmla="*/ 0 h 69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7949" h="6935144">
                <a:moveTo>
                  <a:pt x="767759" y="0"/>
                </a:moveTo>
                <a:lnTo>
                  <a:pt x="8757686" y="0"/>
                </a:lnTo>
                <a:lnTo>
                  <a:pt x="9447949" y="4377288"/>
                </a:lnTo>
                <a:lnTo>
                  <a:pt x="6411293" y="6935144"/>
                </a:lnTo>
                <a:lnTo>
                  <a:pt x="3648269" y="6935144"/>
                </a:lnTo>
                <a:lnTo>
                  <a:pt x="3603726" y="6918521"/>
                </a:lnTo>
                <a:lnTo>
                  <a:pt x="3196588" y="6196747"/>
                </a:lnTo>
                <a:lnTo>
                  <a:pt x="2031023" y="6196747"/>
                </a:lnTo>
                <a:lnTo>
                  <a:pt x="1968184" y="6308149"/>
                </a:lnTo>
                <a:lnTo>
                  <a:pt x="622835" y="5806075"/>
                </a:lnTo>
                <a:lnTo>
                  <a:pt x="0" y="1856377"/>
                </a:lnTo>
                <a:lnTo>
                  <a:pt x="678328" y="1190426"/>
                </a:lnTo>
                <a:lnTo>
                  <a:pt x="433919" y="281202"/>
                </a:lnTo>
                <a:lnTo>
                  <a:pt x="767759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4" name="Freeform 83"/>
          <p:cNvSpPr/>
          <p:nvPr userDrawn="1"/>
        </p:nvSpPr>
        <p:spPr>
          <a:xfrm>
            <a:off x="-47832" y="935371"/>
            <a:ext cx="1158087" cy="1762178"/>
          </a:xfrm>
          <a:custGeom>
            <a:avLst/>
            <a:gdLst>
              <a:gd name="connsiteX0" fmla="*/ 328041 w 1158086"/>
              <a:gd name="connsiteY0" fmla="*/ 0 h 1762178"/>
              <a:gd name="connsiteX1" fmla="*/ 1100560 w 1158086"/>
              <a:gd name="connsiteY1" fmla="*/ 399663 h 1762178"/>
              <a:gd name="connsiteX2" fmla="*/ 1158086 w 1158086"/>
              <a:gd name="connsiteY2" fmla="*/ 1267537 h 1762178"/>
              <a:gd name="connsiteX3" fmla="*/ 402736 w 1158086"/>
              <a:gd name="connsiteY3" fmla="*/ 1762178 h 1762178"/>
              <a:gd name="connsiteX4" fmla="*/ 0 w 1158086"/>
              <a:gd name="connsiteY4" fmla="*/ 1553823 h 1762178"/>
              <a:gd name="connsiteX5" fmla="*/ 0 w 1158086"/>
              <a:gd name="connsiteY5" fmla="*/ 953052 h 1762178"/>
              <a:gd name="connsiteX6" fmla="*/ 0 w 1158086"/>
              <a:gd name="connsiteY6" fmla="*/ 214818 h 1762178"/>
              <a:gd name="connsiteX7" fmla="*/ 328041 w 1158086"/>
              <a:gd name="connsiteY7" fmla="*/ 0 h 176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8086" h="1762178">
                <a:moveTo>
                  <a:pt x="328041" y="0"/>
                </a:moveTo>
                <a:lnTo>
                  <a:pt x="1100560" y="399663"/>
                </a:lnTo>
                <a:lnTo>
                  <a:pt x="1158086" y="1267537"/>
                </a:lnTo>
                <a:lnTo>
                  <a:pt x="402736" y="1762178"/>
                </a:lnTo>
                <a:lnTo>
                  <a:pt x="0" y="1553823"/>
                </a:lnTo>
                <a:lnTo>
                  <a:pt x="0" y="953052"/>
                </a:lnTo>
                <a:lnTo>
                  <a:pt x="0" y="214818"/>
                </a:lnTo>
                <a:lnTo>
                  <a:pt x="328041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Rectangle 8"/>
          <p:cNvSpPr/>
          <p:nvPr userDrawn="1"/>
        </p:nvSpPr>
        <p:spPr>
          <a:xfrm>
            <a:off x="7959418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Rectangle 8"/>
          <p:cNvSpPr/>
          <p:nvPr userDrawn="1"/>
        </p:nvSpPr>
        <p:spPr>
          <a:xfrm>
            <a:off x="8115301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77C293-D5D2-2E4B-B4E8-A2D5B231A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55" y="5644590"/>
            <a:ext cx="3094592" cy="6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96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exagon 30"/>
          <p:cNvSpPr/>
          <p:nvPr userDrawn="1"/>
        </p:nvSpPr>
        <p:spPr>
          <a:xfrm>
            <a:off x="9559535" y="3294576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Hexagon 31"/>
          <p:cNvSpPr/>
          <p:nvPr userDrawn="1"/>
        </p:nvSpPr>
        <p:spPr>
          <a:xfrm>
            <a:off x="9559533" y="106096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Hexagon 32"/>
          <p:cNvSpPr/>
          <p:nvPr userDrawn="1"/>
        </p:nvSpPr>
        <p:spPr>
          <a:xfrm>
            <a:off x="7606908" y="-4155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Freeform 33"/>
          <p:cNvSpPr/>
          <p:nvPr userDrawn="1"/>
        </p:nvSpPr>
        <p:spPr>
          <a:xfrm>
            <a:off x="5737184" y="-41554"/>
            <a:ext cx="2283637" cy="931957"/>
          </a:xfrm>
          <a:custGeom>
            <a:avLst/>
            <a:gdLst>
              <a:gd name="connsiteX0" fmla="*/ 0 w 2283637"/>
              <a:gd name="connsiteY0" fmla="*/ 0 h 931957"/>
              <a:gd name="connsiteX1" fmla="*/ 2283637 w 2283637"/>
              <a:gd name="connsiteY1" fmla="*/ 0 h 931957"/>
              <a:gd name="connsiteX2" fmla="*/ 1757939 w 2283637"/>
              <a:gd name="connsiteY2" fmla="*/ 931957 h 931957"/>
              <a:gd name="connsiteX3" fmla="*/ 525698 w 2283637"/>
              <a:gd name="connsiteY3" fmla="*/ 931957 h 931957"/>
              <a:gd name="connsiteX4" fmla="*/ 0 w 2283637"/>
              <a:gd name="connsiteY4" fmla="*/ 0 h 93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3637" h="931957">
                <a:moveTo>
                  <a:pt x="0" y="0"/>
                </a:moveTo>
                <a:lnTo>
                  <a:pt x="2283637" y="0"/>
                </a:lnTo>
                <a:lnTo>
                  <a:pt x="1757939" y="931957"/>
                </a:lnTo>
                <a:lnTo>
                  <a:pt x="525698" y="93195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reeform 34"/>
          <p:cNvSpPr/>
          <p:nvPr userDrawn="1"/>
        </p:nvSpPr>
        <p:spPr>
          <a:xfrm>
            <a:off x="11483584" y="-98706"/>
            <a:ext cx="763013" cy="2067796"/>
          </a:xfrm>
          <a:custGeom>
            <a:avLst/>
            <a:gdLst>
              <a:gd name="connsiteX0" fmla="*/ 583201 w 763013"/>
              <a:gd name="connsiteY0" fmla="*/ 0 h 2067796"/>
              <a:gd name="connsiteX1" fmla="*/ 763013 w 763013"/>
              <a:gd name="connsiteY1" fmla="*/ 0 h 2067796"/>
              <a:gd name="connsiteX2" fmla="*/ 763013 w 763013"/>
              <a:gd name="connsiteY2" fmla="*/ 974967 h 2067796"/>
              <a:gd name="connsiteX3" fmla="*/ 763013 w 763013"/>
              <a:gd name="connsiteY3" fmla="*/ 2067796 h 2067796"/>
              <a:gd name="connsiteX4" fmla="*/ 583201 w 763013"/>
              <a:gd name="connsiteY4" fmla="*/ 2067796 h 2067796"/>
              <a:gd name="connsiteX5" fmla="*/ 0 w 763013"/>
              <a:gd name="connsiteY5" fmla="*/ 1033898 h 2067796"/>
              <a:gd name="connsiteX6" fmla="*/ 583201 w 763013"/>
              <a:gd name="connsiteY6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013" h="2067796">
                <a:moveTo>
                  <a:pt x="583201" y="0"/>
                </a:moveTo>
                <a:lnTo>
                  <a:pt x="763013" y="0"/>
                </a:lnTo>
                <a:lnTo>
                  <a:pt x="763013" y="974967"/>
                </a:lnTo>
                <a:lnTo>
                  <a:pt x="763013" y="2067796"/>
                </a:lnTo>
                <a:lnTo>
                  <a:pt x="583201" y="2067796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 userDrawn="1"/>
        </p:nvSpPr>
        <p:spPr>
          <a:xfrm flipH="1">
            <a:off x="11519729" y="4411382"/>
            <a:ext cx="704355" cy="2067796"/>
          </a:xfrm>
          <a:custGeom>
            <a:avLst/>
            <a:gdLst>
              <a:gd name="connsiteX0" fmla="*/ 121154 w 704355"/>
              <a:gd name="connsiteY0" fmla="*/ 0 h 2067796"/>
              <a:gd name="connsiteX1" fmla="*/ 0 w 704355"/>
              <a:gd name="connsiteY1" fmla="*/ 0 h 2067796"/>
              <a:gd name="connsiteX2" fmla="*/ 0 w 704355"/>
              <a:gd name="connsiteY2" fmla="*/ 1207199 h 2067796"/>
              <a:gd name="connsiteX3" fmla="*/ 0 w 704355"/>
              <a:gd name="connsiteY3" fmla="*/ 2067796 h 2067796"/>
              <a:gd name="connsiteX4" fmla="*/ 121154 w 704355"/>
              <a:gd name="connsiteY4" fmla="*/ 2067796 h 2067796"/>
              <a:gd name="connsiteX5" fmla="*/ 704355 w 704355"/>
              <a:gd name="connsiteY5" fmla="*/ 1033898 h 2067796"/>
              <a:gd name="connsiteX6" fmla="*/ 121154 w 704355"/>
              <a:gd name="connsiteY6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355" h="2067796">
                <a:moveTo>
                  <a:pt x="121154" y="0"/>
                </a:moveTo>
                <a:lnTo>
                  <a:pt x="0" y="0"/>
                </a:lnTo>
                <a:lnTo>
                  <a:pt x="0" y="1207199"/>
                </a:lnTo>
                <a:lnTo>
                  <a:pt x="0" y="2067796"/>
                </a:lnTo>
                <a:lnTo>
                  <a:pt x="121154" y="2067796"/>
                </a:lnTo>
                <a:lnTo>
                  <a:pt x="704355" y="1033898"/>
                </a:lnTo>
                <a:lnTo>
                  <a:pt x="121154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Freeform 36"/>
          <p:cNvSpPr/>
          <p:nvPr userDrawn="1"/>
        </p:nvSpPr>
        <p:spPr>
          <a:xfrm flipH="1">
            <a:off x="9559533" y="5528188"/>
            <a:ext cx="2398643" cy="1387408"/>
          </a:xfrm>
          <a:custGeom>
            <a:avLst/>
            <a:gdLst>
              <a:gd name="connsiteX0" fmla="*/ 1815442 w 2398643"/>
              <a:gd name="connsiteY0" fmla="*/ 0 h 1387408"/>
              <a:gd name="connsiteX1" fmla="*/ 583201 w 2398643"/>
              <a:gd name="connsiteY1" fmla="*/ 0 h 1387408"/>
              <a:gd name="connsiteX2" fmla="*/ 0 w 2398643"/>
              <a:gd name="connsiteY2" fmla="*/ 1033898 h 1387408"/>
              <a:gd name="connsiteX3" fmla="*/ 199408 w 2398643"/>
              <a:gd name="connsiteY3" fmla="*/ 1387408 h 1387408"/>
              <a:gd name="connsiteX4" fmla="*/ 2199235 w 2398643"/>
              <a:gd name="connsiteY4" fmla="*/ 1387408 h 1387408"/>
              <a:gd name="connsiteX5" fmla="*/ 2398643 w 2398643"/>
              <a:gd name="connsiteY5" fmla="*/ 1033898 h 1387408"/>
              <a:gd name="connsiteX6" fmla="*/ 1815442 w 2398643"/>
              <a:gd name="connsiteY6" fmla="*/ 0 h 138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387408">
                <a:moveTo>
                  <a:pt x="1815442" y="0"/>
                </a:moveTo>
                <a:lnTo>
                  <a:pt x="583201" y="0"/>
                </a:lnTo>
                <a:lnTo>
                  <a:pt x="0" y="1033898"/>
                </a:lnTo>
                <a:lnTo>
                  <a:pt x="199408" y="1387408"/>
                </a:lnTo>
                <a:lnTo>
                  <a:pt x="2199235" y="1387408"/>
                </a:lnTo>
                <a:lnTo>
                  <a:pt x="2398643" y="1033898"/>
                </a:lnTo>
                <a:lnTo>
                  <a:pt x="1815442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8"/>
          <p:cNvSpPr/>
          <p:nvPr userDrawn="1"/>
        </p:nvSpPr>
        <p:spPr>
          <a:xfrm>
            <a:off x="7959418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8"/>
          <p:cNvSpPr/>
          <p:nvPr userDrawn="1"/>
        </p:nvSpPr>
        <p:spPr>
          <a:xfrm>
            <a:off x="8115301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319737" y="2080748"/>
            <a:ext cx="5422145" cy="840230"/>
          </a:xfrm>
          <a:noFill/>
        </p:spPr>
        <p:txBody>
          <a:bodyPr wrap="square" rtlCol="0">
            <a:spAutoFit/>
          </a:bodyPr>
          <a:lstStyle>
            <a:lvl1pPr marL="0" indent="0">
              <a:buFont typeface="Arial" charset="0"/>
              <a:buNone/>
              <a:defRPr lang="en-US" sz="5400" b="1" kern="1200" baseline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/>
              <a:t>Thank you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319738" y="3076241"/>
            <a:ext cx="5422143" cy="667352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en-US" sz="27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1319738" y="4253634"/>
            <a:ext cx="5422143" cy="667352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en-US" sz="27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Contact Us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319738" y="4798935"/>
            <a:ext cx="5422143" cy="667352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en-US" sz="21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7A203C-D68E-6649-ACAE-C32ACF870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55" y="5644590"/>
            <a:ext cx="3094592" cy="6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49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HOTO/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154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8"/>
          <p:cNvSpPr/>
          <p:nvPr userDrawn="1"/>
        </p:nvSpPr>
        <p:spPr>
          <a:xfrm flipH="1">
            <a:off x="303143" y="4421982"/>
            <a:ext cx="7869307" cy="153655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Hexagon 8"/>
          <p:cNvSpPr/>
          <p:nvPr userDrawn="1"/>
        </p:nvSpPr>
        <p:spPr>
          <a:xfrm>
            <a:off x="9001953" y="4335976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Hexagon 9"/>
          <p:cNvSpPr/>
          <p:nvPr userDrawn="1"/>
        </p:nvSpPr>
        <p:spPr>
          <a:xfrm>
            <a:off x="9001953" y="210236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Hexagon 10"/>
          <p:cNvSpPr/>
          <p:nvPr userDrawn="1"/>
        </p:nvSpPr>
        <p:spPr>
          <a:xfrm>
            <a:off x="7049327" y="999846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Hexagon 11"/>
          <p:cNvSpPr/>
          <p:nvPr userDrawn="1"/>
        </p:nvSpPr>
        <p:spPr>
          <a:xfrm>
            <a:off x="8987665" y="-131248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8"/>
          <p:cNvSpPr/>
          <p:nvPr userDrawn="1"/>
        </p:nvSpPr>
        <p:spPr>
          <a:xfrm flipH="1">
            <a:off x="1" y="4421982"/>
            <a:ext cx="7869307" cy="153655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 userDrawn="1"/>
        </p:nvSpPr>
        <p:spPr>
          <a:xfrm>
            <a:off x="10926001" y="942694"/>
            <a:ext cx="1298083" cy="2067796"/>
          </a:xfrm>
          <a:custGeom>
            <a:avLst/>
            <a:gdLst>
              <a:gd name="connsiteX0" fmla="*/ 583201 w 1298082"/>
              <a:gd name="connsiteY0" fmla="*/ 0 h 2067796"/>
              <a:gd name="connsiteX1" fmla="*/ 1298082 w 1298082"/>
              <a:gd name="connsiteY1" fmla="*/ 0 h 2067796"/>
              <a:gd name="connsiteX2" fmla="*/ 1298082 w 1298082"/>
              <a:gd name="connsiteY2" fmla="*/ 2067796 h 2067796"/>
              <a:gd name="connsiteX3" fmla="*/ 583201 w 1298082"/>
              <a:gd name="connsiteY3" fmla="*/ 2067796 h 2067796"/>
              <a:gd name="connsiteX4" fmla="*/ 0 w 1298082"/>
              <a:gd name="connsiteY4" fmla="*/ 1033898 h 2067796"/>
              <a:gd name="connsiteX5" fmla="*/ 583201 w 1298082"/>
              <a:gd name="connsiteY5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8082" h="2067796">
                <a:moveTo>
                  <a:pt x="583201" y="0"/>
                </a:moveTo>
                <a:lnTo>
                  <a:pt x="1298082" y="0"/>
                </a:lnTo>
                <a:lnTo>
                  <a:pt x="1298082" y="2067796"/>
                </a:lnTo>
                <a:lnTo>
                  <a:pt x="583201" y="2067796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 userDrawn="1"/>
        </p:nvSpPr>
        <p:spPr>
          <a:xfrm>
            <a:off x="10954577" y="3263932"/>
            <a:ext cx="1269507" cy="2067796"/>
          </a:xfrm>
          <a:custGeom>
            <a:avLst/>
            <a:gdLst>
              <a:gd name="connsiteX0" fmla="*/ 583201 w 1269506"/>
              <a:gd name="connsiteY0" fmla="*/ 0 h 2067796"/>
              <a:gd name="connsiteX1" fmla="*/ 1269506 w 1269506"/>
              <a:gd name="connsiteY1" fmla="*/ 0 h 2067796"/>
              <a:gd name="connsiteX2" fmla="*/ 1269506 w 1269506"/>
              <a:gd name="connsiteY2" fmla="*/ 2067796 h 2067796"/>
              <a:gd name="connsiteX3" fmla="*/ 583201 w 1269506"/>
              <a:gd name="connsiteY3" fmla="*/ 2067796 h 2067796"/>
              <a:gd name="connsiteX4" fmla="*/ 0 w 1269506"/>
              <a:gd name="connsiteY4" fmla="*/ 1033898 h 2067796"/>
              <a:gd name="connsiteX5" fmla="*/ 583201 w 1269506"/>
              <a:gd name="connsiteY5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9506" h="2067796">
                <a:moveTo>
                  <a:pt x="583201" y="0"/>
                </a:moveTo>
                <a:lnTo>
                  <a:pt x="1269506" y="0"/>
                </a:lnTo>
                <a:lnTo>
                  <a:pt x="1269506" y="2067796"/>
                </a:lnTo>
                <a:lnTo>
                  <a:pt x="583201" y="2067796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363" y="4690985"/>
            <a:ext cx="6154928" cy="640745"/>
          </a:xfrm>
        </p:spPr>
        <p:txBody>
          <a:bodyPr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4363" y="5309554"/>
            <a:ext cx="6154928" cy="4353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94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RROW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Chevron 6"/>
            <p:cNvSpPr/>
            <p:nvPr userDrawn="1"/>
          </p:nvSpPr>
          <p:spPr>
            <a:xfrm>
              <a:off x="614363" y="0"/>
              <a:ext cx="5172075" cy="6858000"/>
            </a:xfrm>
            <a:prstGeom prst="chevron">
              <a:avLst>
                <a:gd name="adj" fmla="val 38122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 userDrawn="1"/>
          </p:nvSpPr>
          <p:spPr>
            <a:xfrm>
              <a:off x="2114551" y="0"/>
              <a:ext cx="2128838" cy="6858000"/>
            </a:xfrm>
            <a:prstGeom prst="chevron">
              <a:avLst>
                <a:gd name="adj" fmla="val 93827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Triangle 8"/>
            <p:cNvSpPr/>
            <p:nvPr userDrawn="1"/>
          </p:nvSpPr>
          <p:spPr>
            <a:xfrm rot="5400000">
              <a:off x="-1785938" y="2664618"/>
              <a:ext cx="5100640" cy="1528763"/>
            </a:xfrm>
            <a:prstGeom prst="triangle">
              <a:avLst/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10677525" y="-1"/>
              <a:ext cx="1514475" cy="2744277"/>
            </a:xfrm>
            <a:custGeom>
              <a:avLst/>
              <a:gdLst>
                <a:gd name="connsiteX0" fmla="*/ 0 w 1514475"/>
                <a:gd name="connsiteY0" fmla="*/ 0 h 2744277"/>
                <a:gd name="connsiteX1" fmla="*/ 1514475 w 1514475"/>
                <a:gd name="connsiteY1" fmla="*/ 0 h 2744277"/>
                <a:gd name="connsiteX2" fmla="*/ 1514475 w 1514475"/>
                <a:gd name="connsiteY2" fmla="*/ 2744277 h 2744277"/>
                <a:gd name="connsiteX3" fmla="*/ 0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0" y="0"/>
                  </a:moveTo>
                  <a:lnTo>
                    <a:pt x="1514475" y="0"/>
                  </a:lnTo>
                  <a:lnTo>
                    <a:pt x="1514475" y="2744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0677525" y="4113722"/>
              <a:ext cx="1514475" cy="2744277"/>
            </a:xfrm>
            <a:custGeom>
              <a:avLst/>
              <a:gdLst>
                <a:gd name="connsiteX0" fmla="*/ 1514475 w 1514475"/>
                <a:gd name="connsiteY0" fmla="*/ 0 h 2744277"/>
                <a:gd name="connsiteX1" fmla="*/ 1514475 w 1514475"/>
                <a:gd name="connsiteY1" fmla="*/ 2744277 h 2744277"/>
                <a:gd name="connsiteX2" fmla="*/ 0 w 1514475"/>
                <a:gd name="connsiteY2" fmla="*/ 2744277 h 2744277"/>
                <a:gd name="connsiteX3" fmla="*/ 1514475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1514475" y="0"/>
                  </a:moveTo>
                  <a:lnTo>
                    <a:pt x="1514475" y="2744277"/>
                  </a:lnTo>
                  <a:lnTo>
                    <a:pt x="0" y="2744277"/>
                  </a:lnTo>
                  <a:lnTo>
                    <a:pt x="1514475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8786813" y="0"/>
              <a:ext cx="3405187" cy="6858000"/>
            </a:xfrm>
            <a:custGeom>
              <a:avLst/>
              <a:gdLst>
                <a:gd name="connsiteX0" fmla="*/ 0 w 3405187"/>
                <a:gd name="connsiteY0" fmla="*/ 0 h 6858000"/>
                <a:gd name="connsiteX1" fmla="*/ 1722387 w 3405187"/>
                <a:gd name="connsiteY1" fmla="*/ 0 h 6858000"/>
                <a:gd name="connsiteX2" fmla="*/ 3405187 w 3405187"/>
                <a:gd name="connsiteY2" fmla="*/ 3049287 h 6858000"/>
                <a:gd name="connsiteX3" fmla="*/ 3405187 w 3405187"/>
                <a:gd name="connsiteY3" fmla="*/ 3808713 h 6858000"/>
                <a:gd name="connsiteX4" fmla="*/ 1722387 w 3405187"/>
                <a:gd name="connsiteY4" fmla="*/ 6858000 h 6858000"/>
                <a:gd name="connsiteX5" fmla="*/ 0 w 3405187"/>
                <a:gd name="connsiteY5" fmla="*/ 6858000 h 6858000"/>
                <a:gd name="connsiteX6" fmla="*/ 1892351 w 3405187"/>
                <a:gd name="connsiteY6" fmla="*/ 3429000 h 6858000"/>
                <a:gd name="connsiteX7" fmla="*/ 0 w 3405187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5187" h="6858000">
                  <a:moveTo>
                    <a:pt x="0" y="0"/>
                  </a:moveTo>
                  <a:lnTo>
                    <a:pt x="1722387" y="0"/>
                  </a:lnTo>
                  <a:lnTo>
                    <a:pt x="3405187" y="3049287"/>
                  </a:lnTo>
                  <a:lnTo>
                    <a:pt x="3405187" y="3808713"/>
                  </a:lnTo>
                  <a:lnTo>
                    <a:pt x="1722387" y="6858000"/>
                  </a:lnTo>
                  <a:lnTo>
                    <a:pt x="0" y="6858000"/>
                  </a:lnTo>
                  <a:lnTo>
                    <a:pt x="1892351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6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9526" y="0"/>
            <a:ext cx="1220152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97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37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5483"/>
            <a:ext cx="5613400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235113"/>
            <a:ext cx="5617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078658"/>
            <a:ext cx="5617633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511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8658"/>
            <a:ext cx="5638800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8" y="457201"/>
            <a:ext cx="7497233" cy="4983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50"/>
            <a:ext cx="3932767" cy="31662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5"/>
            <a:ext cx="11430000" cy="422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rgbClr val="A7934B"/>
          </a:solidFill>
          <a:latin typeface="Roboto Slab" pitchFamily="2" charset="0"/>
          <a:ea typeface="Roboto Slab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363" y="501651"/>
            <a:ext cx="10951996" cy="114458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61457"/>
            <a:ext cx="109519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363" y="64846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46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3159" y="64846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srn.com/abstract=4466479" TargetMode="External"/><Relationship Id="rId2" Type="http://schemas.openxmlformats.org/officeDocument/2006/relationships/hyperlink" Target="https://ssrn.com/abstract=403090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p.cc.gatech.edu/external-news/scp-researchers-wired-tile-tracking-tags-can-be-exploited-tech-savvy-stalkers" TargetMode="External"/><Relationship Id="rId7" Type="http://schemas.openxmlformats.org/officeDocument/2006/relationships/hyperlink" Target="https://scp.cc.gatech.edu/external-news/saltaformaggio-register-shot-dark-can-malware-vaccines-stop-ransomwares-rampage" TargetMode="External"/><Relationship Id="rId2" Type="http://schemas.openxmlformats.org/officeDocument/2006/relationships/hyperlink" Target="https://scp.cc.gatech.edu/external-news/scp-faculty-finds-bedrock-network-security-vulnerable-physical-attack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cp.cc.gatech.edu/external-news/sleepless-nights-global-champions-how-team-atlanta-conquered-ai-cyber-challenge" TargetMode="External"/><Relationship Id="rId5" Type="http://schemas.openxmlformats.org/officeDocument/2006/relationships/hyperlink" Target="https://scp.cc.gatech.edu/external-news/associate-professor-jon-lindsays-new-book-age-deception" TargetMode="External"/><Relationship Id="rId4" Type="http://schemas.openxmlformats.org/officeDocument/2006/relationships/hyperlink" Target="https://scp.cc.gatech.edu/external-news/georgia-tech-leads-way-again-premier-global-hacking-competitio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95FB-AFDA-C24E-BDC1-87184FFF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8518" y="852616"/>
            <a:ext cx="8674990" cy="323932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b="0" dirty="0">
                <a:solidFill>
                  <a:srgbClr val="003057"/>
                </a:solidFill>
                <a:latin typeface="Roboto Slab" pitchFamily="2" charset="0"/>
                <a:ea typeface="Roboto Slab" pitchFamily="2" charset="0"/>
              </a:rPr>
              <a:t>“</a:t>
            </a:r>
            <a:r>
              <a:rPr lang="en-US" dirty="0"/>
              <a:t>Cybersecurity, AI, and Data Sovereignty: Cooperation and Clashes Between the EU and the U.S.</a:t>
            </a:r>
            <a:r>
              <a:rPr lang="en-US" b="0" dirty="0">
                <a:solidFill>
                  <a:srgbClr val="003057"/>
                </a:solidFill>
                <a:latin typeface="Roboto Slab" pitchFamily="2" charset="0"/>
                <a:ea typeface="Roboto Slab" pitchFamily="2" charset="0"/>
              </a:rPr>
              <a:t>”</a:t>
            </a:r>
            <a:br>
              <a:rPr lang="en-US" b="0" dirty="0">
                <a:solidFill>
                  <a:srgbClr val="003057"/>
                </a:solidFill>
                <a:latin typeface="Roboto Slab" pitchFamily="2" charset="0"/>
                <a:ea typeface="Roboto Slab" pitchFamily="2" charset="0"/>
              </a:rPr>
            </a:br>
            <a:endParaRPr lang="en-US" dirty="0">
              <a:solidFill>
                <a:srgbClr val="003057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66134-3B68-CA46-9583-81F439EB8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2" y="3890238"/>
            <a:ext cx="7349152" cy="16848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Peter Swire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JZ Liang Chair, College of Computing, Georgia Tech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GT Entrepreneurs Network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Brussels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November 17, 2025 </a:t>
            </a:r>
            <a:endParaRPr lang="en-US" sz="2400" dirty="0">
              <a:solidFill>
                <a:srgbClr val="85743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51113-19EE-C344-A836-6DDBA9EDC948}"/>
              </a:ext>
            </a:extLst>
          </p:cNvPr>
          <p:cNvSpPr txBox="1"/>
          <p:nvPr/>
        </p:nvSpPr>
        <p:spPr>
          <a:xfrm>
            <a:off x="1791730" y="8526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7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document&#10;&#10;AI-generated content may be incorrect.">
            <a:extLst>
              <a:ext uri="{FF2B5EF4-FFF2-40B4-BE49-F238E27FC236}">
                <a16:creationId xmlns:a16="http://schemas.microsoft.com/office/drawing/2014/main" id="{EC4D97B0-AA8A-9D68-713F-01393EF1F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720" y="991327"/>
            <a:ext cx="10312306" cy="586667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28A02B-90CC-4B00-BAD5-A07792AA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- Factors to Determine Sovereignty Risk</a:t>
            </a:r>
          </a:p>
        </p:txBody>
      </p:sp>
    </p:spTree>
    <p:extLst>
      <p:ext uri="{BB962C8B-B14F-4D97-AF65-F5344CB8AC3E}">
        <p14:creationId xmlns:p14="http://schemas.microsoft.com/office/powerpoint/2010/main" val="283965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able of information with text&#10;&#10;AI-generated content may be incorrect.">
            <a:extLst>
              <a:ext uri="{FF2B5EF4-FFF2-40B4-BE49-F238E27FC236}">
                <a16:creationId xmlns:a16="http://schemas.microsoft.com/office/drawing/2014/main" id="{F18ED554-30AB-0850-8388-388385A9F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705" y="783898"/>
            <a:ext cx="8913941" cy="607410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07138D-ECAA-7B15-3D8A-860D072D7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of Sovereignty Risk</a:t>
            </a:r>
          </a:p>
        </p:txBody>
      </p:sp>
    </p:spTree>
    <p:extLst>
      <p:ext uri="{BB962C8B-B14F-4D97-AF65-F5344CB8AC3E}">
        <p14:creationId xmlns:p14="http://schemas.microsoft.com/office/powerpoint/2010/main" val="253761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report&#10;&#10;AI-generated content may be incorrect.">
            <a:extLst>
              <a:ext uri="{FF2B5EF4-FFF2-40B4-BE49-F238E27FC236}">
                <a16:creationId xmlns:a16="http://schemas.microsoft.com/office/drawing/2014/main" id="{904CE834-56AB-3685-9BF0-0CF1C6ABA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600" y="1185262"/>
            <a:ext cx="7417922" cy="588932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BA1A1A-F434-E23D-E04C-7660F85E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 GT talk, we needed an equation…</a:t>
            </a:r>
          </a:p>
        </p:txBody>
      </p:sp>
    </p:spTree>
    <p:extLst>
      <p:ext uri="{BB962C8B-B14F-4D97-AF65-F5344CB8AC3E}">
        <p14:creationId xmlns:p14="http://schemas.microsoft.com/office/powerpoint/2010/main" val="216036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B0FAC5-380F-BD92-8F13-D445E7D77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the name of sovereignty, tempting to have a </a:t>
            </a:r>
            <a:r>
              <a:rPr lang="en-US" b="1" dirty="0"/>
              <a:t>“security” rule </a:t>
            </a:r>
            <a:r>
              <a:rPr lang="en-US" dirty="0"/>
              <a:t>that prevents data from going to other countries</a:t>
            </a:r>
          </a:p>
          <a:p>
            <a:r>
              <a:rPr lang="en-US" dirty="0"/>
              <a:t>Our research on the risks from this path:</a:t>
            </a:r>
          </a:p>
          <a:p>
            <a:pPr marL="0" indent="0">
              <a:buNone/>
            </a:pPr>
            <a:r>
              <a:rPr lang="en-US" dirty="0"/>
              <a:t>(1) Swire, Peter and Kennedy-Mayo, DeBrae, </a:t>
            </a:r>
            <a:r>
              <a:rPr lang="en-US" b="1" dirty="0"/>
              <a:t>The Effects of Data Localization on Cybersecurity - Organizational Effects</a:t>
            </a:r>
            <a:r>
              <a:rPr lang="en-US" dirty="0"/>
              <a:t>.”8 Arizona Law Journal Emerging Technology 3 (2025), Available at SSRN: </a:t>
            </a:r>
            <a:r>
              <a:rPr lang="en-US" u="sng" dirty="0">
                <a:hlinkClick r:id="rId2"/>
              </a:rPr>
              <a:t>https://ssrn.com/abstract=4030905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(2) Swire, Peter and others (including Crowdstrike team), </a:t>
            </a:r>
            <a:r>
              <a:rPr lang="en-US" b="1" dirty="0"/>
              <a:t>Risks to Cybersecurity from Data Localization, Organized by Techniques, Tactics, and Procedures. </a:t>
            </a:r>
            <a:r>
              <a:rPr lang="en-US" dirty="0"/>
              <a:t>Journal of Cyber Policy, volume 9, issue 1, 2024. Available at SSRN: </a:t>
            </a:r>
            <a:r>
              <a:rPr lang="en-US" u="sng" dirty="0">
                <a:hlinkClick r:id="rId3"/>
              </a:rPr>
              <a:t>https://ssrn.com/abstract=4466479</a:t>
            </a: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CD921A-526D-6EA0-6A48-B168CB16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Cybersecurity, Data Localization, and Sovereignty</a:t>
            </a:r>
          </a:p>
        </p:txBody>
      </p:sp>
    </p:spTree>
    <p:extLst>
      <p:ext uri="{BB962C8B-B14F-4D97-AF65-F5344CB8AC3E}">
        <p14:creationId xmlns:p14="http://schemas.microsoft.com/office/powerpoint/2010/main" val="205023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76F000-C193-EC45-9E81-1BB457BA6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0961914" cy="4303573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</a:rPr>
              <a:t>Techniques, Tactics, and Procedures (TTPs)</a:t>
            </a:r>
          </a:p>
          <a:p>
            <a:pPr lvl="1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</a:rPr>
              <a:t>Themes</a:t>
            </a:r>
          </a:p>
          <a:p>
            <a:pPr lvl="2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</a:rPr>
              <a:t>First, data localization laws can disrupt the defenders’ ability to determine “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</a:rPr>
              <a:t>The Who and the What”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</a:rPr>
              <a:t>of an attack</a:t>
            </a:r>
          </a:p>
          <a:p>
            <a:pPr lvl="3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</a:rPr>
              <a:t>Limits on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</a:rPr>
              <a:t>threat intelligence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</a:rPr>
              <a:t>sharing</a:t>
            </a:r>
          </a:p>
          <a:p>
            <a:pPr lvl="3"/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Defenders can’t detect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privilege escalation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when data moves in the organization</a:t>
            </a:r>
            <a:endParaRPr lang="en-US" sz="22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lvl="2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</a:rPr>
              <a:t>Second, data localization laws can result in “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</a:rPr>
              <a:t>Risks From Knowing Less Than the Attacker” </a:t>
            </a:r>
          </a:p>
          <a:p>
            <a:pPr lvl="3"/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Attackers can cross borders, but defenders can’t do pen testing and red teaming</a:t>
            </a:r>
            <a:endParaRPr lang="en-US" sz="22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A98696-CEA2-1948-8E65-0E44B9F7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Risks Organized by Techniques, Tactics, Procedures</a:t>
            </a:r>
          </a:p>
        </p:txBody>
      </p:sp>
    </p:spTree>
    <p:extLst>
      <p:ext uri="{BB962C8B-B14F-4D97-AF65-F5344CB8AC3E}">
        <p14:creationId xmlns:p14="http://schemas.microsoft.com/office/powerpoint/2010/main" val="1655622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76F000-C193-EC45-9E81-1BB457BA6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2" y="1215483"/>
            <a:ext cx="10802788" cy="4303573"/>
          </a:xfrm>
        </p:spPr>
        <p:txBody>
          <a:bodyPr>
            <a:noAutofit/>
          </a:bodyPr>
          <a:lstStyle/>
          <a:p>
            <a:r>
              <a:rPr lang="en-US" sz="2200" b="1" dirty="0"/>
              <a:t>A</a:t>
            </a:r>
            <a:r>
              <a:rPr lang="en-US" sz="2200" b="1" dirty="0">
                <a:effectLst/>
              </a:rPr>
              <a:t>ddress these risks explicitly in future debates about the advisability of data localization</a:t>
            </a:r>
            <a:r>
              <a:rPr lang="en-US" sz="2200" dirty="0">
                <a:effectLst/>
              </a:rPr>
              <a:t>, </a:t>
            </a:r>
          </a:p>
          <a:p>
            <a:pPr lvl="1"/>
            <a:r>
              <a:rPr lang="en-US" sz="2200" b="1" dirty="0">
                <a:effectLst/>
              </a:rPr>
              <a:t>Examine the risks</a:t>
            </a:r>
            <a:r>
              <a:rPr lang="en-US" sz="2200" dirty="0">
                <a:effectLst/>
              </a:rPr>
              <a:t>; for example, what sorts of third-party services might become unavailable due to localization, with what increased risk?  </a:t>
            </a:r>
          </a:p>
          <a:p>
            <a:pPr lvl="1"/>
            <a:r>
              <a:rPr lang="en-US" sz="2200" dirty="0">
                <a:effectLst/>
              </a:rPr>
              <a:t>Second, if there is a general localization regime, policymakers can consider </a:t>
            </a:r>
            <a:r>
              <a:rPr lang="en-US" sz="2200" b="1" dirty="0">
                <a:effectLst/>
              </a:rPr>
              <a:t>creating exceptions </a:t>
            </a:r>
            <a:r>
              <a:rPr lang="en-US" sz="2200" dirty="0">
                <a:effectLst/>
              </a:rPr>
              <a:t>for </a:t>
            </a:r>
            <a:r>
              <a:rPr lang="en-US" sz="2200" b="1" dirty="0">
                <a:effectLst/>
              </a:rPr>
              <a:t>cybersecurity risk</a:t>
            </a:r>
          </a:p>
          <a:p>
            <a:pPr lvl="1"/>
            <a:r>
              <a:rPr lang="en-US" sz="2200" dirty="0">
                <a:effectLst/>
              </a:rPr>
              <a:t>Third, the </a:t>
            </a:r>
            <a:r>
              <a:rPr lang="en-US" sz="2200" b="1" dirty="0">
                <a:effectLst/>
              </a:rPr>
              <a:t>risks to cybersecurity </a:t>
            </a:r>
            <a:r>
              <a:rPr lang="en-US" sz="2200" dirty="0">
                <a:effectLst/>
              </a:rPr>
              <a:t>from localization – including effects on individuals, corporations, and national security – </a:t>
            </a:r>
            <a:r>
              <a:rPr lang="en-US" sz="2200" b="1" dirty="0">
                <a:effectLst/>
              </a:rPr>
              <a:t>should be analyzed together with any claimed benefits </a:t>
            </a:r>
          </a:p>
          <a:p>
            <a:pPr lvl="1"/>
            <a:endParaRPr lang="en-US" sz="2200" b="1" i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A98696-CEA2-1948-8E65-0E44B9F7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 on Risks to Cybersecurity</a:t>
            </a:r>
          </a:p>
        </p:txBody>
      </p:sp>
    </p:spTree>
    <p:extLst>
      <p:ext uri="{BB962C8B-B14F-4D97-AF65-F5344CB8AC3E}">
        <p14:creationId xmlns:p14="http://schemas.microsoft.com/office/powerpoint/2010/main" val="4226296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050CF7-4AEA-89A3-FD79-0EBF1A35C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AI is an area of </a:t>
            </a:r>
            <a:r>
              <a:rPr lang="en-US" sz="2200" b="1" dirty="0"/>
              <a:t>great-power conflict</a:t>
            </a:r>
          </a:p>
          <a:p>
            <a:pPr lvl="1"/>
            <a:r>
              <a:rPr lang="en-US" sz="2200" dirty="0"/>
              <a:t>U.S. and China have emphasized leadership in global race for AI preeminence</a:t>
            </a:r>
          </a:p>
          <a:p>
            <a:pPr lvl="1"/>
            <a:r>
              <a:rPr lang="en-US" sz="2200" dirty="0"/>
              <a:t>EU’s AI Act – more focused on managing risks to individuals and human rights from AI</a:t>
            </a:r>
          </a:p>
          <a:p>
            <a:pPr lvl="2"/>
            <a:r>
              <a:rPr lang="en-US" sz="2200" dirty="0"/>
              <a:t>Concerns that AI will not lead in AI innovation</a:t>
            </a:r>
            <a:endParaRPr lang="en-US" sz="2600" dirty="0"/>
          </a:p>
          <a:p>
            <a:r>
              <a:rPr lang="en-US" sz="3000" dirty="0"/>
              <a:t>What does “AI sovereignty” mean?</a:t>
            </a:r>
          </a:p>
          <a:p>
            <a:pPr lvl="1"/>
            <a:r>
              <a:rPr lang="en-US" sz="2600" dirty="0"/>
              <a:t>The concept of the “AI stack”</a:t>
            </a:r>
          </a:p>
          <a:p>
            <a:pPr lvl="1"/>
            <a:r>
              <a:rPr lang="en-US" sz="2600" dirty="0"/>
              <a:t>Here is one typology: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69C255-7C18-E69E-847F-03FF2DBA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Sovereignty</a:t>
            </a:r>
          </a:p>
        </p:txBody>
      </p:sp>
    </p:spTree>
    <p:extLst>
      <p:ext uri="{BB962C8B-B14F-4D97-AF65-F5344CB8AC3E}">
        <p14:creationId xmlns:p14="http://schemas.microsoft.com/office/powerpoint/2010/main" val="1924272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6FFD791-FC6A-1E84-6720-A2D84DA14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47" y="-104753"/>
            <a:ext cx="11008106" cy="706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80D805-0E8C-8B89-7CD6-829A1018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EU has seen increasing risk </a:t>
            </a:r>
            <a:r>
              <a:rPr lang="en-US" sz="2200" dirty="0"/>
              <a:t>in relying on the U.S. for key aspects of digital technology</a:t>
            </a:r>
          </a:p>
          <a:p>
            <a:pPr lvl="1"/>
            <a:r>
              <a:rPr lang="en-US" sz="2200" dirty="0"/>
              <a:t>Cloud computing</a:t>
            </a:r>
          </a:p>
          <a:p>
            <a:pPr lvl="1"/>
            <a:r>
              <a:rPr lang="en-US" sz="2200" dirty="0"/>
              <a:t>Cybersecurity (most services are U.S.-based)</a:t>
            </a:r>
          </a:p>
          <a:p>
            <a:pPr lvl="1"/>
            <a:r>
              <a:rPr lang="en-US" sz="2200" dirty="0"/>
              <a:t>AI</a:t>
            </a:r>
          </a:p>
          <a:p>
            <a:r>
              <a:rPr lang="en-US" sz="2200" b="1" dirty="0"/>
              <a:t>EU investment to foster EU “champions” has not been very successful</a:t>
            </a:r>
          </a:p>
          <a:p>
            <a:pPr lvl="1"/>
            <a:r>
              <a:rPr lang="en-US" sz="2200" dirty="0"/>
              <a:t>Hence, increasing EU concerns about lack of digital sovereignty</a:t>
            </a:r>
          </a:p>
          <a:p>
            <a:pPr lvl="1"/>
            <a:r>
              <a:rPr lang="en-US" sz="2200" dirty="0"/>
              <a:t>U.S., meanwhile, has increased the pressure against EU measures the administration has seen as contrary to U.S. tech companies and U.S. interests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5F5FA7-71A2-6484-C072-66174A69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the U.S., the EU, and business</a:t>
            </a:r>
          </a:p>
        </p:txBody>
      </p:sp>
    </p:spTree>
    <p:extLst>
      <p:ext uri="{BB962C8B-B14F-4D97-AF65-F5344CB8AC3E}">
        <p14:creationId xmlns:p14="http://schemas.microsoft.com/office/powerpoint/2010/main" val="2279738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C1E1D0-D764-EAEB-5823-5E81A8F72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Desire within the EU to have EU-based digital businesses</a:t>
            </a:r>
          </a:p>
          <a:p>
            <a:pPr lvl="1"/>
            <a:r>
              <a:rPr lang="en-US" sz="2200" dirty="0"/>
              <a:t>Costs to EU if these business provide less than globally-competitive services</a:t>
            </a:r>
          </a:p>
          <a:p>
            <a:r>
              <a:rPr lang="en-US" sz="2200" dirty="0"/>
              <a:t>Therefore, an </a:t>
            </a:r>
            <a:r>
              <a:rPr lang="en-US" sz="2200" b="1" dirty="0"/>
              <a:t>opportunity for GT entrepreneurs to provide high-quality services, </a:t>
            </a:r>
            <a:r>
              <a:rPr lang="en-US" sz="2200" dirty="0"/>
              <a:t>with less reliance than previously on the US tech industry</a:t>
            </a:r>
          </a:p>
          <a:p>
            <a:r>
              <a:rPr lang="en-US" sz="2200" dirty="0"/>
              <a:t>There is a business case for that</a:t>
            </a:r>
          </a:p>
          <a:p>
            <a:r>
              <a:rPr lang="en-US" sz="2200" dirty="0"/>
              <a:t>For me, </a:t>
            </a:r>
            <a:r>
              <a:rPr lang="en-US" sz="2200" b="1" dirty="0"/>
              <a:t>I am sad to see less trust between U.S. and EU</a:t>
            </a:r>
            <a:r>
              <a:rPr lang="en-US" sz="2200" dirty="0"/>
              <a:t>, but the business case may be significant in the next years</a:t>
            </a:r>
          </a:p>
          <a:p>
            <a:pPr lvl="1"/>
            <a:r>
              <a:rPr lang="en-US" sz="2200" dirty="0"/>
              <a:t>However, </a:t>
            </a:r>
            <a:r>
              <a:rPr lang="en-US" sz="2200" b="1" dirty="0"/>
              <a:t>not all of the layers in the stack are likely to be localized</a:t>
            </a:r>
            <a:r>
              <a:rPr lang="en-US" sz="2200" dirty="0"/>
              <a:t>, so keep watchful for what mix of local and global will work best for a company</a:t>
            </a:r>
          </a:p>
          <a:p>
            <a:endParaRPr lang="en-US" sz="2200" dirty="0"/>
          </a:p>
          <a:p>
            <a:r>
              <a:rPr lang="en-US" sz="2200" dirty="0"/>
              <a:t>Next, Theodore Christakis offers his thoughts 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F9346-F1BA-B2D8-1898-43BEC24A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Opportunities for GT Entrepreneurs?</a:t>
            </a:r>
          </a:p>
        </p:txBody>
      </p:sp>
    </p:spTree>
    <p:extLst>
      <p:ext uri="{BB962C8B-B14F-4D97-AF65-F5344CB8AC3E}">
        <p14:creationId xmlns:p14="http://schemas.microsoft.com/office/powerpoint/2010/main" val="145789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E813-BA9D-2049-9E1D-55AB0312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5FC71-2A3E-1244-B42D-39DA991B6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b="1" dirty="0"/>
              <a:t>Background</a:t>
            </a:r>
            <a:r>
              <a:rPr lang="en-US" sz="2200" dirty="0"/>
              <a:t> on Swire and the GT School of Cybersecurity and Privacy</a:t>
            </a:r>
          </a:p>
          <a:p>
            <a:pPr lvl="1"/>
            <a:r>
              <a:rPr lang="en-US" sz="2200" b="1" dirty="0"/>
              <a:t>Cloud sovereignty </a:t>
            </a:r>
            <a:r>
              <a:rPr lang="en-US" sz="2200" dirty="0"/>
              <a:t>– relying on foreign cloud providers</a:t>
            </a:r>
          </a:p>
          <a:p>
            <a:pPr lvl="1"/>
            <a:r>
              <a:rPr lang="en-US" sz="2200" b="1" dirty="0"/>
              <a:t>Cybersecurity and sovereignty </a:t>
            </a:r>
            <a:r>
              <a:rPr lang="en-US" sz="2200" dirty="0"/>
              <a:t>– risks if personal data is NOT shared across regions</a:t>
            </a:r>
          </a:p>
          <a:p>
            <a:pPr lvl="1"/>
            <a:r>
              <a:rPr lang="en-US" sz="2200" b="1" dirty="0"/>
              <a:t>AI and sovereignty</a:t>
            </a:r>
          </a:p>
          <a:p>
            <a:pPr lvl="1"/>
            <a:r>
              <a:rPr lang="en-US" sz="2200" dirty="0"/>
              <a:t>Some thoughts for </a:t>
            </a:r>
            <a:r>
              <a:rPr lang="en-US" sz="2200" b="1" dirty="0"/>
              <a:t>tech-savvy entrepreneurs</a:t>
            </a:r>
            <a:endParaRPr lang="en-US" sz="1800" b="1" dirty="0"/>
          </a:p>
          <a:p>
            <a:pPr marL="457200" lvl="1" indent="0"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9490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28F1-FB6F-CB40-BDC1-F51C0C23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12456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dirty="0"/>
              <a:t>Swire background on EU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88E3F-85AB-7D4F-B009-7687F601E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2323" y="1524001"/>
            <a:ext cx="5410200" cy="4144963"/>
          </a:xfrm>
        </p:spPr>
        <p:txBody>
          <a:bodyPr>
            <a:normAutofit/>
          </a:bodyPr>
          <a:lstStyle/>
          <a:p>
            <a:r>
              <a:rPr lang="en-US" sz="2400" dirty="0"/>
              <a:t>1980-81, </a:t>
            </a:r>
            <a:r>
              <a:rPr lang="en-US" sz="2400" dirty="0" err="1"/>
              <a:t>Institut</a:t>
            </a:r>
            <a:r>
              <a:rPr lang="en-US" sz="2400" dirty="0"/>
              <a:t> </a:t>
            </a:r>
            <a:r>
              <a:rPr lang="en-US" sz="2400" dirty="0" err="1"/>
              <a:t>d’Études</a:t>
            </a:r>
            <a:r>
              <a:rPr lang="en-US" sz="2400" dirty="0"/>
              <a:t> </a:t>
            </a:r>
            <a:r>
              <a:rPr lang="en-US" sz="2400" dirty="0" err="1"/>
              <a:t>Europénnes</a:t>
            </a:r>
            <a:r>
              <a:rPr lang="en-US" sz="2400" dirty="0"/>
              <a:t>, Brussels</a:t>
            </a:r>
          </a:p>
          <a:p>
            <a:r>
              <a:rPr lang="en-US" sz="2400" dirty="0"/>
              <a:t>1998 Brookings book on EU/U.S. data privacy</a:t>
            </a:r>
          </a:p>
          <a:p>
            <a:r>
              <a:rPr lang="en-US" sz="2400" dirty="0"/>
              <a:t>OMB Chief Counselor for Privacy, 1999-2001</a:t>
            </a:r>
          </a:p>
          <a:p>
            <a:r>
              <a:rPr lang="en-US" sz="2400" dirty="0"/>
              <a:t>After Snowden, NSA Review Group</a:t>
            </a:r>
          </a:p>
          <a:p>
            <a:r>
              <a:rPr lang="en-US" sz="2400" dirty="0"/>
              <a:t>Testified in Irish </a:t>
            </a:r>
            <a:r>
              <a:rPr lang="en-US" sz="2400" i="1" dirty="0"/>
              <a:t>Schrems II</a:t>
            </a:r>
            <a:r>
              <a:rPr lang="en-US" sz="2400" dirty="0"/>
              <a:t> trial on U.S. intelligence law</a:t>
            </a:r>
          </a:p>
          <a:p>
            <a:r>
              <a:rPr lang="en-US" sz="2400" dirty="0"/>
              <a:t>Cross-Border Data Forum</a:t>
            </a:r>
          </a:p>
        </p:txBody>
      </p:sp>
      <p:pic>
        <p:nvPicPr>
          <p:cNvPr id="5" name="Content Placeholder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834416B-8492-0C48-B0D1-FD20F99F71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41586"/>
            <a:ext cx="2742990" cy="4144963"/>
          </a:xfrm>
        </p:spPr>
      </p:pic>
    </p:spTree>
    <p:extLst>
      <p:ext uri="{BB962C8B-B14F-4D97-AF65-F5344CB8AC3E}">
        <p14:creationId xmlns:p14="http://schemas.microsoft.com/office/powerpoint/2010/main" val="72688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2F60-E753-CD43-B40D-B66453EF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590" y="102640"/>
            <a:ext cx="10354477" cy="943424"/>
          </a:xfrm>
        </p:spPr>
        <p:txBody>
          <a:bodyPr/>
          <a:lstStyle/>
          <a:p>
            <a:r>
              <a:rPr lang="en-US" dirty="0"/>
              <a:t>Government Service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02C1931-FC4E-3D49-BBC7-4F2E24ECB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014" y="1025807"/>
            <a:ext cx="2366229" cy="1659892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2F6F884-7826-CA4F-9103-9A91B4D3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730" y="1075883"/>
            <a:ext cx="3176337" cy="1659892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E023030-9FBD-8245-B881-60C982E5E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523" y="996236"/>
            <a:ext cx="1690512" cy="16905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A35A1-EA2F-5147-A33E-38B8E1D62310}"/>
              </a:ext>
            </a:extLst>
          </p:cNvPr>
          <p:cNvSpPr txBox="1"/>
          <p:nvPr/>
        </p:nvSpPr>
        <p:spPr>
          <a:xfrm>
            <a:off x="958401" y="2877759"/>
            <a:ext cx="2686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hief Counselor for Privacy,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1999-2001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D20FE-AE55-6B4A-8A83-0053D0288FB1}"/>
              </a:ext>
            </a:extLst>
          </p:cNvPr>
          <p:cNvSpPr txBox="1"/>
          <p:nvPr/>
        </p:nvSpPr>
        <p:spPr>
          <a:xfrm>
            <a:off x="4508254" y="2877759"/>
            <a:ext cx="3175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Special Asst. to President Obama for Economic Policy,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2009-2010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692162-A027-BD4C-B4CA-01358A370B6C}"/>
              </a:ext>
            </a:extLst>
          </p:cNvPr>
          <p:cNvSpPr txBox="1"/>
          <p:nvPr/>
        </p:nvSpPr>
        <p:spPr>
          <a:xfrm>
            <a:off x="8546843" y="2982245"/>
            <a:ext cx="336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NSA Review Group,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2013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7E73B0-B74E-174C-80A1-CA04960E8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276" y="4840474"/>
            <a:ext cx="3276600" cy="1422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38296A-B3A3-5645-8C50-3D11DD8090B4}"/>
              </a:ext>
            </a:extLst>
          </p:cNvPr>
          <p:cNvSpPr txBox="1"/>
          <p:nvPr/>
        </p:nvSpPr>
        <p:spPr>
          <a:xfrm>
            <a:off x="5957465" y="5197731"/>
            <a:ext cx="4322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Forum on Cyber Resilience, 2015-21</a:t>
            </a: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Future of Encryption, 2020-22</a:t>
            </a:r>
          </a:p>
        </p:txBody>
      </p:sp>
    </p:spTree>
    <p:extLst>
      <p:ext uri="{BB962C8B-B14F-4D97-AF65-F5344CB8AC3E}">
        <p14:creationId xmlns:p14="http://schemas.microsoft.com/office/powerpoint/2010/main" val="420010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3CD5EF-BE7A-8047-B5E4-F5F26AE1A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663" y="786745"/>
            <a:ext cx="11092754" cy="59653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3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8586F5-9A4A-3F49-9341-4D330006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623" y="200722"/>
            <a:ext cx="10361100" cy="626685"/>
          </a:xfrm>
        </p:spPr>
        <p:txBody>
          <a:bodyPr/>
          <a:lstStyle/>
          <a:p>
            <a:r>
              <a:rPr lang="en-US" dirty="0"/>
              <a:t>Georgia Tech, 2013 - present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D1460-044C-B645-ACD2-FCD3FEE6ED79}"/>
              </a:ext>
            </a:extLst>
          </p:cNvPr>
          <p:cNvSpPr txBox="1"/>
          <p:nvPr/>
        </p:nvSpPr>
        <p:spPr>
          <a:xfrm>
            <a:off x="1516623" y="1100382"/>
            <a:ext cx="90714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JZ Liang Chair, GT School of Cybersecurity and Privacy</a:t>
            </a:r>
          </a:p>
          <a:p>
            <a:r>
              <a:rPr lang="en-US" sz="2200" dirty="0"/>
              <a:t>Professor of Law &amp; Ethics, GT Scheller College of Business</a:t>
            </a:r>
          </a:p>
          <a:p>
            <a:endParaRPr lang="en-US" sz="2200" dirty="0"/>
          </a:p>
          <a:p>
            <a:r>
              <a:rPr lang="en-US" sz="2200" dirty="0"/>
              <a:t>After 2013, created “Georgia Tech Cross-Borders Request for Data Project”</a:t>
            </a:r>
          </a:p>
          <a:p>
            <a:r>
              <a:rPr lang="en-US" sz="2200" dirty="0"/>
              <a:t>	Funding Hewlett Foundation, Carnegie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AEDAA-0A5A-7464-8022-1EC4FFFFD9C6}"/>
              </a:ext>
            </a:extLst>
          </p:cNvPr>
          <p:cNvSpPr txBox="1"/>
          <p:nvPr/>
        </p:nvSpPr>
        <p:spPr>
          <a:xfrm>
            <a:off x="4134678" y="52213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24F4A7-6C15-6FE8-31CD-886C8F3C8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131" y="3633961"/>
            <a:ext cx="2588547" cy="1225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3826EE-2059-326D-4338-3DBA7F92195A}"/>
              </a:ext>
            </a:extLst>
          </p:cNvPr>
          <p:cNvSpPr txBox="1"/>
          <p:nvPr/>
        </p:nvSpPr>
        <p:spPr>
          <a:xfrm>
            <a:off x="4134678" y="3791811"/>
            <a:ext cx="52902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Founder and Research Director (2018 - 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06870-4644-AA24-4A31-054A2B07A342}"/>
              </a:ext>
            </a:extLst>
          </p:cNvPr>
          <p:cNvSpPr txBox="1"/>
          <p:nvPr/>
        </p:nvSpPr>
        <p:spPr>
          <a:xfrm>
            <a:off x="2051824" y="2308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3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F5EF-B0EE-5779-5765-3ACA0F4E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32A0-011E-CD05-D540-7AD78CCAE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2751039"/>
            <a:ext cx="5615353" cy="26900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Our Mission:</a:t>
            </a:r>
          </a:p>
          <a:p>
            <a:r>
              <a:rPr lang="en-US" i="1" dirty="0"/>
              <a:t>SCP works to create security for everyone and everything, everyday.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We ...</a:t>
            </a:r>
          </a:p>
          <a:p>
            <a:r>
              <a:rPr lang="en-US" dirty="0"/>
              <a:t>Value multidisciplinary work,</a:t>
            </a:r>
          </a:p>
          <a:p>
            <a:r>
              <a:rPr lang="en-US" dirty="0"/>
              <a:t>Draw inspiration from applications,</a:t>
            </a:r>
          </a:p>
          <a:p>
            <a:r>
              <a:rPr lang="en-US" dirty="0"/>
              <a:t>Believe security is fundamental to computing.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EAC9C-E2AD-EBA1-8294-7299EE8AD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853783"/>
            <a:ext cx="5613400" cy="42256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“The school’s work is both interdisciplinary and multidisciplinary. </a:t>
            </a:r>
          </a:p>
          <a:p>
            <a:pPr>
              <a:lnSpc>
                <a:spcPct val="120000"/>
              </a:lnSpc>
            </a:pPr>
            <a:r>
              <a:rPr lang="en-US" dirty="0"/>
              <a:t>Many current faculty have joint appointments with other schools in the </a:t>
            </a:r>
            <a:r>
              <a:rPr lang="en-US" b="1" dirty="0"/>
              <a:t>College of Computing</a:t>
            </a:r>
            <a:r>
              <a:rPr lang="en-US" dirty="0"/>
              <a:t>, as well as with the School of </a:t>
            </a:r>
            <a:r>
              <a:rPr lang="en-US" b="1" dirty="0"/>
              <a:t>Electrical and Computer Engineering</a:t>
            </a:r>
            <a:r>
              <a:rPr lang="en-US" dirty="0"/>
              <a:t>, the Scheller College of </a:t>
            </a:r>
            <a:r>
              <a:rPr lang="en-US" b="1" dirty="0"/>
              <a:t>Business</a:t>
            </a:r>
            <a:r>
              <a:rPr lang="en-US" dirty="0"/>
              <a:t>, the School of </a:t>
            </a:r>
            <a:r>
              <a:rPr lang="en-US" b="1" dirty="0"/>
              <a:t>Public Policy</a:t>
            </a:r>
            <a:r>
              <a:rPr lang="en-US" dirty="0"/>
              <a:t>, and the Sam Nunn School of </a:t>
            </a:r>
            <a:r>
              <a:rPr lang="en-US" b="1" dirty="0"/>
              <a:t>International Affairs</a:t>
            </a:r>
            <a:r>
              <a:rPr lang="en-US" dirty="0"/>
              <a:t>, </a:t>
            </a:r>
          </a:p>
        </p:txBody>
      </p:sp>
      <p:pic>
        <p:nvPicPr>
          <p:cNvPr id="5" name="Picture 4" descr="A close-up of a logo&#10;&#10;AI-generated content may be incorrect. ">
            <a:extLst>
              <a:ext uri="{FF2B5EF4-FFF2-40B4-BE49-F238E27FC236}">
                <a16:creationId xmlns:a16="http://schemas.microsoft.com/office/drawing/2014/main" id="{F7E51767-196E-B25F-F45D-9C759B480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217" y="360085"/>
            <a:ext cx="7497233" cy="2113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819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0BDA9-35A3-58F2-8926-5DF1F0A9D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fall at SCP, as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C7F43-63B0-D5E4-A791-C39D54DB5C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SCP Faculty Finds Bedrock of Network Security Vulnerable to Physical Attacks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SCP Researchers in Wired: Tile Tracking Tags Can Be Exploited by Tech-Savvy Stalkers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hlinkClick r:id="rId4"/>
              </a:rPr>
              <a:t>Georgia Tech Leads the Way – Again – at Premier Global Hacking Competition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(Defcon)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BFD70-01A5-EF69-1B81-DD32AF8125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Professor Jon Lindsay's New Book: Age of Deception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 Sleepless Nights to Global Champions: How Team Atlanta Conquered the AI Cyber Challenge</a:t>
            </a:r>
            <a:r>
              <a:rPr lang="en-US" sz="2400" b="1" dirty="0">
                <a:solidFill>
                  <a:schemeClr val="accent1"/>
                </a:solidFill>
              </a:rPr>
              <a:t> ($4 million DARPA prize)</a:t>
            </a:r>
          </a:p>
          <a:p>
            <a:r>
              <a:rPr lang="en-US" sz="2400" b="1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Saltaformaggio in The Register: A shot in the dark: Can malware vaccines stop ransomware's rampage?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3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612EB-009B-D65A-B15C-C40982BF2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sovereignty</a:t>
            </a:r>
          </a:p>
          <a:p>
            <a:pPr lvl="1"/>
            <a:r>
              <a:rPr lang="en-US" dirty="0"/>
              <a:t>Territorial control </a:t>
            </a:r>
          </a:p>
          <a:p>
            <a:r>
              <a:rPr lang="en-US" dirty="0"/>
              <a:t>Digital sovereignty</a:t>
            </a:r>
          </a:p>
          <a:p>
            <a:pPr lvl="1"/>
            <a:r>
              <a:rPr lang="en-US" dirty="0"/>
              <a:t>Highly interconnected world</a:t>
            </a:r>
          </a:p>
          <a:p>
            <a:pPr lvl="1"/>
            <a:r>
              <a:rPr lang="en-US" dirty="0"/>
              <a:t>Globalization since rise of Internet in the 1990’s</a:t>
            </a:r>
          </a:p>
          <a:p>
            <a:pPr lvl="1"/>
            <a:r>
              <a:rPr lang="en-US" dirty="0"/>
              <a:t>But, risks to sovereignty (to EU, to U.S.) from hardware, software, or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49D218-5232-6AF8-104D-79259BA6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Sovereignty</a:t>
            </a:r>
          </a:p>
        </p:txBody>
      </p:sp>
    </p:spTree>
    <p:extLst>
      <p:ext uri="{BB962C8B-B14F-4D97-AF65-F5344CB8AC3E}">
        <p14:creationId xmlns:p14="http://schemas.microsoft.com/office/powerpoint/2010/main" val="360070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AI-generated content may be incorrect.">
            <a:extLst>
              <a:ext uri="{FF2B5EF4-FFF2-40B4-BE49-F238E27FC236}">
                <a16:creationId xmlns:a16="http://schemas.microsoft.com/office/drawing/2014/main" id="{F92B7EEC-5154-BD54-1A43-AB8CCFB15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530" y="1216025"/>
            <a:ext cx="6758940" cy="42243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8CE849-74D8-27D2-BB06-594D17FB6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0935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CDE54F6-6007-2848-B683-2C1822FC5485}" vid="{C0D1DEBA-DE5C-9C46-9118-2685038DF7C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CDE54F6-6007-2848-B683-2C1822FC5485}" vid="{FB47B6FD-F52A-2B42-851E-06D2988544C2}"/>
    </a:ext>
  </a:extLst>
</a:theme>
</file>

<file path=ppt/theme/theme3.xml><?xml version="1.0" encoding="utf-8"?>
<a:theme xmlns:a="http://schemas.openxmlformats.org/drawingml/2006/main" name="Dark Version">
  <a:themeElements>
    <a:clrScheme name="GA Tech">
      <a:dk1>
        <a:srgbClr val="000000"/>
      </a:dk1>
      <a:lt1>
        <a:srgbClr val="FFFFFF"/>
      </a:lt1>
      <a:dk2>
        <a:srgbClr val="335170"/>
      </a:dk2>
      <a:lt2>
        <a:srgbClr val="E5E5E5"/>
      </a:lt2>
      <a:accent1>
        <a:srgbClr val="EEB211"/>
      </a:accent1>
      <a:accent2>
        <a:srgbClr val="F5D376"/>
      </a:accent2>
      <a:accent3>
        <a:srgbClr val="00254C"/>
      </a:accent3>
      <a:accent4>
        <a:srgbClr val="304F70"/>
      </a:accent4>
      <a:accent5>
        <a:srgbClr val="004F9F"/>
      </a:accent5>
      <a:accent6>
        <a:srgbClr val="1879DB"/>
      </a:accent6>
      <a:hlink>
        <a:srgbClr val="54545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eller-template" id="{A588A9F0-A5A6-1347-B6C8-7A09DB9848A4}" vid="{A0B99E76-D62E-1F43-A978-50EFB38BA6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9740</TotalTime>
  <Words>1103</Words>
  <Application>Microsoft Office PowerPoint</Application>
  <PresentationFormat>Widescreen</PresentationFormat>
  <Paragraphs>109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Raleway ExtraBold</vt:lpstr>
      <vt:lpstr>Roboto Slab</vt:lpstr>
      <vt:lpstr>Roboto</vt:lpstr>
      <vt:lpstr>Calibri</vt:lpstr>
      <vt:lpstr>Custom Design</vt:lpstr>
      <vt:lpstr>1_Custom Design</vt:lpstr>
      <vt:lpstr>Dark Version</vt:lpstr>
      <vt:lpstr>“Cybersecurity, AI, and Data Sovereignty: Cooperation and Clashes Between the EU and the U.S.” </vt:lpstr>
      <vt:lpstr>Overview </vt:lpstr>
      <vt:lpstr>Swire background on EU</vt:lpstr>
      <vt:lpstr>Government Service</vt:lpstr>
      <vt:lpstr>Georgia Tech, 2013 - present</vt:lpstr>
      <vt:lpstr> </vt:lpstr>
      <vt:lpstr>This fall at SCP, as examples:</vt:lpstr>
      <vt:lpstr>Digital Sovereignty</vt:lpstr>
      <vt:lpstr> </vt:lpstr>
      <vt:lpstr>EU - Factors to Determine Sovereignty Risk</vt:lpstr>
      <vt:lpstr>Factors of Sovereignty Risk</vt:lpstr>
      <vt:lpstr>For a GT talk, we needed an equation…</vt:lpstr>
      <vt:lpstr>Cybersecurity, Data Localization, and Sovereignty</vt:lpstr>
      <vt:lpstr>Risks Organized by Techniques, Tactics, Procedures</vt:lpstr>
      <vt:lpstr>Conclusions on Risks to Cybersecurity</vt:lpstr>
      <vt:lpstr>AI Sovereignty</vt:lpstr>
      <vt:lpstr>PowerPoint Presentation</vt:lpstr>
      <vt:lpstr>Implications for the U.S., the EU, and business</vt:lpstr>
      <vt:lpstr>What Opportunities for GT Entrepreneurs?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Here</dc:title>
  <dc:creator>Swire, Peter P</dc:creator>
  <cp:lastModifiedBy>Kennedy-Mayo, DeBrae C</cp:lastModifiedBy>
  <cp:revision>330</cp:revision>
  <cp:lastPrinted>2021-11-05T01:22:22Z</cp:lastPrinted>
  <dcterms:created xsi:type="dcterms:W3CDTF">2021-10-17T22:59:31Z</dcterms:created>
  <dcterms:modified xsi:type="dcterms:W3CDTF">2026-01-05T14:32:01Z</dcterms:modified>
</cp:coreProperties>
</file>