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80" r:id="rId1"/>
    <p:sldMasterId id="2147483683" r:id="rId2"/>
    <p:sldMasterId id="2147483695" r:id="rId3"/>
  </p:sldMasterIdLst>
  <p:notesMasterIdLst>
    <p:notesMasterId r:id="rId33"/>
  </p:notesMasterIdLst>
  <p:handoutMasterIdLst>
    <p:handoutMasterId r:id="rId34"/>
  </p:handoutMasterIdLst>
  <p:sldIdLst>
    <p:sldId id="256" r:id="rId4"/>
    <p:sldId id="1035" r:id="rId5"/>
    <p:sldId id="511" r:id="rId6"/>
    <p:sldId id="1036" r:id="rId7"/>
    <p:sldId id="1037" r:id="rId8"/>
    <p:sldId id="1038" r:id="rId9"/>
    <p:sldId id="1014" r:id="rId10"/>
    <p:sldId id="1015" r:id="rId11"/>
    <p:sldId id="1012" r:id="rId12"/>
    <p:sldId id="1016" r:id="rId13"/>
    <p:sldId id="1039" r:id="rId14"/>
    <p:sldId id="270" r:id="rId15"/>
    <p:sldId id="1020" r:id="rId16"/>
    <p:sldId id="1017" r:id="rId17"/>
    <p:sldId id="1019" r:id="rId18"/>
    <p:sldId id="1041" r:id="rId19"/>
    <p:sldId id="1025" r:id="rId20"/>
    <p:sldId id="1022" r:id="rId21"/>
    <p:sldId id="1026" r:id="rId22"/>
    <p:sldId id="1028" r:id="rId23"/>
    <p:sldId id="1029" r:id="rId24"/>
    <p:sldId id="1030" r:id="rId25"/>
    <p:sldId id="1031" r:id="rId26"/>
    <p:sldId id="1032" r:id="rId27"/>
    <p:sldId id="1034" r:id="rId28"/>
    <p:sldId id="1043" r:id="rId29"/>
    <p:sldId id="1044" r:id="rId30"/>
    <p:sldId id="1045" r:id="rId31"/>
    <p:sldId id="1042" r:id="rId32"/>
  </p:sldIdLst>
  <p:sldSz cx="12192000" cy="6858000"/>
  <p:notesSz cx="6858000" cy="9144000"/>
  <p:embeddedFontLst>
    <p:embeddedFont>
      <p:font typeface="Raleway ExtraBold" pitchFamily="2" charset="0"/>
      <p:bold r:id="rId35"/>
      <p:italic r:id="rId36"/>
      <p:boldItalic r:id="rId37"/>
    </p:embeddedFont>
    <p:embeddedFont>
      <p:font typeface="Roboto" panose="02000000000000000000" pitchFamily="2" charset="0"/>
      <p:regular r:id="rId38"/>
      <p:bold r:id="rId39"/>
      <p:italic r:id="rId40"/>
      <p:boldItalic r:id="rId41"/>
    </p:embeddedFont>
    <p:embeddedFont>
      <p:font typeface="Roboto Slab" pitchFamily="2" charset="0"/>
      <p:regular r:id="rId42"/>
      <p:bold r:id="rId43"/>
      <p:italic r:id="rId44"/>
      <p:boldItalic r:id="rId4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4E34BF9-FBB4-9E4B-B127-6602441CFEA2}">
          <p14:sldIdLst>
            <p14:sldId id="256"/>
            <p14:sldId id="1035"/>
          </p14:sldIdLst>
        </p14:section>
        <p14:section name="Untitled Section" id="{5FE1D35C-12BD-6B4B-AC3D-98A700EF3601}">
          <p14:sldIdLst>
            <p14:sldId id="511"/>
            <p14:sldId id="1036"/>
            <p14:sldId id="1037"/>
            <p14:sldId id="1038"/>
            <p14:sldId id="1014"/>
            <p14:sldId id="1015"/>
            <p14:sldId id="1012"/>
            <p14:sldId id="1016"/>
            <p14:sldId id="1039"/>
            <p14:sldId id="270"/>
            <p14:sldId id="1020"/>
            <p14:sldId id="1017"/>
            <p14:sldId id="1019"/>
            <p14:sldId id="1041"/>
            <p14:sldId id="1025"/>
            <p14:sldId id="1022"/>
            <p14:sldId id="1026"/>
            <p14:sldId id="1028"/>
            <p14:sldId id="1029"/>
            <p14:sldId id="1030"/>
            <p14:sldId id="1031"/>
            <p14:sldId id="1032"/>
            <p14:sldId id="1034"/>
            <p14:sldId id="1043"/>
            <p14:sldId id="1044"/>
            <p14:sldId id="1045"/>
            <p14:sldId id="104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773" userDrawn="1">
          <p15:clr>
            <a:srgbClr val="A4A3A4"/>
          </p15:clr>
        </p15:guide>
        <p15:guide id="2" pos="24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ton, Ana I" initials="AAI" lastIdx="15" clrIdx="0">
    <p:extLst>
      <p:ext uri="{19B8F6BF-5375-455C-9EA6-DF929625EA0E}">
        <p15:presenceInfo xmlns:p15="http://schemas.microsoft.com/office/powerpoint/2012/main" userId="S::aa16@gatech.edu::d06b83ed-9c91-4c71-84f1-a0b2090fbe3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934B"/>
    <a:srgbClr val="003057"/>
    <a:srgbClr val="857437"/>
    <a:srgbClr val="EEB211"/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0734" autoAdjust="0"/>
    <p:restoredTop sz="89505"/>
  </p:normalViewPr>
  <p:slideViewPr>
    <p:cSldViewPr snapToGrid="0" snapToObjects="1">
      <p:cViewPr varScale="1">
        <p:scale>
          <a:sx n="56" d="100"/>
          <a:sy n="56" d="100"/>
        </p:scale>
        <p:origin x="84" y="108"/>
      </p:cViewPr>
      <p:guideLst>
        <p:guide orient="horz" pos="773"/>
        <p:guide pos="24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9" d="100"/>
          <a:sy n="89" d="100"/>
        </p:scale>
        <p:origin x="3656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5.fntdata"/><Relationship Id="rId21" Type="http://schemas.openxmlformats.org/officeDocument/2006/relationships/slide" Target="slides/slide18.xml"/><Relationship Id="rId34" Type="http://schemas.openxmlformats.org/officeDocument/2006/relationships/handoutMaster" Target="handoutMasters/handoutMaster1.xml"/><Relationship Id="rId42" Type="http://schemas.openxmlformats.org/officeDocument/2006/relationships/font" Target="fonts/font8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2.fntdata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10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4.fntdata"/><Relationship Id="rId46" Type="http://schemas.openxmlformats.org/officeDocument/2006/relationships/commentAuthors" Target="commentAuthors.xml"/><Relationship Id="rId20" Type="http://schemas.openxmlformats.org/officeDocument/2006/relationships/slide" Target="slides/slide17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CA6E295-2078-3A4C-9B3B-128821A974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03100D-CACA-0F41-B537-339726C6A50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77CCEE-F6A5-9F4C-8CE3-50501077053A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18C585-FF88-2E4D-AADE-9C9529D2F72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0F8045-3A37-824A-8710-57C502BDEFA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957D50-C692-A448-91EE-4B0FAD320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0939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908198-A805-D542-9920-2AE3C4045747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AA5A55-D2BB-4C49-A19D-59270668D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914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AA5A55-D2BB-4C49-A19D-59270668D03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963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7639DF-64FB-C65E-31ED-1DBB7E177B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627238-37B1-E350-5DDB-9B5FC1A08D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31B876-72CA-B721-993F-E628C234C9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12617F-32DB-0767-4858-20D07B51DA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AC0A4-0247-47BA-B8D6-C5AB35C6663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9551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AC0A4-0247-47BA-B8D6-C5AB35C66634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AC0A4-0247-47BA-B8D6-C5AB35C66634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1137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AA5A55-D2BB-4C49-A19D-59270668D03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999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17EE9D9-49A7-AE42-84D1-352EBEE407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55684" y="1149178"/>
            <a:ext cx="6795912" cy="264389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lnSpc>
                <a:spcPts val="4800"/>
              </a:lnSpc>
              <a:defRPr sz="4200" b="0" cap="none" spc="0" baseline="0">
                <a:solidFill>
                  <a:srgbClr val="003057"/>
                </a:solidFill>
                <a:latin typeface="Roboto Slab" pitchFamily="2" charset="0"/>
                <a:ea typeface="Roboto Slab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55682" y="3793068"/>
            <a:ext cx="6795913" cy="16848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3600"/>
              </a:lnSpc>
              <a:buNone/>
              <a:defRPr sz="1800" b="0" cap="none" spc="0" baseline="0">
                <a:solidFill>
                  <a:srgbClr val="85743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251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DA8079-4F60-D34B-96A4-C32E3C6A4A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82101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213FC5-8FDB-D640-8F18-46D09DD7FD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81001" y="365125"/>
            <a:ext cx="8801100" cy="5811838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9F9D1-30A5-3C44-9E01-F570121CC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C5DF8-E50D-1745-97C5-A23C0E511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2D20E1-9670-8A49-9442-60CC2307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61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A5344-C265-471D-88B9-046D7220DA31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E5798-AD98-40CC-8DB3-B25717D49D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3367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660" r="11025" b="45633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Rectangle 2"/>
          <p:cNvSpPr/>
          <p:nvPr userDrawn="1"/>
        </p:nvSpPr>
        <p:spPr>
          <a:xfrm>
            <a:off x="3816630" y="0"/>
            <a:ext cx="7434471" cy="6858000"/>
          </a:xfrm>
          <a:custGeom>
            <a:avLst/>
            <a:gdLst>
              <a:gd name="connsiteX0" fmla="*/ 0 w 3472070"/>
              <a:gd name="connsiteY0" fmla="*/ 0 h 6858000"/>
              <a:gd name="connsiteX1" fmla="*/ 3472070 w 3472070"/>
              <a:gd name="connsiteY1" fmla="*/ 0 h 6858000"/>
              <a:gd name="connsiteX2" fmla="*/ 3472070 w 3472070"/>
              <a:gd name="connsiteY2" fmla="*/ 6858000 h 6858000"/>
              <a:gd name="connsiteX3" fmla="*/ 0 w 3472070"/>
              <a:gd name="connsiteY3" fmla="*/ 6858000 h 6858000"/>
              <a:gd name="connsiteX4" fmla="*/ 0 w 3472070"/>
              <a:gd name="connsiteY4" fmla="*/ 0 h 6858000"/>
              <a:gd name="connsiteX0" fmla="*/ 0 w 7434470"/>
              <a:gd name="connsiteY0" fmla="*/ 0 h 6858000"/>
              <a:gd name="connsiteX1" fmla="*/ 7434470 w 7434470"/>
              <a:gd name="connsiteY1" fmla="*/ 0 h 6858000"/>
              <a:gd name="connsiteX2" fmla="*/ 7434470 w 7434470"/>
              <a:gd name="connsiteY2" fmla="*/ 6858000 h 6858000"/>
              <a:gd name="connsiteX3" fmla="*/ 3962400 w 7434470"/>
              <a:gd name="connsiteY3" fmla="*/ 6858000 h 6858000"/>
              <a:gd name="connsiteX4" fmla="*/ 0 w 743447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34470" h="6858000">
                <a:moveTo>
                  <a:pt x="0" y="0"/>
                </a:moveTo>
                <a:lnTo>
                  <a:pt x="7434470" y="0"/>
                </a:lnTo>
                <a:lnTo>
                  <a:pt x="7434470" y="6858000"/>
                </a:lnTo>
                <a:lnTo>
                  <a:pt x="396240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2"/>
          <p:cNvSpPr/>
          <p:nvPr userDrawn="1"/>
        </p:nvSpPr>
        <p:spPr>
          <a:xfrm>
            <a:off x="4359970" y="0"/>
            <a:ext cx="7434471" cy="6858000"/>
          </a:xfrm>
          <a:custGeom>
            <a:avLst/>
            <a:gdLst>
              <a:gd name="connsiteX0" fmla="*/ 0 w 3472070"/>
              <a:gd name="connsiteY0" fmla="*/ 0 h 6858000"/>
              <a:gd name="connsiteX1" fmla="*/ 3472070 w 3472070"/>
              <a:gd name="connsiteY1" fmla="*/ 0 h 6858000"/>
              <a:gd name="connsiteX2" fmla="*/ 3472070 w 3472070"/>
              <a:gd name="connsiteY2" fmla="*/ 6858000 h 6858000"/>
              <a:gd name="connsiteX3" fmla="*/ 0 w 3472070"/>
              <a:gd name="connsiteY3" fmla="*/ 6858000 h 6858000"/>
              <a:gd name="connsiteX4" fmla="*/ 0 w 3472070"/>
              <a:gd name="connsiteY4" fmla="*/ 0 h 6858000"/>
              <a:gd name="connsiteX0" fmla="*/ 0 w 7434470"/>
              <a:gd name="connsiteY0" fmla="*/ 0 h 6858000"/>
              <a:gd name="connsiteX1" fmla="*/ 7434470 w 7434470"/>
              <a:gd name="connsiteY1" fmla="*/ 0 h 6858000"/>
              <a:gd name="connsiteX2" fmla="*/ 7434470 w 7434470"/>
              <a:gd name="connsiteY2" fmla="*/ 6858000 h 6858000"/>
              <a:gd name="connsiteX3" fmla="*/ 3962400 w 7434470"/>
              <a:gd name="connsiteY3" fmla="*/ 6858000 h 6858000"/>
              <a:gd name="connsiteX4" fmla="*/ 0 w 743447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34470" h="6858000">
                <a:moveTo>
                  <a:pt x="0" y="0"/>
                </a:moveTo>
                <a:lnTo>
                  <a:pt x="7434470" y="0"/>
                </a:lnTo>
                <a:lnTo>
                  <a:pt x="7434470" y="6858000"/>
                </a:lnTo>
                <a:lnTo>
                  <a:pt x="396240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2"/>
          <p:cNvSpPr/>
          <p:nvPr userDrawn="1"/>
        </p:nvSpPr>
        <p:spPr>
          <a:xfrm>
            <a:off x="4505742" y="0"/>
            <a:ext cx="7434471" cy="6858000"/>
          </a:xfrm>
          <a:custGeom>
            <a:avLst/>
            <a:gdLst>
              <a:gd name="connsiteX0" fmla="*/ 0 w 3472070"/>
              <a:gd name="connsiteY0" fmla="*/ 0 h 6858000"/>
              <a:gd name="connsiteX1" fmla="*/ 3472070 w 3472070"/>
              <a:gd name="connsiteY1" fmla="*/ 0 h 6858000"/>
              <a:gd name="connsiteX2" fmla="*/ 3472070 w 3472070"/>
              <a:gd name="connsiteY2" fmla="*/ 6858000 h 6858000"/>
              <a:gd name="connsiteX3" fmla="*/ 0 w 3472070"/>
              <a:gd name="connsiteY3" fmla="*/ 6858000 h 6858000"/>
              <a:gd name="connsiteX4" fmla="*/ 0 w 3472070"/>
              <a:gd name="connsiteY4" fmla="*/ 0 h 6858000"/>
              <a:gd name="connsiteX0" fmla="*/ 0 w 7434470"/>
              <a:gd name="connsiteY0" fmla="*/ 0 h 6858000"/>
              <a:gd name="connsiteX1" fmla="*/ 7434470 w 7434470"/>
              <a:gd name="connsiteY1" fmla="*/ 0 h 6858000"/>
              <a:gd name="connsiteX2" fmla="*/ 7434470 w 7434470"/>
              <a:gd name="connsiteY2" fmla="*/ 6858000 h 6858000"/>
              <a:gd name="connsiteX3" fmla="*/ 3962400 w 7434470"/>
              <a:gd name="connsiteY3" fmla="*/ 6858000 h 6858000"/>
              <a:gd name="connsiteX4" fmla="*/ 0 w 743447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34470" h="6858000">
                <a:moveTo>
                  <a:pt x="0" y="0"/>
                </a:moveTo>
                <a:lnTo>
                  <a:pt x="7434470" y="0"/>
                </a:lnTo>
                <a:lnTo>
                  <a:pt x="7434470" y="6858000"/>
                </a:lnTo>
                <a:lnTo>
                  <a:pt x="396240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Rectangle 2"/>
          <p:cNvSpPr/>
          <p:nvPr userDrawn="1"/>
        </p:nvSpPr>
        <p:spPr>
          <a:xfrm>
            <a:off x="4757530" y="0"/>
            <a:ext cx="7434471" cy="6858000"/>
          </a:xfrm>
          <a:custGeom>
            <a:avLst/>
            <a:gdLst>
              <a:gd name="connsiteX0" fmla="*/ 0 w 3472070"/>
              <a:gd name="connsiteY0" fmla="*/ 0 h 6858000"/>
              <a:gd name="connsiteX1" fmla="*/ 3472070 w 3472070"/>
              <a:gd name="connsiteY1" fmla="*/ 0 h 6858000"/>
              <a:gd name="connsiteX2" fmla="*/ 3472070 w 3472070"/>
              <a:gd name="connsiteY2" fmla="*/ 6858000 h 6858000"/>
              <a:gd name="connsiteX3" fmla="*/ 0 w 3472070"/>
              <a:gd name="connsiteY3" fmla="*/ 6858000 h 6858000"/>
              <a:gd name="connsiteX4" fmla="*/ 0 w 3472070"/>
              <a:gd name="connsiteY4" fmla="*/ 0 h 6858000"/>
              <a:gd name="connsiteX0" fmla="*/ 0 w 7434470"/>
              <a:gd name="connsiteY0" fmla="*/ 0 h 6858000"/>
              <a:gd name="connsiteX1" fmla="*/ 7434470 w 7434470"/>
              <a:gd name="connsiteY1" fmla="*/ 0 h 6858000"/>
              <a:gd name="connsiteX2" fmla="*/ 7434470 w 7434470"/>
              <a:gd name="connsiteY2" fmla="*/ 6858000 h 6858000"/>
              <a:gd name="connsiteX3" fmla="*/ 3962400 w 7434470"/>
              <a:gd name="connsiteY3" fmla="*/ 6858000 h 6858000"/>
              <a:gd name="connsiteX4" fmla="*/ 0 w 743447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34470" h="6858000">
                <a:moveTo>
                  <a:pt x="0" y="0"/>
                </a:moveTo>
                <a:lnTo>
                  <a:pt x="7434470" y="0"/>
                </a:lnTo>
                <a:lnTo>
                  <a:pt x="7434470" y="6858000"/>
                </a:lnTo>
                <a:lnTo>
                  <a:pt x="396240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Hexagon 15"/>
          <p:cNvSpPr/>
          <p:nvPr userDrawn="1"/>
        </p:nvSpPr>
        <p:spPr>
          <a:xfrm>
            <a:off x="3087757" y="4320209"/>
            <a:ext cx="2398643" cy="2067796"/>
          </a:xfrm>
          <a:prstGeom prst="hexagon">
            <a:avLst>
              <a:gd name="adj" fmla="val 28204"/>
              <a:gd name="vf" fmla="val 115470"/>
            </a:avLst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Hexagon 20"/>
          <p:cNvSpPr/>
          <p:nvPr userDrawn="1"/>
        </p:nvSpPr>
        <p:spPr>
          <a:xfrm>
            <a:off x="295833" y="1387707"/>
            <a:ext cx="2398643" cy="2067796"/>
          </a:xfrm>
          <a:prstGeom prst="hexagon">
            <a:avLst>
              <a:gd name="adj" fmla="val 28204"/>
              <a:gd name="vf" fmla="val 115470"/>
            </a:avLst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936105" y="843440"/>
            <a:ext cx="5421008" cy="861005"/>
          </a:xfrm>
          <a:noFill/>
        </p:spPr>
        <p:txBody>
          <a:bodyPr wrap="square" rtlCol="0">
            <a:spAutoFit/>
          </a:bodyPr>
          <a:lstStyle>
            <a:lvl1pPr algn="r">
              <a:defRPr lang="en-US" sz="555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algn="r"/>
            <a:r>
              <a:rPr lang="en-US"/>
              <a:t>Scheller</a:t>
            </a:r>
            <a:endParaRPr lang="en-US" dirty="0"/>
          </a:p>
        </p:txBody>
      </p:sp>
      <p:sp>
        <p:nvSpPr>
          <p:cNvPr id="27" name="Freeform 26"/>
          <p:cNvSpPr/>
          <p:nvPr userDrawn="1"/>
        </p:nvSpPr>
        <p:spPr>
          <a:xfrm>
            <a:off x="282583" y="-32085"/>
            <a:ext cx="2398643" cy="1291499"/>
          </a:xfrm>
          <a:custGeom>
            <a:avLst/>
            <a:gdLst>
              <a:gd name="connsiteX0" fmla="*/ 145308 w 2398643"/>
              <a:gd name="connsiteY0" fmla="*/ 0 h 1291499"/>
              <a:gd name="connsiteX1" fmla="*/ 2253336 w 2398643"/>
              <a:gd name="connsiteY1" fmla="*/ 0 h 1291499"/>
              <a:gd name="connsiteX2" fmla="*/ 2398643 w 2398643"/>
              <a:gd name="connsiteY2" fmla="*/ 257601 h 1291499"/>
              <a:gd name="connsiteX3" fmla="*/ 1815442 w 2398643"/>
              <a:gd name="connsiteY3" fmla="*/ 1291499 h 1291499"/>
              <a:gd name="connsiteX4" fmla="*/ 583201 w 2398643"/>
              <a:gd name="connsiteY4" fmla="*/ 1291499 h 1291499"/>
              <a:gd name="connsiteX5" fmla="*/ 0 w 2398643"/>
              <a:gd name="connsiteY5" fmla="*/ 257601 h 1291499"/>
              <a:gd name="connsiteX6" fmla="*/ 145308 w 2398643"/>
              <a:gd name="connsiteY6" fmla="*/ 0 h 1291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98643" h="1291499">
                <a:moveTo>
                  <a:pt x="145308" y="0"/>
                </a:moveTo>
                <a:lnTo>
                  <a:pt x="2253336" y="0"/>
                </a:lnTo>
                <a:lnTo>
                  <a:pt x="2398643" y="257601"/>
                </a:lnTo>
                <a:lnTo>
                  <a:pt x="1815442" y="1291499"/>
                </a:lnTo>
                <a:lnTo>
                  <a:pt x="583201" y="1291499"/>
                </a:lnTo>
                <a:lnTo>
                  <a:pt x="0" y="257601"/>
                </a:lnTo>
                <a:lnTo>
                  <a:pt x="145308" y="0"/>
                </a:lnTo>
                <a:close/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6" name="Freeform 25"/>
          <p:cNvSpPr/>
          <p:nvPr userDrawn="1"/>
        </p:nvSpPr>
        <p:spPr>
          <a:xfrm>
            <a:off x="-50071" y="281384"/>
            <a:ext cx="836235" cy="2067796"/>
          </a:xfrm>
          <a:custGeom>
            <a:avLst/>
            <a:gdLst>
              <a:gd name="connsiteX0" fmla="*/ 0 w 836235"/>
              <a:gd name="connsiteY0" fmla="*/ 0 h 2067796"/>
              <a:gd name="connsiteX1" fmla="*/ 253034 w 836235"/>
              <a:gd name="connsiteY1" fmla="*/ 0 h 2067796"/>
              <a:gd name="connsiteX2" fmla="*/ 836235 w 836235"/>
              <a:gd name="connsiteY2" fmla="*/ 1033898 h 2067796"/>
              <a:gd name="connsiteX3" fmla="*/ 253034 w 836235"/>
              <a:gd name="connsiteY3" fmla="*/ 2067796 h 2067796"/>
              <a:gd name="connsiteX4" fmla="*/ 0 w 836235"/>
              <a:gd name="connsiteY4" fmla="*/ 2067796 h 2067796"/>
              <a:gd name="connsiteX5" fmla="*/ 0 w 836235"/>
              <a:gd name="connsiteY5" fmla="*/ 1351137 h 2067796"/>
              <a:gd name="connsiteX6" fmla="*/ 0 w 836235"/>
              <a:gd name="connsiteY6" fmla="*/ 0 h 2067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6235" h="2067796">
                <a:moveTo>
                  <a:pt x="0" y="0"/>
                </a:moveTo>
                <a:lnTo>
                  <a:pt x="253034" y="0"/>
                </a:lnTo>
                <a:lnTo>
                  <a:pt x="836235" y="1033898"/>
                </a:lnTo>
                <a:lnTo>
                  <a:pt x="253034" y="2067796"/>
                </a:lnTo>
                <a:lnTo>
                  <a:pt x="0" y="2067796"/>
                </a:lnTo>
                <a:lnTo>
                  <a:pt x="0" y="1351137"/>
                </a:lnTo>
                <a:lnTo>
                  <a:pt x="0" y="0"/>
                </a:lnTo>
                <a:close/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6" name="Freeform 35"/>
          <p:cNvSpPr/>
          <p:nvPr userDrawn="1"/>
        </p:nvSpPr>
        <p:spPr>
          <a:xfrm>
            <a:off x="1192696" y="5433391"/>
            <a:ext cx="2398643" cy="1472690"/>
          </a:xfrm>
          <a:custGeom>
            <a:avLst/>
            <a:gdLst>
              <a:gd name="connsiteX0" fmla="*/ 583201 w 2398643"/>
              <a:gd name="connsiteY0" fmla="*/ 0 h 1472690"/>
              <a:gd name="connsiteX1" fmla="*/ 1815442 w 2398643"/>
              <a:gd name="connsiteY1" fmla="*/ 0 h 1472690"/>
              <a:gd name="connsiteX2" fmla="*/ 2398643 w 2398643"/>
              <a:gd name="connsiteY2" fmla="*/ 1033898 h 1472690"/>
              <a:gd name="connsiteX3" fmla="*/ 2151129 w 2398643"/>
              <a:gd name="connsiteY3" fmla="*/ 1472690 h 1472690"/>
              <a:gd name="connsiteX4" fmla="*/ 247514 w 2398643"/>
              <a:gd name="connsiteY4" fmla="*/ 1472690 h 1472690"/>
              <a:gd name="connsiteX5" fmla="*/ 0 w 2398643"/>
              <a:gd name="connsiteY5" fmla="*/ 1033898 h 1472690"/>
              <a:gd name="connsiteX6" fmla="*/ 583201 w 2398643"/>
              <a:gd name="connsiteY6" fmla="*/ 0 h 1472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98643" h="1472690">
                <a:moveTo>
                  <a:pt x="583201" y="0"/>
                </a:moveTo>
                <a:lnTo>
                  <a:pt x="1815442" y="0"/>
                </a:lnTo>
                <a:lnTo>
                  <a:pt x="2398643" y="1033898"/>
                </a:lnTo>
                <a:lnTo>
                  <a:pt x="2151129" y="1472690"/>
                </a:lnTo>
                <a:lnTo>
                  <a:pt x="247514" y="1472690"/>
                </a:lnTo>
                <a:lnTo>
                  <a:pt x="0" y="1033898"/>
                </a:lnTo>
                <a:lnTo>
                  <a:pt x="583201" y="0"/>
                </a:lnTo>
                <a:close/>
              </a:path>
            </a:pathLst>
          </a:cu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5" name="Freeform 34"/>
          <p:cNvSpPr/>
          <p:nvPr userDrawn="1"/>
        </p:nvSpPr>
        <p:spPr>
          <a:xfrm>
            <a:off x="4982817" y="5433391"/>
            <a:ext cx="2398643" cy="1472690"/>
          </a:xfrm>
          <a:custGeom>
            <a:avLst/>
            <a:gdLst>
              <a:gd name="connsiteX0" fmla="*/ 583201 w 2398643"/>
              <a:gd name="connsiteY0" fmla="*/ 0 h 1472690"/>
              <a:gd name="connsiteX1" fmla="*/ 1815442 w 2398643"/>
              <a:gd name="connsiteY1" fmla="*/ 0 h 1472690"/>
              <a:gd name="connsiteX2" fmla="*/ 2398643 w 2398643"/>
              <a:gd name="connsiteY2" fmla="*/ 1033898 h 1472690"/>
              <a:gd name="connsiteX3" fmla="*/ 2151130 w 2398643"/>
              <a:gd name="connsiteY3" fmla="*/ 1472690 h 1472690"/>
              <a:gd name="connsiteX4" fmla="*/ 247514 w 2398643"/>
              <a:gd name="connsiteY4" fmla="*/ 1472690 h 1472690"/>
              <a:gd name="connsiteX5" fmla="*/ 0 w 2398643"/>
              <a:gd name="connsiteY5" fmla="*/ 1033898 h 1472690"/>
              <a:gd name="connsiteX6" fmla="*/ 583201 w 2398643"/>
              <a:gd name="connsiteY6" fmla="*/ 0 h 1472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98643" h="1472690">
                <a:moveTo>
                  <a:pt x="583201" y="0"/>
                </a:moveTo>
                <a:lnTo>
                  <a:pt x="1815442" y="0"/>
                </a:lnTo>
                <a:lnTo>
                  <a:pt x="2398643" y="1033898"/>
                </a:lnTo>
                <a:lnTo>
                  <a:pt x="2151130" y="1472690"/>
                </a:lnTo>
                <a:lnTo>
                  <a:pt x="247514" y="1472690"/>
                </a:lnTo>
                <a:lnTo>
                  <a:pt x="0" y="1033898"/>
                </a:lnTo>
                <a:lnTo>
                  <a:pt x="583201" y="0"/>
                </a:lnTo>
                <a:close/>
              </a:path>
            </a:pathLst>
          </a:cu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940552" y="2825378"/>
            <a:ext cx="4416425" cy="728663"/>
          </a:xfrm>
        </p:spPr>
        <p:txBody>
          <a:bodyPr>
            <a:noAutofit/>
          </a:bodyPr>
          <a:lstStyle>
            <a:lvl1pPr marL="0" indent="0" algn="r">
              <a:buNone/>
              <a:defRPr sz="180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 Georgia Institute </a:t>
            </a:r>
            <a:br>
              <a:rPr lang="en-US" dirty="0"/>
            </a:br>
            <a:r>
              <a:rPr lang="en-US" dirty="0"/>
              <a:t>of Technology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936106" y="1856028"/>
            <a:ext cx="5420871" cy="728663"/>
          </a:xfrm>
        </p:spPr>
        <p:txBody>
          <a:bodyPr>
            <a:noAutofit/>
          </a:bodyPr>
          <a:lstStyle>
            <a:lvl1pPr marL="0" indent="0" algn="r">
              <a:buNone/>
              <a:defRPr sz="240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College of Business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7534656" y="2535416"/>
            <a:ext cx="3756197" cy="0"/>
          </a:xfrm>
          <a:prstGeom prst="line">
            <a:avLst/>
          </a:prstGeom>
          <a:ln w="476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72752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>
          <a:xfrm>
            <a:off x="614363" y="6468646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CB7C9A-25F0-634B-9610-C309785BDCD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>
          <a:xfrm>
            <a:off x="4038600" y="6468646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834439" y="6468646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BD19ECE-0AA1-F64B-B892-9B3B58709EA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 Placeholder 2"/>
          <p:cNvSpPr>
            <a:spLocks noGrp="1"/>
          </p:cNvSpPr>
          <p:nvPr>
            <p:ph idx="1"/>
          </p:nvPr>
        </p:nvSpPr>
        <p:spPr>
          <a:xfrm>
            <a:off x="614363" y="1372137"/>
            <a:ext cx="1096327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2"/>
          <p:cNvSpPr>
            <a:spLocks noGrp="1"/>
          </p:cNvSpPr>
          <p:nvPr>
            <p:ph type="title" hasCustomPrompt="1"/>
          </p:nvPr>
        </p:nvSpPr>
        <p:spPr>
          <a:xfrm>
            <a:off x="614361" y="450359"/>
            <a:ext cx="10505067" cy="685467"/>
          </a:xfrm>
        </p:spPr>
        <p:txBody>
          <a:bodyPr anchor="t">
            <a:normAutofit/>
          </a:bodyPr>
          <a:lstStyle>
            <a:lvl1pPr marL="0" indent="0">
              <a:buFont typeface="Arial" charset="0"/>
              <a:buNone/>
              <a:defRPr lang="en-US" sz="2100" b="1" kern="120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48084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>
          <a:xfrm>
            <a:off x="614363" y="6468646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ACB7C9A-25F0-634B-9610-C309785BDCD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>
          <a:xfrm>
            <a:off x="4038600" y="6468646"/>
            <a:ext cx="41148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834439" y="6468646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BD19ECE-0AA1-F64B-B892-9B3B58709EA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2"/>
          <p:cNvSpPr>
            <a:spLocks noGrp="1"/>
          </p:cNvSpPr>
          <p:nvPr>
            <p:ph type="title" hasCustomPrompt="1"/>
          </p:nvPr>
        </p:nvSpPr>
        <p:spPr>
          <a:xfrm>
            <a:off x="612648" y="448058"/>
            <a:ext cx="10505067" cy="685467"/>
          </a:xfrm>
        </p:spPr>
        <p:txBody>
          <a:bodyPr anchor="t">
            <a:normAutofit/>
          </a:bodyPr>
          <a:lstStyle>
            <a:lvl1pPr marL="0" indent="0">
              <a:buFont typeface="Arial" charset="0"/>
              <a:buNone/>
              <a:defRPr lang="en-US" sz="2100" b="1" kern="120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714895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/TEXT (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>
          <a:xfrm>
            <a:off x="614363" y="6468646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ACB7C9A-25F0-634B-9610-C309785BDCD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>
          <a:xfrm>
            <a:off x="4038600" y="6468646"/>
            <a:ext cx="41148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834439" y="6468646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BD19ECE-0AA1-F64B-B892-9B3B58709EA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Picture Placeholder 38"/>
          <p:cNvSpPr>
            <a:spLocks noGrp="1"/>
          </p:cNvSpPr>
          <p:nvPr>
            <p:ph type="pic" sz="quarter" idx="13"/>
          </p:nvPr>
        </p:nvSpPr>
        <p:spPr>
          <a:xfrm>
            <a:off x="800637" y="1954946"/>
            <a:ext cx="2398643" cy="2067797"/>
          </a:xfrm>
          <a:prstGeom prst="hexagon">
            <a:avLst>
              <a:gd name="adj" fmla="val 28350"/>
              <a:gd name="vf" fmla="val 115470"/>
            </a:avLst>
          </a:prstGeom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6" name="Picture Placeholder 38"/>
          <p:cNvSpPr>
            <a:spLocks noGrp="1"/>
          </p:cNvSpPr>
          <p:nvPr>
            <p:ph type="pic" sz="quarter" idx="14"/>
          </p:nvPr>
        </p:nvSpPr>
        <p:spPr>
          <a:xfrm>
            <a:off x="3486375" y="1954946"/>
            <a:ext cx="2398643" cy="2067797"/>
          </a:xfrm>
          <a:prstGeom prst="hexagon">
            <a:avLst>
              <a:gd name="adj" fmla="val 28350"/>
              <a:gd name="vf" fmla="val 115470"/>
            </a:avLst>
          </a:prstGeom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7" name="Picture Placeholder 38"/>
          <p:cNvSpPr>
            <a:spLocks noGrp="1"/>
          </p:cNvSpPr>
          <p:nvPr>
            <p:ph type="pic" sz="quarter" idx="15"/>
          </p:nvPr>
        </p:nvSpPr>
        <p:spPr>
          <a:xfrm>
            <a:off x="6172113" y="1954762"/>
            <a:ext cx="2398643" cy="2067797"/>
          </a:xfrm>
          <a:prstGeom prst="hexagon">
            <a:avLst>
              <a:gd name="adj" fmla="val 28350"/>
              <a:gd name="vf" fmla="val 115470"/>
            </a:avLst>
          </a:prstGeom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8" name="Picture Placeholder 38"/>
          <p:cNvSpPr>
            <a:spLocks noGrp="1"/>
          </p:cNvSpPr>
          <p:nvPr>
            <p:ph type="pic" sz="quarter" idx="16"/>
          </p:nvPr>
        </p:nvSpPr>
        <p:spPr>
          <a:xfrm>
            <a:off x="8857852" y="1954761"/>
            <a:ext cx="2398643" cy="2067797"/>
          </a:xfrm>
          <a:prstGeom prst="hexagon">
            <a:avLst>
              <a:gd name="adj" fmla="val 28350"/>
              <a:gd name="vf" fmla="val 115470"/>
            </a:avLst>
          </a:prstGeom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800637" y="4397311"/>
            <a:ext cx="2398640" cy="461665"/>
          </a:xfrm>
        </p:spPr>
        <p:txBody>
          <a:bodyPr>
            <a:normAutofit/>
          </a:bodyPr>
          <a:lstStyle>
            <a:lvl1pPr marL="0" indent="0" algn="ctr" defTabSz="685800" rtl="0" eaLnBrk="1" latinLnBrk="0" hangingPunct="1">
              <a:buNone/>
              <a:defRPr lang="en-US" sz="1800" b="1" kern="120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800637" y="4890178"/>
            <a:ext cx="2398640" cy="898716"/>
          </a:xfrm>
        </p:spPr>
        <p:txBody>
          <a:bodyPr>
            <a:noAutofit/>
          </a:bodyPr>
          <a:lstStyle>
            <a:lvl1pPr marL="0" indent="0" algn="ctr" defTabSz="685800" rtl="0" eaLnBrk="1" latinLnBrk="0" hangingPunct="1">
              <a:lnSpc>
                <a:spcPct val="114000"/>
              </a:lnSpc>
              <a:buNone/>
              <a:defRPr lang="en-US" sz="1200" kern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sz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Suspendisse ultrices </a:t>
            </a:r>
            <a:r>
              <a:rPr lang="en-US" sz="1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hendrerit</a:t>
            </a:r>
            <a:r>
              <a:rPr lang="en-US" sz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dolor </a:t>
            </a:r>
            <a:r>
              <a:rPr lang="en-US" sz="1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nec</a:t>
            </a:r>
            <a:r>
              <a:rPr lang="en-US" sz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congue</a:t>
            </a:r>
            <a:r>
              <a:rPr lang="en-US" sz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 Cras </a:t>
            </a:r>
            <a:r>
              <a:rPr lang="en-US" sz="1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condim</a:t>
            </a:r>
            <a:endParaRPr lang="en-US" sz="1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0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3486375" y="4397311"/>
            <a:ext cx="2398640" cy="461665"/>
          </a:xfrm>
        </p:spPr>
        <p:txBody>
          <a:bodyPr>
            <a:normAutofit/>
          </a:bodyPr>
          <a:lstStyle>
            <a:lvl1pPr marL="0" indent="0" algn="ctr" defTabSz="685800" rtl="0" eaLnBrk="1" latinLnBrk="0" hangingPunct="1">
              <a:buNone/>
              <a:defRPr lang="en-US" sz="1800" b="1" kern="120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3486375" y="4890178"/>
            <a:ext cx="2398640" cy="898716"/>
          </a:xfrm>
        </p:spPr>
        <p:txBody>
          <a:bodyPr>
            <a:noAutofit/>
          </a:bodyPr>
          <a:lstStyle>
            <a:lvl1pPr marL="0" indent="0" algn="ctr" defTabSz="685800" rtl="0" eaLnBrk="1" latinLnBrk="0" hangingPunct="1">
              <a:lnSpc>
                <a:spcPct val="114000"/>
              </a:lnSpc>
              <a:buNone/>
              <a:defRPr lang="en-US" sz="1200" kern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sz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Suspendisse ultrices </a:t>
            </a:r>
            <a:r>
              <a:rPr lang="en-US" sz="1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hendrerit</a:t>
            </a:r>
            <a:r>
              <a:rPr lang="en-US" sz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dolor </a:t>
            </a:r>
            <a:r>
              <a:rPr lang="en-US" sz="1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nec</a:t>
            </a:r>
            <a:r>
              <a:rPr lang="en-US" sz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congue</a:t>
            </a:r>
            <a:r>
              <a:rPr lang="en-US" sz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 Cras </a:t>
            </a:r>
            <a:r>
              <a:rPr lang="en-US" sz="1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condim</a:t>
            </a:r>
            <a:endParaRPr lang="en-US" sz="1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2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6172111" y="4397311"/>
            <a:ext cx="2398640" cy="461665"/>
          </a:xfrm>
        </p:spPr>
        <p:txBody>
          <a:bodyPr>
            <a:normAutofit/>
          </a:bodyPr>
          <a:lstStyle>
            <a:lvl1pPr marL="0" indent="0" algn="ctr" defTabSz="685800" rtl="0" eaLnBrk="1" latinLnBrk="0" hangingPunct="1">
              <a:buNone/>
              <a:defRPr lang="en-US" sz="1800" b="1" kern="120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33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6172111" y="4890178"/>
            <a:ext cx="2398640" cy="898716"/>
          </a:xfrm>
        </p:spPr>
        <p:txBody>
          <a:bodyPr>
            <a:noAutofit/>
          </a:bodyPr>
          <a:lstStyle>
            <a:lvl1pPr marL="0" indent="0" algn="ctr" defTabSz="685800" rtl="0" eaLnBrk="1" latinLnBrk="0" hangingPunct="1">
              <a:lnSpc>
                <a:spcPct val="114000"/>
              </a:lnSpc>
              <a:buNone/>
              <a:defRPr lang="en-US" sz="1200" kern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sz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Suspendisse ultrices </a:t>
            </a:r>
            <a:r>
              <a:rPr lang="en-US" sz="1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hendrerit</a:t>
            </a:r>
            <a:r>
              <a:rPr lang="en-US" sz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dolor </a:t>
            </a:r>
            <a:r>
              <a:rPr lang="en-US" sz="1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nec</a:t>
            </a:r>
            <a:r>
              <a:rPr lang="en-US" sz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congue</a:t>
            </a:r>
            <a:r>
              <a:rPr lang="en-US" sz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 Cras </a:t>
            </a:r>
            <a:r>
              <a:rPr lang="en-US" sz="1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condim</a:t>
            </a:r>
            <a:endParaRPr lang="en-US" sz="1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4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8857848" y="4397311"/>
            <a:ext cx="2398640" cy="461665"/>
          </a:xfrm>
        </p:spPr>
        <p:txBody>
          <a:bodyPr>
            <a:normAutofit/>
          </a:bodyPr>
          <a:lstStyle>
            <a:lvl1pPr marL="0" indent="0" algn="ctr" defTabSz="685800" rtl="0" eaLnBrk="1" latinLnBrk="0" hangingPunct="1">
              <a:buNone/>
              <a:defRPr lang="en-US" sz="1800" b="1" kern="120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35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8857848" y="4890178"/>
            <a:ext cx="2398640" cy="898716"/>
          </a:xfrm>
        </p:spPr>
        <p:txBody>
          <a:bodyPr>
            <a:noAutofit/>
          </a:bodyPr>
          <a:lstStyle>
            <a:lvl1pPr marL="0" indent="0" algn="ctr" defTabSz="685800" rtl="0" eaLnBrk="1" latinLnBrk="0" hangingPunct="1">
              <a:lnSpc>
                <a:spcPct val="114000"/>
              </a:lnSpc>
              <a:buNone/>
              <a:defRPr lang="en-US" sz="1200" kern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sz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Suspendisse ultrices </a:t>
            </a:r>
            <a:r>
              <a:rPr lang="en-US" sz="1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hendrerit</a:t>
            </a:r>
            <a:r>
              <a:rPr lang="en-US" sz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dolor </a:t>
            </a:r>
            <a:r>
              <a:rPr lang="en-US" sz="1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nec</a:t>
            </a:r>
            <a:r>
              <a:rPr lang="en-US" sz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congue</a:t>
            </a:r>
            <a:r>
              <a:rPr lang="en-US" sz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 Cras </a:t>
            </a:r>
            <a:r>
              <a:rPr lang="en-US" sz="1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condim</a:t>
            </a:r>
            <a:endParaRPr lang="en-US" sz="1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" name="Title 12"/>
          <p:cNvSpPr>
            <a:spLocks noGrp="1"/>
          </p:cNvSpPr>
          <p:nvPr>
            <p:ph type="title" hasCustomPrompt="1"/>
          </p:nvPr>
        </p:nvSpPr>
        <p:spPr>
          <a:xfrm>
            <a:off x="612648" y="450359"/>
            <a:ext cx="10505067" cy="685467"/>
          </a:xfrm>
        </p:spPr>
        <p:txBody>
          <a:bodyPr anchor="t">
            <a:normAutofit/>
          </a:bodyPr>
          <a:lstStyle>
            <a:lvl1pPr marL="0" indent="0">
              <a:buFont typeface="Arial" charset="0"/>
              <a:buNone/>
              <a:defRPr lang="en-US" sz="2100" b="1" kern="120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40903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UCKET (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>
          <a:xfrm>
            <a:off x="614363" y="6468646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CB7C9A-25F0-634B-9610-C309785BDCD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>
          <a:xfrm>
            <a:off x="4038600" y="6468646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834439" y="6468646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BD19ECE-0AA1-F64B-B892-9B3B58709EA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8"/>
          <p:cNvSpPr/>
          <p:nvPr userDrawn="1"/>
        </p:nvSpPr>
        <p:spPr>
          <a:xfrm flipH="1">
            <a:off x="-1" y="1676482"/>
            <a:ext cx="5846165" cy="587035"/>
          </a:xfrm>
          <a:custGeom>
            <a:avLst/>
            <a:gdLst>
              <a:gd name="connsiteX0" fmla="*/ 0 w 4076700"/>
              <a:gd name="connsiteY0" fmla="*/ 0 h 689719"/>
              <a:gd name="connsiteX1" fmla="*/ 4076700 w 4076700"/>
              <a:gd name="connsiteY1" fmla="*/ 0 h 689719"/>
              <a:gd name="connsiteX2" fmla="*/ 4076700 w 4076700"/>
              <a:gd name="connsiteY2" fmla="*/ 689719 h 689719"/>
              <a:gd name="connsiteX3" fmla="*/ 0 w 4076700"/>
              <a:gd name="connsiteY3" fmla="*/ 689719 h 689719"/>
              <a:gd name="connsiteX4" fmla="*/ 0 w 4076700"/>
              <a:gd name="connsiteY4" fmla="*/ 0 h 689719"/>
              <a:gd name="connsiteX0" fmla="*/ 543415 w 4076700"/>
              <a:gd name="connsiteY0" fmla="*/ 0 h 694944"/>
              <a:gd name="connsiteX1" fmla="*/ 4076700 w 4076700"/>
              <a:gd name="connsiteY1" fmla="*/ 5225 h 694944"/>
              <a:gd name="connsiteX2" fmla="*/ 4076700 w 4076700"/>
              <a:gd name="connsiteY2" fmla="*/ 694944 h 694944"/>
              <a:gd name="connsiteX3" fmla="*/ 0 w 4076700"/>
              <a:gd name="connsiteY3" fmla="*/ 694944 h 694944"/>
              <a:gd name="connsiteX4" fmla="*/ 543415 w 4076700"/>
              <a:gd name="connsiteY4" fmla="*/ 0 h 694944"/>
              <a:gd name="connsiteX0" fmla="*/ 397111 w 4076700"/>
              <a:gd name="connsiteY0" fmla="*/ 0 h 694944"/>
              <a:gd name="connsiteX1" fmla="*/ 4076700 w 4076700"/>
              <a:gd name="connsiteY1" fmla="*/ 5225 h 694944"/>
              <a:gd name="connsiteX2" fmla="*/ 4076700 w 4076700"/>
              <a:gd name="connsiteY2" fmla="*/ 694944 h 694944"/>
              <a:gd name="connsiteX3" fmla="*/ 0 w 4076700"/>
              <a:gd name="connsiteY3" fmla="*/ 694944 h 694944"/>
              <a:gd name="connsiteX4" fmla="*/ 397111 w 4076700"/>
              <a:gd name="connsiteY4" fmla="*/ 0 h 694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6700" h="694944">
                <a:moveTo>
                  <a:pt x="397111" y="0"/>
                </a:moveTo>
                <a:lnTo>
                  <a:pt x="4076700" y="5225"/>
                </a:lnTo>
                <a:lnTo>
                  <a:pt x="4076700" y="694944"/>
                </a:lnTo>
                <a:lnTo>
                  <a:pt x="0" y="694944"/>
                </a:lnTo>
                <a:lnTo>
                  <a:pt x="39711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Rectangle 8"/>
          <p:cNvSpPr/>
          <p:nvPr userDrawn="1"/>
        </p:nvSpPr>
        <p:spPr>
          <a:xfrm rot="10800000" flipH="1">
            <a:off x="5591332" y="1676479"/>
            <a:ext cx="6600669" cy="587035"/>
          </a:xfrm>
          <a:custGeom>
            <a:avLst/>
            <a:gdLst>
              <a:gd name="connsiteX0" fmla="*/ 0 w 4076700"/>
              <a:gd name="connsiteY0" fmla="*/ 0 h 689719"/>
              <a:gd name="connsiteX1" fmla="*/ 4076700 w 4076700"/>
              <a:gd name="connsiteY1" fmla="*/ 0 h 689719"/>
              <a:gd name="connsiteX2" fmla="*/ 4076700 w 4076700"/>
              <a:gd name="connsiteY2" fmla="*/ 689719 h 689719"/>
              <a:gd name="connsiteX3" fmla="*/ 0 w 4076700"/>
              <a:gd name="connsiteY3" fmla="*/ 689719 h 689719"/>
              <a:gd name="connsiteX4" fmla="*/ 0 w 4076700"/>
              <a:gd name="connsiteY4" fmla="*/ 0 h 689719"/>
              <a:gd name="connsiteX0" fmla="*/ 543415 w 4076700"/>
              <a:gd name="connsiteY0" fmla="*/ 0 h 694944"/>
              <a:gd name="connsiteX1" fmla="*/ 4076700 w 4076700"/>
              <a:gd name="connsiteY1" fmla="*/ 5225 h 694944"/>
              <a:gd name="connsiteX2" fmla="*/ 4076700 w 4076700"/>
              <a:gd name="connsiteY2" fmla="*/ 694944 h 694944"/>
              <a:gd name="connsiteX3" fmla="*/ 0 w 4076700"/>
              <a:gd name="connsiteY3" fmla="*/ 694944 h 694944"/>
              <a:gd name="connsiteX4" fmla="*/ 543415 w 4076700"/>
              <a:gd name="connsiteY4" fmla="*/ 0 h 694944"/>
              <a:gd name="connsiteX0" fmla="*/ 397111 w 4076700"/>
              <a:gd name="connsiteY0" fmla="*/ 0 h 694944"/>
              <a:gd name="connsiteX1" fmla="*/ 4076700 w 4076700"/>
              <a:gd name="connsiteY1" fmla="*/ 5225 h 694944"/>
              <a:gd name="connsiteX2" fmla="*/ 4076700 w 4076700"/>
              <a:gd name="connsiteY2" fmla="*/ 694944 h 694944"/>
              <a:gd name="connsiteX3" fmla="*/ 0 w 4076700"/>
              <a:gd name="connsiteY3" fmla="*/ 694944 h 694944"/>
              <a:gd name="connsiteX4" fmla="*/ 397111 w 4076700"/>
              <a:gd name="connsiteY4" fmla="*/ 0 h 694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6700" h="694944">
                <a:moveTo>
                  <a:pt x="397111" y="0"/>
                </a:moveTo>
                <a:lnTo>
                  <a:pt x="4076700" y="5225"/>
                </a:lnTo>
                <a:lnTo>
                  <a:pt x="4076700" y="694944"/>
                </a:lnTo>
                <a:lnTo>
                  <a:pt x="0" y="694944"/>
                </a:lnTo>
                <a:lnTo>
                  <a:pt x="39711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287611" y="1747366"/>
            <a:ext cx="3963263" cy="383182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mtClean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350" smtClean="0">
                <a:solidFill>
                  <a:schemeClr val="tx1"/>
                </a:solidFill>
              </a:defRPr>
            </a:lvl2pPr>
            <a:lvl3pPr>
              <a:defRPr lang="en-US" sz="1350" smtClean="0">
                <a:solidFill>
                  <a:schemeClr val="tx1"/>
                </a:solidFill>
              </a:defRPr>
            </a:lvl3pPr>
            <a:lvl4pPr>
              <a:defRPr lang="en-US" smtClean="0">
                <a:solidFill>
                  <a:schemeClr val="tx1"/>
                </a:solidFill>
              </a:defRPr>
            </a:lvl4pPr>
            <a:lvl5pPr>
              <a:defRPr lang="en-US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/>
              <a:t>HEADER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536667" y="1747366"/>
            <a:ext cx="3963263" cy="383182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mtClean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350" smtClean="0">
                <a:solidFill>
                  <a:schemeClr val="tx1"/>
                </a:solidFill>
              </a:defRPr>
            </a:lvl2pPr>
            <a:lvl3pPr>
              <a:defRPr lang="en-US" sz="1350" smtClean="0">
                <a:solidFill>
                  <a:schemeClr val="tx1"/>
                </a:solidFill>
              </a:defRPr>
            </a:lvl3pPr>
            <a:lvl4pPr>
              <a:defRPr lang="en-US" smtClean="0">
                <a:solidFill>
                  <a:schemeClr val="tx1"/>
                </a:solidFill>
              </a:defRPr>
            </a:lvl4pPr>
            <a:lvl5pPr>
              <a:defRPr lang="en-US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/>
              <a:t>HEADER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idx="1"/>
          </p:nvPr>
        </p:nvSpPr>
        <p:spPr>
          <a:xfrm>
            <a:off x="1287611" y="2506664"/>
            <a:ext cx="3963263" cy="32014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  <a:lvl2pPr marL="342900" indent="0">
              <a:buNone/>
              <a:defRPr sz="1350">
                <a:solidFill>
                  <a:schemeClr val="bg1"/>
                </a:solidFill>
              </a:defRPr>
            </a:lvl2pPr>
            <a:lvl3pPr marL="685800" indent="0"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buNone/>
              <a:defRPr sz="1050">
                <a:solidFill>
                  <a:schemeClr val="bg1"/>
                </a:solidFill>
              </a:defRPr>
            </a:lvl4pPr>
            <a:lvl5pPr marL="1371600" indent="0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idx="15"/>
          </p:nvPr>
        </p:nvSpPr>
        <p:spPr>
          <a:xfrm>
            <a:off x="6536667" y="2506664"/>
            <a:ext cx="3963263" cy="32014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  <a:lvl2pPr marL="342900" indent="0">
              <a:buNone/>
              <a:defRPr sz="1350">
                <a:solidFill>
                  <a:schemeClr val="bg1"/>
                </a:solidFill>
              </a:defRPr>
            </a:lvl2pPr>
            <a:lvl3pPr marL="685800" indent="0"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buNone/>
              <a:defRPr sz="1050">
                <a:solidFill>
                  <a:schemeClr val="bg1"/>
                </a:solidFill>
              </a:defRPr>
            </a:lvl4pPr>
            <a:lvl5pPr marL="1371600" indent="0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itle 12"/>
          <p:cNvSpPr>
            <a:spLocks noGrp="1"/>
          </p:cNvSpPr>
          <p:nvPr>
            <p:ph type="title" hasCustomPrompt="1"/>
          </p:nvPr>
        </p:nvSpPr>
        <p:spPr>
          <a:xfrm>
            <a:off x="612648" y="450359"/>
            <a:ext cx="10505067" cy="685467"/>
          </a:xfrm>
        </p:spPr>
        <p:txBody>
          <a:bodyPr anchor="t">
            <a:normAutofit/>
          </a:bodyPr>
          <a:lstStyle>
            <a:lvl1pPr marL="0" indent="0">
              <a:buFont typeface="Arial" charset="0"/>
              <a:buNone/>
              <a:defRPr lang="en-US" sz="2100" b="1" kern="120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4" name="Straight Connector 23"/>
          <p:cNvCxnSpPr/>
          <p:nvPr userDrawn="1"/>
        </p:nvCxnSpPr>
        <p:spPr>
          <a:xfrm flipV="1">
            <a:off x="6019800" y="2364196"/>
            <a:ext cx="0" cy="376990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38486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UCKET (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>
          <a:xfrm>
            <a:off x="614363" y="6468646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CB7C9A-25F0-634B-9610-C309785BDCD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>
          <a:xfrm>
            <a:off x="4038600" y="6468646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834439" y="6468646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BD19ECE-0AA1-F64B-B892-9B3B58709EA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Parallelogram 16"/>
          <p:cNvSpPr/>
          <p:nvPr userDrawn="1"/>
        </p:nvSpPr>
        <p:spPr>
          <a:xfrm>
            <a:off x="741632" y="1676479"/>
            <a:ext cx="3550299" cy="587035"/>
          </a:xfrm>
          <a:prstGeom prst="parallelogram">
            <a:avLst>
              <a:gd name="adj" fmla="val 4287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Parallelogram 20"/>
          <p:cNvSpPr/>
          <p:nvPr userDrawn="1"/>
        </p:nvSpPr>
        <p:spPr>
          <a:xfrm>
            <a:off x="4291929" y="1676479"/>
            <a:ext cx="3550299" cy="587035"/>
          </a:xfrm>
          <a:prstGeom prst="parallelogram">
            <a:avLst>
              <a:gd name="adj" fmla="val 4287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8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Parallelogram 21"/>
          <p:cNvSpPr/>
          <p:nvPr userDrawn="1"/>
        </p:nvSpPr>
        <p:spPr>
          <a:xfrm>
            <a:off x="7842228" y="1676479"/>
            <a:ext cx="3550299" cy="587035"/>
          </a:xfrm>
          <a:prstGeom prst="parallelogram">
            <a:avLst>
              <a:gd name="adj" fmla="val 4287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055837" y="1736097"/>
            <a:ext cx="2982764" cy="383182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mtClean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350" smtClean="0">
                <a:solidFill>
                  <a:schemeClr val="tx1"/>
                </a:solidFill>
              </a:defRPr>
            </a:lvl2pPr>
            <a:lvl3pPr>
              <a:defRPr lang="en-US" sz="1350" smtClean="0">
                <a:solidFill>
                  <a:schemeClr val="tx1"/>
                </a:solidFill>
              </a:defRPr>
            </a:lvl3pPr>
            <a:lvl4pPr>
              <a:defRPr lang="en-US" smtClean="0">
                <a:solidFill>
                  <a:schemeClr val="tx1"/>
                </a:solidFill>
              </a:defRPr>
            </a:lvl4pPr>
            <a:lvl5pPr>
              <a:defRPr lang="en-US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/>
              <a:t>HEADER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idx="1"/>
          </p:nvPr>
        </p:nvSpPr>
        <p:spPr>
          <a:xfrm>
            <a:off x="1055837" y="2495395"/>
            <a:ext cx="2982764" cy="32014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1350">
                <a:solidFill>
                  <a:schemeClr val="bg1"/>
                </a:solidFill>
              </a:defRPr>
            </a:lvl1pPr>
            <a:lvl2pPr marL="342900" indent="0"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buNone/>
              <a:defRPr sz="1050">
                <a:solidFill>
                  <a:schemeClr val="bg1"/>
                </a:solidFill>
              </a:defRPr>
            </a:lvl3pPr>
            <a:lvl4pPr marL="1028700" indent="0">
              <a:buNone/>
              <a:defRPr sz="900">
                <a:solidFill>
                  <a:schemeClr val="bg1"/>
                </a:solidFill>
              </a:defRPr>
            </a:lvl4pPr>
            <a:lvl5pPr marL="1371600" indent="0"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606135" y="1742369"/>
            <a:ext cx="2982764" cy="383182"/>
          </a:xfrm>
          <a:noFill/>
        </p:spPr>
        <p:txBody>
          <a:bodyPr vert="horz" wrap="square" lIns="91440" tIns="45720" rIns="91440" bIns="45720" rtlCol="0">
            <a:spAutoFit/>
          </a:bodyPr>
          <a:lstStyle>
            <a:lvl1pPr>
              <a:defRPr lang="en-US" smtClean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>
              <a:buNone/>
            </a:pPr>
            <a:r>
              <a:rPr lang="en-US"/>
              <a:t>HEADER</a:t>
            </a:r>
          </a:p>
        </p:txBody>
      </p:sp>
      <p:sp>
        <p:nvSpPr>
          <p:cNvPr id="30" name="Text Placeholder 2"/>
          <p:cNvSpPr>
            <a:spLocks noGrp="1"/>
          </p:cNvSpPr>
          <p:nvPr>
            <p:ph idx="15"/>
          </p:nvPr>
        </p:nvSpPr>
        <p:spPr>
          <a:xfrm>
            <a:off x="4606135" y="2501667"/>
            <a:ext cx="2982764" cy="32014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1350">
                <a:solidFill>
                  <a:schemeClr val="bg1"/>
                </a:solidFill>
              </a:defRPr>
            </a:lvl1pPr>
            <a:lvl2pPr marL="342900" indent="0"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buNone/>
              <a:defRPr sz="1050">
                <a:solidFill>
                  <a:schemeClr val="bg1"/>
                </a:solidFill>
              </a:defRPr>
            </a:lvl3pPr>
            <a:lvl4pPr marL="1028700" indent="0">
              <a:buNone/>
              <a:defRPr sz="900">
                <a:solidFill>
                  <a:schemeClr val="bg1"/>
                </a:solidFill>
              </a:defRPr>
            </a:lvl4pPr>
            <a:lvl5pPr marL="1371600" indent="0"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8156433" y="1742369"/>
            <a:ext cx="2982764" cy="383182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mtClean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350" smtClean="0">
                <a:solidFill>
                  <a:schemeClr val="tx1"/>
                </a:solidFill>
              </a:defRPr>
            </a:lvl2pPr>
            <a:lvl3pPr>
              <a:defRPr lang="en-US" sz="1350" smtClean="0">
                <a:solidFill>
                  <a:schemeClr val="tx1"/>
                </a:solidFill>
              </a:defRPr>
            </a:lvl3pPr>
            <a:lvl4pPr>
              <a:defRPr lang="en-US" smtClean="0">
                <a:solidFill>
                  <a:schemeClr val="tx1"/>
                </a:solidFill>
              </a:defRPr>
            </a:lvl4pPr>
            <a:lvl5pPr>
              <a:defRPr lang="en-US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/>
              <a:t>HEADER</a:t>
            </a:r>
          </a:p>
        </p:txBody>
      </p:sp>
      <p:sp>
        <p:nvSpPr>
          <p:cNvPr id="32" name="Text Placeholder 2"/>
          <p:cNvSpPr>
            <a:spLocks noGrp="1"/>
          </p:cNvSpPr>
          <p:nvPr>
            <p:ph idx="17"/>
          </p:nvPr>
        </p:nvSpPr>
        <p:spPr>
          <a:xfrm>
            <a:off x="8156433" y="2501667"/>
            <a:ext cx="2982764" cy="32014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1350">
                <a:solidFill>
                  <a:schemeClr val="bg1"/>
                </a:solidFill>
              </a:defRPr>
            </a:lvl1pPr>
            <a:lvl2pPr marL="342900" indent="0"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buNone/>
              <a:defRPr sz="1050">
                <a:solidFill>
                  <a:schemeClr val="bg1"/>
                </a:solidFill>
              </a:defRPr>
            </a:lvl3pPr>
            <a:lvl4pPr marL="1028700" indent="0">
              <a:buNone/>
              <a:defRPr sz="900">
                <a:solidFill>
                  <a:schemeClr val="bg1"/>
                </a:solidFill>
              </a:defRPr>
            </a:lvl4pPr>
            <a:lvl5pPr marL="1371600" indent="0"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itle 12"/>
          <p:cNvSpPr>
            <a:spLocks noGrp="1"/>
          </p:cNvSpPr>
          <p:nvPr>
            <p:ph type="title" hasCustomPrompt="1"/>
          </p:nvPr>
        </p:nvSpPr>
        <p:spPr>
          <a:xfrm>
            <a:off x="612648" y="450359"/>
            <a:ext cx="10505067" cy="685467"/>
          </a:xfrm>
        </p:spPr>
        <p:txBody>
          <a:bodyPr anchor="t">
            <a:normAutofit/>
          </a:bodyPr>
          <a:lstStyle>
            <a:lvl1pPr marL="0" indent="0">
              <a:buFont typeface="Arial" charset="0"/>
              <a:buNone/>
              <a:defRPr lang="en-US" sz="2100" b="1" kern="120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6" name="Straight Connector 25"/>
          <p:cNvCxnSpPr/>
          <p:nvPr userDrawn="1"/>
        </p:nvCxnSpPr>
        <p:spPr>
          <a:xfrm flipV="1">
            <a:off x="4158739" y="2364196"/>
            <a:ext cx="0" cy="376990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 userDrawn="1"/>
        </p:nvCxnSpPr>
        <p:spPr>
          <a:xfrm flipV="1">
            <a:off x="7740139" y="2364196"/>
            <a:ext cx="0" cy="376990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04492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(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 userDrawn="1"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sp>
          <p:nvSpPr>
            <p:cNvPr id="20" name="Rectangle 19"/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1" name="Chevron 20"/>
            <p:cNvSpPr/>
            <p:nvPr userDrawn="1"/>
          </p:nvSpPr>
          <p:spPr>
            <a:xfrm>
              <a:off x="614363" y="0"/>
              <a:ext cx="5172075" cy="6858000"/>
            </a:xfrm>
            <a:prstGeom prst="chevron">
              <a:avLst>
                <a:gd name="adj" fmla="val 38122"/>
              </a:avLst>
            </a:prstGeom>
            <a:solidFill>
              <a:schemeClr val="bg2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800">
                <a:solidFill>
                  <a:schemeClr val="tx1"/>
                </a:solidFill>
              </a:endParaRPr>
            </a:p>
          </p:txBody>
        </p:sp>
        <p:sp>
          <p:nvSpPr>
            <p:cNvPr id="22" name="Chevron 21"/>
            <p:cNvSpPr/>
            <p:nvPr userDrawn="1"/>
          </p:nvSpPr>
          <p:spPr>
            <a:xfrm>
              <a:off x="2114551" y="0"/>
              <a:ext cx="2128838" cy="6858000"/>
            </a:xfrm>
            <a:prstGeom prst="chevron">
              <a:avLst>
                <a:gd name="adj" fmla="val 93827"/>
              </a:avLst>
            </a:prstGeom>
            <a:solidFill>
              <a:schemeClr val="bg2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800">
                <a:solidFill>
                  <a:schemeClr val="tx1"/>
                </a:solidFill>
              </a:endParaRPr>
            </a:p>
          </p:txBody>
        </p:sp>
        <p:sp>
          <p:nvSpPr>
            <p:cNvPr id="23" name="Triangle 22"/>
            <p:cNvSpPr/>
            <p:nvPr userDrawn="1"/>
          </p:nvSpPr>
          <p:spPr>
            <a:xfrm rot="5400000">
              <a:off x="-1785938" y="2664618"/>
              <a:ext cx="5100640" cy="1528763"/>
            </a:xfrm>
            <a:prstGeom prst="triangle">
              <a:avLst/>
            </a:prstGeom>
            <a:solidFill>
              <a:schemeClr val="bg2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800">
                <a:solidFill>
                  <a:schemeClr val="tx1"/>
                </a:solidFill>
              </a:endParaRPr>
            </a:p>
          </p:txBody>
        </p:sp>
        <p:sp>
          <p:nvSpPr>
            <p:cNvPr id="24" name="Freeform 23"/>
            <p:cNvSpPr/>
            <p:nvPr userDrawn="1"/>
          </p:nvSpPr>
          <p:spPr>
            <a:xfrm>
              <a:off x="10677525" y="-1"/>
              <a:ext cx="1514475" cy="2744277"/>
            </a:xfrm>
            <a:custGeom>
              <a:avLst/>
              <a:gdLst>
                <a:gd name="connsiteX0" fmla="*/ 0 w 1514475"/>
                <a:gd name="connsiteY0" fmla="*/ 0 h 2744277"/>
                <a:gd name="connsiteX1" fmla="*/ 1514475 w 1514475"/>
                <a:gd name="connsiteY1" fmla="*/ 0 h 2744277"/>
                <a:gd name="connsiteX2" fmla="*/ 1514475 w 1514475"/>
                <a:gd name="connsiteY2" fmla="*/ 2744277 h 2744277"/>
                <a:gd name="connsiteX3" fmla="*/ 0 w 1514475"/>
                <a:gd name="connsiteY3" fmla="*/ 0 h 2744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4475" h="2744277">
                  <a:moveTo>
                    <a:pt x="0" y="0"/>
                  </a:moveTo>
                  <a:lnTo>
                    <a:pt x="1514475" y="0"/>
                  </a:lnTo>
                  <a:lnTo>
                    <a:pt x="1514475" y="27442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800">
                <a:solidFill>
                  <a:schemeClr val="tx1"/>
                </a:solidFill>
              </a:endParaRPr>
            </a:p>
          </p:txBody>
        </p:sp>
        <p:sp>
          <p:nvSpPr>
            <p:cNvPr id="25" name="Freeform 24"/>
            <p:cNvSpPr/>
            <p:nvPr userDrawn="1"/>
          </p:nvSpPr>
          <p:spPr>
            <a:xfrm>
              <a:off x="10677525" y="4113722"/>
              <a:ext cx="1514475" cy="2744277"/>
            </a:xfrm>
            <a:custGeom>
              <a:avLst/>
              <a:gdLst>
                <a:gd name="connsiteX0" fmla="*/ 1514475 w 1514475"/>
                <a:gd name="connsiteY0" fmla="*/ 0 h 2744277"/>
                <a:gd name="connsiteX1" fmla="*/ 1514475 w 1514475"/>
                <a:gd name="connsiteY1" fmla="*/ 2744277 h 2744277"/>
                <a:gd name="connsiteX2" fmla="*/ 0 w 1514475"/>
                <a:gd name="connsiteY2" fmla="*/ 2744277 h 2744277"/>
                <a:gd name="connsiteX3" fmla="*/ 1514475 w 1514475"/>
                <a:gd name="connsiteY3" fmla="*/ 0 h 2744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4475" h="2744277">
                  <a:moveTo>
                    <a:pt x="1514475" y="0"/>
                  </a:moveTo>
                  <a:lnTo>
                    <a:pt x="1514475" y="2744277"/>
                  </a:lnTo>
                  <a:lnTo>
                    <a:pt x="0" y="2744277"/>
                  </a:lnTo>
                  <a:lnTo>
                    <a:pt x="1514475" y="0"/>
                  </a:lnTo>
                  <a:close/>
                </a:path>
              </a:pathLst>
            </a:custGeom>
            <a:solidFill>
              <a:schemeClr val="bg2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800">
                <a:solidFill>
                  <a:schemeClr val="tx1"/>
                </a:solidFill>
              </a:endParaRPr>
            </a:p>
          </p:txBody>
        </p:sp>
        <p:sp>
          <p:nvSpPr>
            <p:cNvPr id="26" name="Freeform 25"/>
            <p:cNvSpPr/>
            <p:nvPr userDrawn="1"/>
          </p:nvSpPr>
          <p:spPr>
            <a:xfrm>
              <a:off x="8786813" y="0"/>
              <a:ext cx="3405187" cy="6858000"/>
            </a:xfrm>
            <a:custGeom>
              <a:avLst/>
              <a:gdLst>
                <a:gd name="connsiteX0" fmla="*/ 0 w 3405187"/>
                <a:gd name="connsiteY0" fmla="*/ 0 h 6858000"/>
                <a:gd name="connsiteX1" fmla="*/ 1722387 w 3405187"/>
                <a:gd name="connsiteY1" fmla="*/ 0 h 6858000"/>
                <a:gd name="connsiteX2" fmla="*/ 3405187 w 3405187"/>
                <a:gd name="connsiteY2" fmla="*/ 3049287 h 6858000"/>
                <a:gd name="connsiteX3" fmla="*/ 3405187 w 3405187"/>
                <a:gd name="connsiteY3" fmla="*/ 3808713 h 6858000"/>
                <a:gd name="connsiteX4" fmla="*/ 1722387 w 3405187"/>
                <a:gd name="connsiteY4" fmla="*/ 6858000 h 6858000"/>
                <a:gd name="connsiteX5" fmla="*/ 0 w 3405187"/>
                <a:gd name="connsiteY5" fmla="*/ 6858000 h 6858000"/>
                <a:gd name="connsiteX6" fmla="*/ 1892351 w 3405187"/>
                <a:gd name="connsiteY6" fmla="*/ 3429000 h 6858000"/>
                <a:gd name="connsiteX7" fmla="*/ 0 w 3405187"/>
                <a:gd name="connsiteY7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05187" h="6858000">
                  <a:moveTo>
                    <a:pt x="0" y="0"/>
                  </a:moveTo>
                  <a:lnTo>
                    <a:pt x="1722387" y="0"/>
                  </a:lnTo>
                  <a:lnTo>
                    <a:pt x="3405187" y="3049287"/>
                  </a:lnTo>
                  <a:lnTo>
                    <a:pt x="3405187" y="3808713"/>
                  </a:lnTo>
                  <a:lnTo>
                    <a:pt x="1722387" y="6858000"/>
                  </a:lnTo>
                  <a:lnTo>
                    <a:pt x="0" y="6858000"/>
                  </a:lnTo>
                  <a:lnTo>
                    <a:pt x="1892351" y="3429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8967" y="5482484"/>
            <a:ext cx="6769955" cy="646331"/>
          </a:xfrm>
          <a:noFill/>
        </p:spPr>
        <p:txBody>
          <a:bodyPr wrap="square" rtlCol="0">
            <a:noAutofit/>
          </a:bodyPr>
          <a:lstStyle>
            <a:lvl1pPr>
              <a:defRPr lang="en-US" sz="1500" b="1" baseline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/>
            <a:r>
              <a:rPr lang="en-US" dirty="0"/>
              <a:t>Insert Quote </a:t>
            </a:r>
            <a:r>
              <a:rPr lang="en-US"/>
              <a:t>Attribute Here</a:t>
            </a:r>
            <a:br>
              <a:rPr lang="en-US"/>
            </a:b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2878966" y="1660364"/>
            <a:ext cx="6769956" cy="3822119"/>
          </a:xfrm>
          <a:noFill/>
        </p:spPr>
        <p:txBody>
          <a:bodyPr wrap="square" rtlCol="0">
            <a:noAutofit/>
          </a:bodyPr>
          <a:lstStyle>
            <a:lvl1pPr marL="0" indent="0">
              <a:buNone/>
              <a:defRPr lang="en-US" sz="21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Insert Quote Here</a:t>
            </a:r>
            <a:endParaRPr lang="en-US" dirty="0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1562388" y="1175242"/>
            <a:ext cx="1899085" cy="2008241"/>
            <a:chOff x="701435" y="1875184"/>
            <a:chExt cx="1155881" cy="1222319"/>
          </a:xfrm>
        </p:grpSpPr>
        <p:sp>
          <p:nvSpPr>
            <p:cNvPr id="16" name="Rectangle 15"/>
            <p:cNvSpPr/>
            <p:nvPr/>
          </p:nvSpPr>
          <p:spPr>
            <a:xfrm>
              <a:off x="731520" y="2170454"/>
              <a:ext cx="487680" cy="48768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01435" y="1875184"/>
              <a:ext cx="1155881" cy="12223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450" b="1" dirty="0">
                  <a:solidFill>
                    <a:schemeClr val="bg1"/>
                  </a:solidFill>
                  <a:cs typeface="Raleway ExtraBold"/>
                </a:rPr>
                <a:t>“</a:t>
              </a:r>
              <a:endParaRPr lang="en-US" sz="12450" dirty="0">
                <a:solidFill>
                  <a:schemeClr val="bg1"/>
                </a:solidFill>
              </a:endParaRPr>
            </a:p>
          </p:txBody>
        </p:sp>
      </p:grpSp>
      <p:sp>
        <p:nvSpPr>
          <p:cNvPr id="27" name="Rectangle 26"/>
          <p:cNvSpPr/>
          <p:nvPr userDrawn="1"/>
        </p:nvSpPr>
        <p:spPr>
          <a:xfrm>
            <a:off x="9603364" y="4495965"/>
            <a:ext cx="1899085" cy="20082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450" b="1">
                <a:solidFill>
                  <a:schemeClr val="bg1"/>
                </a:solidFill>
                <a:cs typeface="Raleway ExtraBold"/>
              </a:rPr>
              <a:t>”</a:t>
            </a:r>
            <a:endParaRPr lang="en-US" sz="124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0897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HEADSHOTS (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Hexagon 34"/>
          <p:cNvSpPr/>
          <p:nvPr userDrawn="1"/>
        </p:nvSpPr>
        <p:spPr>
          <a:xfrm>
            <a:off x="382255" y="1709868"/>
            <a:ext cx="3633351" cy="3132200"/>
          </a:xfrm>
          <a:prstGeom prst="hexagon">
            <a:avLst>
              <a:gd name="adj" fmla="val 28204"/>
              <a:gd name="vf" fmla="val 115470"/>
            </a:avLst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9" name="Picture Placeholder 38"/>
          <p:cNvSpPr>
            <a:spLocks noGrp="1"/>
          </p:cNvSpPr>
          <p:nvPr>
            <p:ph type="pic" sz="quarter" idx="10"/>
          </p:nvPr>
        </p:nvSpPr>
        <p:spPr>
          <a:xfrm>
            <a:off x="565273" y="1867643"/>
            <a:ext cx="3267315" cy="2816652"/>
          </a:xfrm>
          <a:prstGeom prst="hexagon">
            <a:avLst>
              <a:gd name="adj" fmla="val 28350"/>
              <a:gd name="vf" fmla="val 115470"/>
            </a:avLst>
          </a:prstGeom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0" name="Hexagon 39"/>
          <p:cNvSpPr/>
          <p:nvPr userDrawn="1"/>
        </p:nvSpPr>
        <p:spPr>
          <a:xfrm>
            <a:off x="4294109" y="1709868"/>
            <a:ext cx="3633351" cy="3132200"/>
          </a:xfrm>
          <a:prstGeom prst="hexagon">
            <a:avLst>
              <a:gd name="adj" fmla="val 28204"/>
              <a:gd name="vf" fmla="val 115470"/>
            </a:avLst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1" name="Picture Placeholder 38"/>
          <p:cNvSpPr>
            <a:spLocks noGrp="1"/>
          </p:cNvSpPr>
          <p:nvPr>
            <p:ph type="pic" sz="quarter" idx="11"/>
          </p:nvPr>
        </p:nvSpPr>
        <p:spPr>
          <a:xfrm>
            <a:off x="4477125" y="1867643"/>
            <a:ext cx="3267315" cy="2816652"/>
          </a:xfrm>
          <a:prstGeom prst="hexagon">
            <a:avLst>
              <a:gd name="adj" fmla="val 28350"/>
              <a:gd name="vf" fmla="val 115470"/>
            </a:avLst>
          </a:prstGeom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2" name="Hexagon 41"/>
          <p:cNvSpPr/>
          <p:nvPr userDrawn="1"/>
        </p:nvSpPr>
        <p:spPr>
          <a:xfrm>
            <a:off x="8205962" y="1709868"/>
            <a:ext cx="3633351" cy="3132200"/>
          </a:xfrm>
          <a:prstGeom prst="hexagon">
            <a:avLst>
              <a:gd name="adj" fmla="val 28204"/>
              <a:gd name="vf" fmla="val 115470"/>
            </a:avLst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3" name="Picture Placeholder 38"/>
          <p:cNvSpPr>
            <a:spLocks noGrp="1"/>
          </p:cNvSpPr>
          <p:nvPr>
            <p:ph type="pic" sz="quarter" idx="12"/>
          </p:nvPr>
        </p:nvSpPr>
        <p:spPr>
          <a:xfrm>
            <a:off x="8388979" y="1867643"/>
            <a:ext cx="3267315" cy="2816652"/>
          </a:xfrm>
          <a:prstGeom prst="hexagon">
            <a:avLst>
              <a:gd name="adj" fmla="val 28350"/>
              <a:gd name="vf" fmla="val 115470"/>
            </a:avLst>
          </a:prstGeom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4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382255" y="5186308"/>
            <a:ext cx="3633351" cy="30008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en-US" sz="1500" b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 dirty="0"/>
              <a:t>Company</a:t>
            </a:r>
          </a:p>
        </p:txBody>
      </p:sp>
      <p:sp>
        <p:nvSpPr>
          <p:cNvPr id="45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4294110" y="5186308"/>
            <a:ext cx="3633351" cy="30008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en-US" sz="1500" b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 dirty="0"/>
              <a:t>Company</a:t>
            </a:r>
          </a:p>
        </p:txBody>
      </p:sp>
      <p:sp>
        <p:nvSpPr>
          <p:cNvPr id="46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8205962" y="5186308"/>
            <a:ext cx="3633351" cy="30008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en-US" sz="1500" b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 dirty="0"/>
              <a:t>Company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382254" y="5555640"/>
            <a:ext cx="3633351" cy="2585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en-US" sz="1200" b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 dirty="0"/>
              <a:t>Job Title</a:t>
            </a: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4294109" y="5555640"/>
            <a:ext cx="3633351" cy="2585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en-US" sz="1200" b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 dirty="0"/>
              <a:t>Job Title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8205962" y="5555640"/>
            <a:ext cx="3633351" cy="258532"/>
          </a:xfrm>
          <a:noFill/>
        </p:spPr>
        <p:txBody>
          <a:bodyPr wrap="square" rtlCol="0">
            <a:spAutoFit/>
          </a:bodyPr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1200" b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Job Title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488055" y="3963961"/>
            <a:ext cx="3144519" cy="514115"/>
          </a:xfrm>
          <a:prstGeom prst="parallelogram">
            <a:avLst>
              <a:gd name="adj" fmla="val 56522"/>
            </a:avLst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1350" b="1" smtClean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Name Goes Here</a:t>
            </a:r>
            <a:endParaRPr lang="en-US" dirty="0"/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4397862" y="3963960"/>
            <a:ext cx="3144519" cy="514115"/>
          </a:xfrm>
          <a:prstGeom prst="parallelogram">
            <a:avLst>
              <a:gd name="adj" fmla="val 56522"/>
            </a:avLst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1350" b="1" smtClean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Name Goes Here</a:t>
            </a:r>
            <a:endParaRPr lang="en-US" dirty="0"/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21" hasCustomPrompt="1"/>
          </p:nvPr>
        </p:nvSpPr>
        <p:spPr>
          <a:xfrm>
            <a:off x="8318474" y="3963959"/>
            <a:ext cx="3144519" cy="514115"/>
          </a:xfrm>
          <a:prstGeom prst="parallelogram">
            <a:avLst>
              <a:gd name="adj" fmla="val 56522"/>
            </a:avLst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1350" b="1" smtClean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Name Goes Here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2ACB7C9A-25F0-634B-9610-C309785BDCD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BD19ECE-0AA1-F64B-B892-9B3B58709EA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12"/>
          <p:cNvSpPr>
            <a:spLocks noGrp="1"/>
          </p:cNvSpPr>
          <p:nvPr>
            <p:ph type="title" hasCustomPrompt="1"/>
          </p:nvPr>
        </p:nvSpPr>
        <p:spPr>
          <a:xfrm>
            <a:off x="612648" y="450359"/>
            <a:ext cx="10505067" cy="685467"/>
          </a:xfrm>
        </p:spPr>
        <p:txBody>
          <a:bodyPr anchor="t">
            <a:normAutofit/>
          </a:bodyPr>
          <a:lstStyle>
            <a:lvl1pPr marL="0" indent="0">
              <a:buFont typeface="Arial" charset="0"/>
              <a:buNone/>
              <a:defRPr lang="en-US" sz="2100" b="1" kern="120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63886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FBEFA-1B24-BD40-967B-224093822B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28C1E-32D8-CF48-A92C-E6AC112D0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E5600-2DCC-EB44-9203-121C72C9B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FBA1A-F7CC-514B-BEB5-104BA2E09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1CD0E1A-EFF5-9943-8AA6-521A2B23E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715059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HEADSHOTS (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38"/>
          <p:cNvSpPr>
            <a:spLocks noGrp="1"/>
          </p:cNvSpPr>
          <p:nvPr>
            <p:ph type="pic" sz="quarter" idx="12"/>
          </p:nvPr>
        </p:nvSpPr>
        <p:spPr>
          <a:xfrm>
            <a:off x="7987967" y="1259123"/>
            <a:ext cx="2749703" cy="2370432"/>
          </a:xfrm>
          <a:prstGeom prst="hexagon">
            <a:avLst>
              <a:gd name="adj" fmla="val 28350"/>
              <a:gd name="vf" fmla="val 115470"/>
            </a:avLst>
          </a:prstGeom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1312063" y="1146378"/>
            <a:ext cx="9567876" cy="2615724"/>
            <a:chOff x="382255" y="1709868"/>
            <a:chExt cx="11457056" cy="3132200"/>
          </a:xfrm>
        </p:grpSpPr>
        <p:sp>
          <p:nvSpPr>
            <p:cNvPr id="35" name="Hexagon 34"/>
            <p:cNvSpPr/>
            <p:nvPr userDrawn="1"/>
          </p:nvSpPr>
          <p:spPr>
            <a:xfrm>
              <a:off x="382255" y="1709868"/>
              <a:ext cx="3633350" cy="3132200"/>
            </a:xfrm>
            <a:prstGeom prst="hexagon">
              <a:avLst>
                <a:gd name="adj" fmla="val 28204"/>
                <a:gd name="vf" fmla="val 115470"/>
              </a:avLst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0" name="Hexagon 39"/>
            <p:cNvSpPr/>
            <p:nvPr userDrawn="1"/>
          </p:nvSpPr>
          <p:spPr>
            <a:xfrm>
              <a:off x="4294108" y="1709868"/>
              <a:ext cx="3633350" cy="3132200"/>
            </a:xfrm>
            <a:prstGeom prst="hexagon">
              <a:avLst>
                <a:gd name="adj" fmla="val 28204"/>
                <a:gd name="vf" fmla="val 115470"/>
              </a:avLst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2" name="Hexagon 41"/>
            <p:cNvSpPr/>
            <p:nvPr userDrawn="1"/>
          </p:nvSpPr>
          <p:spPr>
            <a:xfrm>
              <a:off x="8205961" y="1709868"/>
              <a:ext cx="3633350" cy="3132200"/>
            </a:xfrm>
            <a:prstGeom prst="hexagon">
              <a:avLst>
                <a:gd name="adj" fmla="val 28204"/>
                <a:gd name="vf" fmla="val 115470"/>
              </a:avLst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27" name="Group 26"/>
          <p:cNvGrpSpPr/>
          <p:nvPr userDrawn="1"/>
        </p:nvGrpSpPr>
        <p:grpSpPr>
          <a:xfrm>
            <a:off x="2945473" y="3903601"/>
            <a:ext cx="6301057" cy="2615724"/>
            <a:chOff x="382255" y="1709868"/>
            <a:chExt cx="7545203" cy="3132200"/>
          </a:xfrm>
        </p:grpSpPr>
        <p:sp>
          <p:nvSpPr>
            <p:cNvPr id="28" name="Hexagon 27"/>
            <p:cNvSpPr/>
            <p:nvPr userDrawn="1"/>
          </p:nvSpPr>
          <p:spPr>
            <a:xfrm>
              <a:off x="382255" y="1709868"/>
              <a:ext cx="3633350" cy="3132200"/>
            </a:xfrm>
            <a:prstGeom prst="hexagon">
              <a:avLst>
                <a:gd name="adj" fmla="val 28204"/>
                <a:gd name="vf" fmla="val 115470"/>
              </a:avLst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Hexagon 28"/>
            <p:cNvSpPr/>
            <p:nvPr userDrawn="1"/>
          </p:nvSpPr>
          <p:spPr>
            <a:xfrm>
              <a:off x="4294108" y="1709868"/>
              <a:ext cx="3633350" cy="3132200"/>
            </a:xfrm>
            <a:prstGeom prst="hexagon">
              <a:avLst>
                <a:gd name="adj" fmla="val 28204"/>
                <a:gd name="vf" fmla="val 115470"/>
              </a:avLst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1" name="Picture Placeholder 38"/>
          <p:cNvSpPr>
            <a:spLocks noGrp="1"/>
          </p:cNvSpPr>
          <p:nvPr>
            <p:ph type="pic" sz="quarter" idx="20"/>
          </p:nvPr>
        </p:nvSpPr>
        <p:spPr>
          <a:xfrm>
            <a:off x="4721150" y="1269024"/>
            <a:ext cx="2749703" cy="2370432"/>
          </a:xfrm>
          <a:prstGeom prst="hexagon">
            <a:avLst>
              <a:gd name="adj" fmla="val 28350"/>
              <a:gd name="vf" fmla="val 115470"/>
            </a:avLst>
          </a:prstGeom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6" name="Picture Placeholder 38"/>
          <p:cNvSpPr>
            <a:spLocks noGrp="1"/>
          </p:cNvSpPr>
          <p:nvPr>
            <p:ph type="pic" sz="quarter" idx="21"/>
          </p:nvPr>
        </p:nvSpPr>
        <p:spPr>
          <a:xfrm>
            <a:off x="1454330" y="1259123"/>
            <a:ext cx="2749703" cy="2370432"/>
          </a:xfrm>
          <a:prstGeom prst="hexagon">
            <a:avLst>
              <a:gd name="adj" fmla="val 28350"/>
              <a:gd name="vf" fmla="val 115470"/>
            </a:avLst>
          </a:prstGeom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7" name="Picture Placeholder 38"/>
          <p:cNvSpPr>
            <a:spLocks noGrp="1"/>
          </p:cNvSpPr>
          <p:nvPr>
            <p:ph type="pic" sz="quarter" idx="22"/>
          </p:nvPr>
        </p:nvSpPr>
        <p:spPr>
          <a:xfrm>
            <a:off x="3087739" y="4026247"/>
            <a:ext cx="2749703" cy="2370432"/>
          </a:xfrm>
          <a:prstGeom prst="hexagon">
            <a:avLst>
              <a:gd name="adj" fmla="val 28350"/>
              <a:gd name="vf" fmla="val 115470"/>
            </a:avLst>
          </a:prstGeom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8" name="Picture Placeholder 38"/>
          <p:cNvSpPr>
            <a:spLocks noGrp="1"/>
          </p:cNvSpPr>
          <p:nvPr>
            <p:ph type="pic" sz="quarter" idx="23"/>
          </p:nvPr>
        </p:nvSpPr>
        <p:spPr>
          <a:xfrm>
            <a:off x="6354558" y="4026247"/>
            <a:ext cx="2749703" cy="2370432"/>
          </a:xfrm>
          <a:prstGeom prst="hexagon">
            <a:avLst>
              <a:gd name="adj" fmla="val 28350"/>
              <a:gd name="vf" fmla="val 115470"/>
            </a:avLst>
          </a:prstGeom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4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1501467" y="3072685"/>
            <a:ext cx="2493116" cy="286232"/>
          </a:xfrm>
          <a:prstGeom prst="parallelogram">
            <a:avLst>
              <a:gd name="adj" fmla="val 56522"/>
            </a:avLst>
          </a:prstGeom>
          <a:solidFill>
            <a:schemeClr val="accent1"/>
          </a:solidFill>
        </p:spPr>
        <p:txBody>
          <a:bodyPr wrap="square" lIns="0" rIns="0" rtlCol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1200" b="1" smtClean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 dirty="0"/>
              <a:t>NAME GOES HERE</a:t>
            </a:r>
          </a:p>
        </p:txBody>
      </p:sp>
      <p:sp>
        <p:nvSpPr>
          <p:cNvPr id="45" name="Text Placeholder 17"/>
          <p:cNvSpPr>
            <a:spLocks noGrp="1"/>
          </p:cNvSpPr>
          <p:nvPr>
            <p:ph type="body" sz="quarter" idx="24" hasCustomPrompt="1"/>
          </p:nvPr>
        </p:nvSpPr>
        <p:spPr>
          <a:xfrm>
            <a:off x="4767619" y="3078802"/>
            <a:ext cx="2493116" cy="286232"/>
          </a:xfrm>
          <a:prstGeom prst="parallelogram">
            <a:avLst>
              <a:gd name="adj" fmla="val 56522"/>
            </a:avLst>
          </a:prstGeom>
          <a:solidFill>
            <a:schemeClr val="accent1"/>
          </a:solidFill>
        </p:spPr>
        <p:txBody>
          <a:bodyPr wrap="square" lIns="0" rIns="0" rtlCol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1200" b="1" smtClean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 dirty="0"/>
              <a:t>NAME GOES HERE</a:t>
            </a:r>
          </a:p>
        </p:txBody>
      </p:sp>
      <p:sp>
        <p:nvSpPr>
          <p:cNvPr id="46" name="Text Placeholder 17"/>
          <p:cNvSpPr>
            <a:spLocks noGrp="1"/>
          </p:cNvSpPr>
          <p:nvPr>
            <p:ph type="body" sz="quarter" idx="25" hasCustomPrompt="1"/>
          </p:nvPr>
        </p:nvSpPr>
        <p:spPr>
          <a:xfrm>
            <a:off x="8033247" y="3072685"/>
            <a:ext cx="2493116" cy="286232"/>
          </a:xfrm>
          <a:prstGeom prst="parallelogram">
            <a:avLst>
              <a:gd name="adj" fmla="val 56522"/>
            </a:avLst>
          </a:prstGeom>
          <a:solidFill>
            <a:schemeClr val="accent1"/>
          </a:solidFill>
        </p:spPr>
        <p:txBody>
          <a:bodyPr wrap="square" lIns="0" rIns="0" rtlCol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1200" b="1" smtClean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 dirty="0"/>
              <a:t>NAME GOES HERE</a:t>
            </a:r>
          </a:p>
        </p:txBody>
      </p:sp>
      <p:sp>
        <p:nvSpPr>
          <p:cNvPr id="47" name="Text Placeholder 17"/>
          <p:cNvSpPr>
            <a:spLocks noGrp="1"/>
          </p:cNvSpPr>
          <p:nvPr>
            <p:ph type="body" sz="quarter" idx="26" hasCustomPrompt="1"/>
          </p:nvPr>
        </p:nvSpPr>
        <p:spPr>
          <a:xfrm>
            <a:off x="3130589" y="5848032"/>
            <a:ext cx="2493116" cy="286232"/>
          </a:xfrm>
          <a:prstGeom prst="parallelogram">
            <a:avLst>
              <a:gd name="adj" fmla="val 56522"/>
            </a:avLst>
          </a:prstGeom>
          <a:solidFill>
            <a:schemeClr val="accent1"/>
          </a:solidFill>
        </p:spPr>
        <p:txBody>
          <a:bodyPr wrap="square" lIns="0" rIns="0" rtlCol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1200" b="1" smtClean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 dirty="0"/>
              <a:t>NAME GOES HERE</a:t>
            </a:r>
          </a:p>
        </p:txBody>
      </p:sp>
      <p:sp>
        <p:nvSpPr>
          <p:cNvPr id="48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6392299" y="5848032"/>
            <a:ext cx="2493116" cy="286232"/>
          </a:xfrm>
          <a:prstGeom prst="parallelogram">
            <a:avLst>
              <a:gd name="adj" fmla="val 56522"/>
            </a:avLst>
          </a:prstGeom>
          <a:solidFill>
            <a:schemeClr val="accent1"/>
          </a:solidFill>
        </p:spPr>
        <p:txBody>
          <a:bodyPr wrap="square" lIns="0" rIns="0" rtlCol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1200" b="1" smtClean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 dirty="0"/>
              <a:t>NAME GOES HERE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2ACB7C9A-25F0-634B-9610-C309785BDCD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ABD19ECE-0AA1-F64B-B892-9B3B58709EA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2" name="Title 12"/>
          <p:cNvSpPr>
            <a:spLocks noGrp="1"/>
          </p:cNvSpPr>
          <p:nvPr>
            <p:ph type="title" hasCustomPrompt="1"/>
          </p:nvPr>
        </p:nvSpPr>
        <p:spPr>
          <a:xfrm>
            <a:off x="612648" y="450359"/>
            <a:ext cx="10505067" cy="685467"/>
          </a:xfrm>
        </p:spPr>
        <p:txBody>
          <a:bodyPr anchor="t">
            <a:normAutofit/>
          </a:bodyPr>
          <a:lstStyle>
            <a:lvl1pPr marL="0" indent="0">
              <a:buFont typeface="Arial" charset="0"/>
              <a:buNone/>
              <a:defRPr lang="en-US" sz="2100" b="1" kern="120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57792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HEADSHOTS (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Hexagon 39"/>
          <p:cNvSpPr/>
          <p:nvPr userDrawn="1"/>
        </p:nvSpPr>
        <p:spPr>
          <a:xfrm>
            <a:off x="2315410" y="1709868"/>
            <a:ext cx="3633351" cy="3132200"/>
          </a:xfrm>
          <a:prstGeom prst="hexagon">
            <a:avLst>
              <a:gd name="adj" fmla="val 28204"/>
              <a:gd name="vf" fmla="val 115470"/>
            </a:avLst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1" name="Picture Placeholder 38"/>
          <p:cNvSpPr>
            <a:spLocks noGrp="1"/>
          </p:cNvSpPr>
          <p:nvPr>
            <p:ph type="pic" sz="quarter" idx="11"/>
          </p:nvPr>
        </p:nvSpPr>
        <p:spPr>
          <a:xfrm>
            <a:off x="2479819" y="1851601"/>
            <a:ext cx="3304532" cy="2848736"/>
          </a:xfrm>
          <a:prstGeom prst="hexagon">
            <a:avLst>
              <a:gd name="adj" fmla="val 28350"/>
              <a:gd name="vf" fmla="val 115470"/>
            </a:avLst>
          </a:prstGeom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2" name="Hexagon 41"/>
          <p:cNvSpPr/>
          <p:nvPr userDrawn="1"/>
        </p:nvSpPr>
        <p:spPr>
          <a:xfrm>
            <a:off x="6227263" y="1709868"/>
            <a:ext cx="3633351" cy="3132200"/>
          </a:xfrm>
          <a:prstGeom prst="hexagon">
            <a:avLst>
              <a:gd name="adj" fmla="val 28204"/>
              <a:gd name="vf" fmla="val 115470"/>
            </a:avLst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3" name="Picture Placeholder 38"/>
          <p:cNvSpPr>
            <a:spLocks noGrp="1"/>
          </p:cNvSpPr>
          <p:nvPr>
            <p:ph type="pic" sz="quarter" idx="12"/>
          </p:nvPr>
        </p:nvSpPr>
        <p:spPr>
          <a:xfrm>
            <a:off x="6391673" y="1851601"/>
            <a:ext cx="3304532" cy="2848736"/>
          </a:xfrm>
          <a:prstGeom prst="hexagon">
            <a:avLst>
              <a:gd name="adj" fmla="val 28350"/>
              <a:gd name="vf" fmla="val 115470"/>
            </a:avLst>
          </a:prstGeom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5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2315411" y="5296036"/>
            <a:ext cx="3633351" cy="30008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en-US" sz="1500" b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 dirty="0"/>
              <a:t>Company</a:t>
            </a:r>
          </a:p>
        </p:txBody>
      </p:sp>
      <p:sp>
        <p:nvSpPr>
          <p:cNvPr id="46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6227265" y="5296036"/>
            <a:ext cx="3633351" cy="30008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en-US" sz="1500" b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 dirty="0"/>
              <a:t>Company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2315411" y="5665368"/>
            <a:ext cx="3633351" cy="258532"/>
          </a:xfrm>
          <a:noFill/>
        </p:spPr>
        <p:txBody>
          <a:bodyPr wrap="square" rtlCol="0">
            <a:spAutoFit/>
          </a:bodyPr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1200" b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Job Title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6227266" y="5665368"/>
            <a:ext cx="3633351" cy="2585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en-US" sz="1200" b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 dirty="0"/>
              <a:t>Job Title</a:t>
            </a:r>
          </a:p>
        </p:txBody>
      </p:sp>
      <p:sp>
        <p:nvSpPr>
          <p:cNvPr id="15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2419798" y="3963959"/>
            <a:ext cx="3144519" cy="514115"/>
          </a:xfrm>
          <a:prstGeom prst="parallelogram">
            <a:avLst>
              <a:gd name="adj" fmla="val 56522"/>
            </a:avLst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1350" b="1" smtClean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Name Goes Here</a:t>
            </a:r>
            <a:endParaRPr lang="en-US" dirty="0"/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1" hasCustomPrompt="1"/>
          </p:nvPr>
        </p:nvSpPr>
        <p:spPr>
          <a:xfrm>
            <a:off x="6339026" y="3963958"/>
            <a:ext cx="3144519" cy="514115"/>
          </a:xfrm>
          <a:prstGeom prst="parallelogram">
            <a:avLst>
              <a:gd name="adj" fmla="val 56522"/>
            </a:avLst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1350" b="1" smtClean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Name Goes Here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2ACB7C9A-25F0-634B-9610-C309785BDCD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BD19ECE-0AA1-F64B-B892-9B3B58709EA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2"/>
          <p:cNvSpPr>
            <a:spLocks noGrp="1"/>
          </p:cNvSpPr>
          <p:nvPr>
            <p:ph type="title" hasCustomPrompt="1"/>
          </p:nvPr>
        </p:nvSpPr>
        <p:spPr>
          <a:xfrm>
            <a:off x="612648" y="450359"/>
            <a:ext cx="10505067" cy="685467"/>
          </a:xfrm>
        </p:spPr>
        <p:txBody>
          <a:bodyPr anchor="t">
            <a:normAutofit/>
          </a:bodyPr>
          <a:lstStyle>
            <a:lvl1pPr marL="0" indent="0">
              <a:buFont typeface="Arial" charset="0"/>
              <a:buNone/>
              <a:defRPr lang="en-US" sz="2100" b="1" kern="120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662973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SHOTS/BIO (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Hexagon 39"/>
          <p:cNvSpPr/>
          <p:nvPr userDrawn="1"/>
        </p:nvSpPr>
        <p:spPr>
          <a:xfrm>
            <a:off x="1112274" y="1979170"/>
            <a:ext cx="3633351" cy="3132200"/>
          </a:xfrm>
          <a:prstGeom prst="hexagon">
            <a:avLst>
              <a:gd name="adj" fmla="val 28204"/>
              <a:gd name="vf" fmla="val 115470"/>
            </a:avLst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1" name="Picture Placeholder 38"/>
          <p:cNvSpPr>
            <a:spLocks noGrp="1"/>
          </p:cNvSpPr>
          <p:nvPr>
            <p:ph type="pic" sz="quarter" idx="11"/>
          </p:nvPr>
        </p:nvSpPr>
        <p:spPr>
          <a:xfrm>
            <a:off x="1276683" y="2120903"/>
            <a:ext cx="3304532" cy="2848736"/>
          </a:xfrm>
          <a:prstGeom prst="hexagon">
            <a:avLst>
              <a:gd name="adj" fmla="val 28350"/>
              <a:gd name="vf" fmla="val 115470"/>
            </a:avLst>
          </a:prstGeom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5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5245579" y="1979170"/>
            <a:ext cx="5690152" cy="300082"/>
          </a:xfrm>
          <a:noFill/>
        </p:spPr>
        <p:txBody>
          <a:bodyPr wrap="square" rtlCol="0">
            <a:spAutoFit/>
          </a:bodyPr>
          <a:lstStyle>
            <a:lvl1pPr marL="0" indent="0" algn="l">
              <a:buNone/>
              <a:defRPr lang="en-US" sz="1500" b="1" baseline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 dirty="0"/>
              <a:t>Company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245579" y="2348502"/>
            <a:ext cx="5690152" cy="258532"/>
          </a:xfrm>
          <a:noFill/>
        </p:spPr>
        <p:txBody>
          <a:bodyPr wrap="square" rtlCol="0">
            <a:sp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1200" b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Job Title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5245579" y="2923791"/>
            <a:ext cx="5690152" cy="300082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5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 dirty="0"/>
              <a:t>Click to edit Master </a:t>
            </a:r>
            <a:r>
              <a:rPr lang="en-US"/>
              <a:t>text styles</a:t>
            </a:r>
            <a:endParaRPr lang="en-US" dirty="0"/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1235890" y="4214215"/>
            <a:ext cx="3144519" cy="514115"/>
          </a:xfrm>
          <a:prstGeom prst="parallelogram">
            <a:avLst>
              <a:gd name="adj" fmla="val 56522"/>
            </a:avLst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1350" b="1" smtClean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Name Goes Here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2ACB7C9A-25F0-634B-9610-C309785BDCD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ABD19ECE-0AA1-F64B-B892-9B3B58709EA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612648" y="450359"/>
            <a:ext cx="10505067" cy="685467"/>
          </a:xfrm>
        </p:spPr>
        <p:txBody>
          <a:bodyPr anchor="t">
            <a:normAutofit/>
          </a:bodyPr>
          <a:lstStyle>
            <a:lvl1pPr marL="0" indent="0">
              <a:buFont typeface="Arial" charset="0"/>
              <a:buNone/>
              <a:defRPr lang="en-US" sz="2100" b="1" kern="120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590913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Hexagon 25"/>
          <p:cNvSpPr/>
          <p:nvPr userDrawn="1"/>
        </p:nvSpPr>
        <p:spPr>
          <a:xfrm>
            <a:off x="9039733" y="228354"/>
            <a:ext cx="2398643" cy="2067796"/>
          </a:xfrm>
          <a:prstGeom prst="hexagon">
            <a:avLst>
              <a:gd name="adj" fmla="val 28204"/>
              <a:gd name="vf" fmla="val 115470"/>
            </a:avLst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8" name="Title 1"/>
          <p:cNvSpPr>
            <a:spLocks noGrp="1"/>
          </p:cNvSpPr>
          <p:nvPr>
            <p:ph type="title" hasCustomPrompt="1"/>
          </p:nvPr>
        </p:nvSpPr>
        <p:spPr>
          <a:xfrm>
            <a:off x="3097032" y="1831403"/>
            <a:ext cx="5173673" cy="466281"/>
          </a:xfrm>
          <a:noFill/>
        </p:spPr>
        <p:txBody>
          <a:bodyPr wrap="square" rtlCol="0">
            <a:spAutoFit/>
          </a:bodyPr>
          <a:lstStyle>
            <a:lvl1pPr>
              <a:defRPr lang="en-US" sz="2700" b="1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</a:p>
        </p:txBody>
      </p:sp>
      <p:sp>
        <p:nvSpPr>
          <p:cNvPr id="3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3095919" y="3140587"/>
            <a:ext cx="5816115" cy="341632"/>
          </a:xfrm>
          <a:noFill/>
        </p:spPr>
        <p:txBody>
          <a:bodyPr wrap="square" rtlCol="0">
            <a:spAutoFit/>
          </a:bodyPr>
          <a:lstStyle>
            <a:lvl1pPr marL="0" indent="0" algn="l">
              <a:buNone/>
              <a:defRPr lang="en-US" sz="1800" b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 dirty="0"/>
              <a:t>Text goes here</a:t>
            </a:r>
          </a:p>
        </p:txBody>
      </p:sp>
      <p:sp>
        <p:nvSpPr>
          <p:cNvPr id="56" name="Freeform 55"/>
          <p:cNvSpPr/>
          <p:nvPr userDrawn="1"/>
        </p:nvSpPr>
        <p:spPr>
          <a:xfrm>
            <a:off x="3943206" y="6155924"/>
            <a:ext cx="1635543" cy="721774"/>
          </a:xfrm>
          <a:custGeom>
            <a:avLst/>
            <a:gdLst>
              <a:gd name="connsiteX0" fmla="*/ 62839 w 1635542"/>
              <a:gd name="connsiteY0" fmla="*/ 0 h 721774"/>
              <a:gd name="connsiteX1" fmla="*/ 1228404 w 1635542"/>
              <a:gd name="connsiteY1" fmla="*/ 0 h 721774"/>
              <a:gd name="connsiteX2" fmla="*/ 1635542 w 1635542"/>
              <a:gd name="connsiteY2" fmla="*/ 721774 h 721774"/>
              <a:gd name="connsiteX3" fmla="*/ 0 w 1635542"/>
              <a:gd name="connsiteY3" fmla="*/ 111402 h 721774"/>
              <a:gd name="connsiteX4" fmla="*/ 62839 w 1635542"/>
              <a:gd name="connsiteY4" fmla="*/ 0 h 72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542" h="721774">
                <a:moveTo>
                  <a:pt x="62839" y="0"/>
                </a:moveTo>
                <a:lnTo>
                  <a:pt x="1228404" y="0"/>
                </a:lnTo>
                <a:lnTo>
                  <a:pt x="1635542" y="721774"/>
                </a:lnTo>
                <a:lnTo>
                  <a:pt x="0" y="111402"/>
                </a:lnTo>
                <a:lnTo>
                  <a:pt x="62839" y="0"/>
                </a:lnTo>
                <a:close/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0" name="Freeform 49"/>
          <p:cNvSpPr/>
          <p:nvPr userDrawn="1"/>
        </p:nvSpPr>
        <p:spPr>
          <a:xfrm>
            <a:off x="3589529" y="6267329"/>
            <a:ext cx="1998595" cy="626995"/>
          </a:xfrm>
          <a:custGeom>
            <a:avLst/>
            <a:gdLst>
              <a:gd name="connsiteX0" fmla="*/ 353676 w 1998595"/>
              <a:gd name="connsiteY0" fmla="*/ 0 h 626995"/>
              <a:gd name="connsiteX1" fmla="*/ 1989218 w 1998595"/>
              <a:gd name="connsiteY1" fmla="*/ 610372 h 626995"/>
              <a:gd name="connsiteX2" fmla="*/ 1998595 w 1998595"/>
              <a:gd name="connsiteY2" fmla="*/ 626995 h 626995"/>
              <a:gd name="connsiteX3" fmla="*/ 0 w 1998595"/>
              <a:gd name="connsiteY3" fmla="*/ 626995 h 626995"/>
              <a:gd name="connsiteX4" fmla="*/ 353676 w 1998595"/>
              <a:gd name="connsiteY4" fmla="*/ 0 h 626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98595" h="626995">
                <a:moveTo>
                  <a:pt x="353676" y="0"/>
                </a:moveTo>
                <a:lnTo>
                  <a:pt x="1989218" y="610372"/>
                </a:lnTo>
                <a:lnTo>
                  <a:pt x="1998595" y="626995"/>
                </a:lnTo>
                <a:lnTo>
                  <a:pt x="0" y="626995"/>
                </a:lnTo>
                <a:lnTo>
                  <a:pt x="353676" y="0"/>
                </a:lnTo>
                <a:close/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9" name="Freeform 48"/>
          <p:cNvSpPr/>
          <p:nvPr userDrawn="1"/>
        </p:nvSpPr>
        <p:spPr>
          <a:xfrm>
            <a:off x="-56052" y="6618717"/>
            <a:ext cx="1153071" cy="275604"/>
          </a:xfrm>
          <a:custGeom>
            <a:avLst/>
            <a:gdLst>
              <a:gd name="connsiteX0" fmla="*/ 882726 w 1153070"/>
              <a:gd name="connsiteY0" fmla="*/ 0 h 275604"/>
              <a:gd name="connsiteX1" fmla="*/ 1153070 w 1153070"/>
              <a:gd name="connsiteY1" fmla="*/ 275604 h 275604"/>
              <a:gd name="connsiteX2" fmla="*/ 0 w 1153070"/>
              <a:gd name="connsiteY2" fmla="*/ 275604 h 275604"/>
              <a:gd name="connsiteX3" fmla="*/ 10682 w 1153070"/>
              <a:gd name="connsiteY3" fmla="*/ 234015 h 275604"/>
              <a:gd name="connsiteX4" fmla="*/ 882726 w 1153070"/>
              <a:gd name="connsiteY4" fmla="*/ 0 h 275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3070" h="275604">
                <a:moveTo>
                  <a:pt x="882726" y="0"/>
                </a:moveTo>
                <a:lnTo>
                  <a:pt x="1153070" y="275604"/>
                </a:lnTo>
                <a:lnTo>
                  <a:pt x="0" y="275604"/>
                </a:lnTo>
                <a:lnTo>
                  <a:pt x="10682" y="234015"/>
                </a:lnTo>
                <a:lnTo>
                  <a:pt x="882726" y="0"/>
                </a:lnTo>
                <a:close/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1" name="Freeform 60"/>
          <p:cNvSpPr/>
          <p:nvPr userDrawn="1"/>
        </p:nvSpPr>
        <p:spPr>
          <a:xfrm>
            <a:off x="1378380" y="4898341"/>
            <a:ext cx="3306088" cy="1995981"/>
          </a:xfrm>
          <a:custGeom>
            <a:avLst/>
            <a:gdLst>
              <a:gd name="connsiteX0" fmla="*/ 1361698 w 3306088"/>
              <a:gd name="connsiteY0" fmla="*/ 0 h 1995981"/>
              <a:gd name="connsiteX1" fmla="*/ 3093237 w 3306088"/>
              <a:gd name="connsiteY1" fmla="*/ 646198 h 1995981"/>
              <a:gd name="connsiteX2" fmla="*/ 3306088 w 3306088"/>
              <a:gd name="connsiteY2" fmla="*/ 1995981 h 1995981"/>
              <a:gd name="connsiteX3" fmla="*/ 133879 w 3306088"/>
              <a:gd name="connsiteY3" fmla="*/ 1995981 h 1995981"/>
              <a:gd name="connsiteX4" fmla="*/ 0 w 3306088"/>
              <a:gd name="connsiteY4" fmla="*/ 1146993 h 1995981"/>
              <a:gd name="connsiteX5" fmla="*/ 1361698 w 3306088"/>
              <a:gd name="connsiteY5" fmla="*/ 0 h 1995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06088" h="1995981">
                <a:moveTo>
                  <a:pt x="1361698" y="0"/>
                </a:moveTo>
                <a:lnTo>
                  <a:pt x="3093237" y="646198"/>
                </a:lnTo>
                <a:lnTo>
                  <a:pt x="3306088" y="1995981"/>
                </a:lnTo>
                <a:lnTo>
                  <a:pt x="133879" y="1995981"/>
                </a:lnTo>
                <a:lnTo>
                  <a:pt x="0" y="1146993"/>
                </a:lnTo>
                <a:lnTo>
                  <a:pt x="1361698" y="0"/>
                </a:lnTo>
                <a:close/>
              </a:path>
            </a:pathLst>
          </a:cu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4" name="Freeform 63"/>
          <p:cNvSpPr/>
          <p:nvPr userDrawn="1"/>
        </p:nvSpPr>
        <p:spPr>
          <a:xfrm>
            <a:off x="10272968" y="280143"/>
            <a:ext cx="1972099" cy="3415556"/>
          </a:xfrm>
          <a:custGeom>
            <a:avLst/>
            <a:gdLst>
              <a:gd name="connsiteX0" fmla="*/ 963324 w 1972099"/>
              <a:gd name="connsiteY0" fmla="*/ 0 h 3415556"/>
              <a:gd name="connsiteX1" fmla="*/ 1972099 w 1972099"/>
              <a:gd name="connsiteY1" fmla="*/ 0 h 3415556"/>
              <a:gd name="connsiteX2" fmla="*/ 1972099 w 1972099"/>
              <a:gd name="connsiteY2" fmla="*/ 1507549 h 3415556"/>
              <a:gd name="connsiteX3" fmla="*/ 1972099 w 1972099"/>
              <a:gd name="connsiteY3" fmla="*/ 3415556 h 3415556"/>
              <a:gd name="connsiteX4" fmla="*/ 963324 w 1972099"/>
              <a:gd name="connsiteY4" fmla="*/ 3415556 h 3415556"/>
              <a:gd name="connsiteX5" fmla="*/ 0 w 1972099"/>
              <a:gd name="connsiteY5" fmla="*/ 1707778 h 3415556"/>
              <a:gd name="connsiteX6" fmla="*/ 963324 w 1972099"/>
              <a:gd name="connsiteY6" fmla="*/ 0 h 341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72099" h="3415556">
                <a:moveTo>
                  <a:pt x="963324" y="0"/>
                </a:moveTo>
                <a:lnTo>
                  <a:pt x="1972099" y="0"/>
                </a:lnTo>
                <a:lnTo>
                  <a:pt x="1972099" y="1507549"/>
                </a:lnTo>
                <a:lnTo>
                  <a:pt x="1972099" y="3415556"/>
                </a:lnTo>
                <a:lnTo>
                  <a:pt x="963324" y="3415556"/>
                </a:lnTo>
                <a:lnTo>
                  <a:pt x="0" y="1707778"/>
                </a:lnTo>
                <a:lnTo>
                  <a:pt x="963324" y="0"/>
                </a:lnTo>
                <a:close/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8" name="Freeform 67"/>
          <p:cNvSpPr/>
          <p:nvPr userDrawn="1"/>
        </p:nvSpPr>
        <p:spPr>
          <a:xfrm>
            <a:off x="1823100" y="-40822"/>
            <a:ext cx="3143941" cy="1262685"/>
          </a:xfrm>
          <a:custGeom>
            <a:avLst/>
            <a:gdLst>
              <a:gd name="connsiteX0" fmla="*/ 15379 w 3143941"/>
              <a:gd name="connsiteY0" fmla="*/ 0 h 1262685"/>
              <a:gd name="connsiteX1" fmla="*/ 3143941 w 3143941"/>
              <a:gd name="connsiteY1" fmla="*/ 0 h 1262685"/>
              <a:gd name="connsiteX2" fmla="*/ 3116475 w 3143941"/>
              <a:gd name="connsiteY2" fmla="*/ 455852 h 1262685"/>
              <a:gd name="connsiteX3" fmla="*/ 1460643 w 3143941"/>
              <a:gd name="connsiteY3" fmla="*/ 1262685 h 1262685"/>
              <a:gd name="connsiteX4" fmla="*/ 0 w 3143941"/>
              <a:gd name="connsiteY4" fmla="*/ 255242 h 1262685"/>
              <a:gd name="connsiteX5" fmla="*/ 15379 w 3143941"/>
              <a:gd name="connsiteY5" fmla="*/ 0 h 1262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43941" h="1262685">
                <a:moveTo>
                  <a:pt x="15379" y="0"/>
                </a:moveTo>
                <a:lnTo>
                  <a:pt x="3143941" y="0"/>
                </a:lnTo>
                <a:lnTo>
                  <a:pt x="3116475" y="455852"/>
                </a:lnTo>
                <a:lnTo>
                  <a:pt x="1460643" y="1262685"/>
                </a:lnTo>
                <a:lnTo>
                  <a:pt x="0" y="255242"/>
                </a:lnTo>
                <a:lnTo>
                  <a:pt x="15379" y="0"/>
                </a:lnTo>
                <a:close/>
              </a:path>
            </a:pathLst>
          </a:cu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0" name="Freeform 79"/>
          <p:cNvSpPr/>
          <p:nvPr userDrawn="1"/>
        </p:nvSpPr>
        <p:spPr>
          <a:xfrm>
            <a:off x="2176819" y="-40823"/>
            <a:ext cx="565963" cy="281202"/>
          </a:xfrm>
          <a:custGeom>
            <a:avLst/>
            <a:gdLst>
              <a:gd name="connsiteX0" fmla="*/ 0 w 565963"/>
              <a:gd name="connsiteY0" fmla="*/ 0 h 281202"/>
              <a:gd name="connsiteX1" fmla="*/ 565963 w 565963"/>
              <a:gd name="connsiteY1" fmla="*/ 0 h 281202"/>
              <a:gd name="connsiteX2" fmla="*/ 232123 w 565963"/>
              <a:gd name="connsiteY2" fmla="*/ 281202 h 281202"/>
              <a:gd name="connsiteX3" fmla="*/ 169701 w 565963"/>
              <a:gd name="connsiteY3" fmla="*/ 48985 h 281202"/>
              <a:gd name="connsiteX4" fmla="*/ 0 w 565963"/>
              <a:gd name="connsiteY4" fmla="*/ 0 h 281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963" h="281202">
                <a:moveTo>
                  <a:pt x="0" y="0"/>
                </a:moveTo>
                <a:lnTo>
                  <a:pt x="565963" y="0"/>
                </a:lnTo>
                <a:lnTo>
                  <a:pt x="232123" y="281202"/>
                </a:lnTo>
                <a:lnTo>
                  <a:pt x="169701" y="48985"/>
                </a:lnTo>
                <a:lnTo>
                  <a:pt x="0" y="0"/>
                </a:lnTo>
                <a:close/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9" name="Freeform 78"/>
          <p:cNvSpPr/>
          <p:nvPr userDrawn="1"/>
        </p:nvSpPr>
        <p:spPr>
          <a:xfrm>
            <a:off x="1806634" y="240381"/>
            <a:ext cx="846717" cy="1575175"/>
          </a:xfrm>
          <a:custGeom>
            <a:avLst/>
            <a:gdLst>
              <a:gd name="connsiteX0" fmla="*/ 602308 w 846717"/>
              <a:gd name="connsiteY0" fmla="*/ 0 h 1575175"/>
              <a:gd name="connsiteX1" fmla="*/ 846717 w 846717"/>
              <a:gd name="connsiteY1" fmla="*/ 909224 h 1575175"/>
              <a:gd name="connsiteX2" fmla="*/ 168389 w 846717"/>
              <a:gd name="connsiteY2" fmla="*/ 1575175 h 1575175"/>
              <a:gd name="connsiteX3" fmla="*/ 0 w 846717"/>
              <a:gd name="connsiteY3" fmla="*/ 507340 h 1575175"/>
              <a:gd name="connsiteX4" fmla="*/ 602308 w 846717"/>
              <a:gd name="connsiteY4" fmla="*/ 0 h 1575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6717" h="1575175">
                <a:moveTo>
                  <a:pt x="602308" y="0"/>
                </a:moveTo>
                <a:lnTo>
                  <a:pt x="846717" y="909224"/>
                </a:lnTo>
                <a:lnTo>
                  <a:pt x="168389" y="1575175"/>
                </a:lnTo>
                <a:lnTo>
                  <a:pt x="0" y="507340"/>
                </a:lnTo>
                <a:lnTo>
                  <a:pt x="602308" y="0"/>
                </a:lnTo>
                <a:close/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5" name="Freeform 74"/>
          <p:cNvSpPr/>
          <p:nvPr userDrawn="1"/>
        </p:nvSpPr>
        <p:spPr>
          <a:xfrm>
            <a:off x="335375" y="-40823"/>
            <a:ext cx="2073567" cy="2049997"/>
          </a:xfrm>
          <a:custGeom>
            <a:avLst/>
            <a:gdLst>
              <a:gd name="connsiteX0" fmla="*/ 591555 w 2073567"/>
              <a:gd name="connsiteY0" fmla="*/ 0 h 2049997"/>
              <a:gd name="connsiteX1" fmla="*/ 1841444 w 2073567"/>
              <a:gd name="connsiteY1" fmla="*/ 0 h 2049997"/>
              <a:gd name="connsiteX2" fmla="*/ 2011145 w 2073567"/>
              <a:gd name="connsiteY2" fmla="*/ 48985 h 2049997"/>
              <a:gd name="connsiteX3" fmla="*/ 2073567 w 2073567"/>
              <a:gd name="connsiteY3" fmla="*/ 281202 h 2049997"/>
              <a:gd name="connsiteX4" fmla="*/ 1471259 w 2073567"/>
              <a:gd name="connsiteY4" fmla="*/ 788542 h 2049997"/>
              <a:gd name="connsiteX5" fmla="*/ 1639648 w 2073567"/>
              <a:gd name="connsiteY5" fmla="*/ 1856377 h 2049997"/>
              <a:gd name="connsiteX6" fmla="*/ 1442429 w 2073567"/>
              <a:gd name="connsiteY6" fmla="*/ 2049997 h 2049997"/>
              <a:gd name="connsiteX7" fmla="*/ 306832 w 2073567"/>
              <a:gd name="connsiteY7" fmla="*/ 1722202 h 2049997"/>
              <a:gd name="connsiteX8" fmla="*/ 0 w 2073567"/>
              <a:gd name="connsiteY8" fmla="*/ 580761 h 2049997"/>
              <a:gd name="connsiteX9" fmla="*/ 591555 w 2073567"/>
              <a:gd name="connsiteY9" fmla="*/ 0 h 2049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73567" h="2049997">
                <a:moveTo>
                  <a:pt x="591555" y="0"/>
                </a:moveTo>
                <a:lnTo>
                  <a:pt x="1841444" y="0"/>
                </a:lnTo>
                <a:lnTo>
                  <a:pt x="2011145" y="48985"/>
                </a:lnTo>
                <a:lnTo>
                  <a:pt x="2073567" y="281202"/>
                </a:lnTo>
                <a:lnTo>
                  <a:pt x="1471259" y="788542"/>
                </a:lnTo>
                <a:lnTo>
                  <a:pt x="1639648" y="1856377"/>
                </a:lnTo>
                <a:lnTo>
                  <a:pt x="1442429" y="2049997"/>
                </a:lnTo>
                <a:lnTo>
                  <a:pt x="306832" y="1722202"/>
                </a:lnTo>
                <a:lnTo>
                  <a:pt x="0" y="580761"/>
                </a:lnTo>
                <a:lnTo>
                  <a:pt x="591555" y="0"/>
                </a:lnTo>
                <a:close/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4" name="Freeform 73"/>
          <p:cNvSpPr/>
          <p:nvPr userDrawn="1"/>
        </p:nvSpPr>
        <p:spPr>
          <a:xfrm>
            <a:off x="1975023" y="-40824"/>
            <a:ext cx="9447949" cy="6935144"/>
          </a:xfrm>
          <a:custGeom>
            <a:avLst/>
            <a:gdLst>
              <a:gd name="connsiteX0" fmla="*/ 767759 w 9447949"/>
              <a:gd name="connsiteY0" fmla="*/ 0 h 6935144"/>
              <a:gd name="connsiteX1" fmla="*/ 8757686 w 9447949"/>
              <a:gd name="connsiteY1" fmla="*/ 0 h 6935144"/>
              <a:gd name="connsiteX2" fmla="*/ 9447949 w 9447949"/>
              <a:gd name="connsiteY2" fmla="*/ 4377288 h 6935144"/>
              <a:gd name="connsiteX3" fmla="*/ 6411293 w 9447949"/>
              <a:gd name="connsiteY3" fmla="*/ 6935144 h 6935144"/>
              <a:gd name="connsiteX4" fmla="*/ 3648269 w 9447949"/>
              <a:gd name="connsiteY4" fmla="*/ 6935144 h 6935144"/>
              <a:gd name="connsiteX5" fmla="*/ 3603726 w 9447949"/>
              <a:gd name="connsiteY5" fmla="*/ 6918521 h 6935144"/>
              <a:gd name="connsiteX6" fmla="*/ 3196588 w 9447949"/>
              <a:gd name="connsiteY6" fmla="*/ 6196747 h 6935144"/>
              <a:gd name="connsiteX7" fmla="*/ 2031023 w 9447949"/>
              <a:gd name="connsiteY7" fmla="*/ 6196747 h 6935144"/>
              <a:gd name="connsiteX8" fmla="*/ 1968184 w 9447949"/>
              <a:gd name="connsiteY8" fmla="*/ 6308149 h 6935144"/>
              <a:gd name="connsiteX9" fmla="*/ 622835 w 9447949"/>
              <a:gd name="connsiteY9" fmla="*/ 5806075 h 6935144"/>
              <a:gd name="connsiteX10" fmla="*/ 0 w 9447949"/>
              <a:gd name="connsiteY10" fmla="*/ 1856377 h 6935144"/>
              <a:gd name="connsiteX11" fmla="*/ 678328 w 9447949"/>
              <a:gd name="connsiteY11" fmla="*/ 1190426 h 6935144"/>
              <a:gd name="connsiteX12" fmla="*/ 433919 w 9447949"/>
              <a:gd name="connsiteY12" fmla="*/ 281202 h 6935144"/>
              <a:gd name="connsiteX13" fmla="*/ 767759 w 9447949"/>
              <a:gd name="connsiteY13" fmla="*/ 0 h 6935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447949" h="6935144">
                <a:moveTo>
                  <a:pt x="767759" y="0"/>
                </a:moveTo>
                <a:lnTo>
                  <a:pt x="8757686" y="0"/>
                </a:lnTo>
                <a:lnTo>
                  <a:pt x="9447949" y="4377288"/>
                </a:lnTo>
                <a:lnTo>
                  <a:pt x="6411293" y="6935144"/>
                </a:lnTo>
                <a:lnTo>
                  <a:pt x="3648269" y="6935144"/>
                </a:lnTo>
                <a:lnTo>
                  <a:pt x="3603726" y="6918521"/>
                </a:lnTo>
                <a:lnTo>
                  <a:pt x="3196588" y="6196747"/>
                </a:lnTo>
                <a:lnTo>
                  <a:pt x="2031023" y="6196747"/>
                </a:lnTo>
                <a:lnTo>
                  <a:pt x="1968184" y="6308149"/>
                </a:lnTo>
                <a:lnTo>
                  <a:pt x="622835" y="5806075"/>
                </a:lnTo>
                <a:lnTo>
                  <a:pt x="0" y="1856377"/>
                </a:lnTo>
                <a:lnTo>
                  <a:pt x="678328" y="1190426"/>
                </a:lnTo>
                <a:lnTo>
                  <a:pt x="433919" y="281202"/>
                </a:lnTo>
                <a:lnTo>
                  <a:pt x="767759" y="0"/>
                </a:lnTo>
                <a:close/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4" name="Freeform 83"/>
          <p:cNvSpPr/>
          <p:nvPr userDrawn="1"/>
        </p:nvSpPr>
        <p:spPr>
          <a:xfrm>
            <a:off x="-47832" y="935371"/>
            <a:ext cx="1158087" cy="1762178"/>
          </a:xfrm>
          <a:custGeom>
            <a:avLst/>
            <a:gdLst>
              <a:gd name="connsiteX0" fmla="*/ 328041 w 1158086"/>
              <a:gd name="connsiteY0" fmla="*/ 0 h 1762178"/>
              <a:gd name="connsiteX1" fmla="*/ 1100560 w 1158086"/>
              <a:gd name="connsiteY1" fmla="*/ 399663 h 1762178"/>
              <a:gd name="connsiteX2" fmla="*/ 1158086 w 1158086"/>
              <a:gd name="connsiteY2" fmla="*/ 1267537 h 1762178"/>
              <a:gd name="connsiteX3" fmla="*/ 402736 w 1158086"/>
              <a:gd name="connsiteY3" fmla="*/ 1762178 h 1762178"/>
              <a:gd name="connsiteX4" fmla="*/ 0 w 1158086"/>
              <a:gd name="connsiteY4" fmla="*/ 1553823 h 1762178"/>
              <a:gd name="connsiteX5" fmla="*/ 0 w 1158086"/>
              <a:gd name="connsiteY5" fmla="*/ 953052 h 1762178"/>
              <a:gd name="connsiteX6" fmla="*/ 0 w 1158086"/>
              <a:gd name="connsiteY6" fmla="*/ 214818 h 1762178"/>
              <a:gd name="connsiteX7" fmla="*/ 328041 w 1158086"/>
              <a:gd name="connsiteY7" fmla="*/ 0 h 1762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58086" h="1762178">
                <a:moveTo>
                  <a:pt x="328041" y="0"/>
                </a:moveTo>
                <a:lnTo>
                  <a:pt x="1100560" y="399663"/>
                </a:lnTo>
                <a:lnTo>
                  <a:pt x="1158086" y="1267537"/>
                </a:lnTo>
                <a:lnTo>
                  <a:pt x="402736" y="1762178"/>
                </a:lnTo>
                <a:lnTo>
                  <a:pt x="0" y="1553823"/>
                </a:lnTo>
                <a:lnTo>
                  <a:pt x="0" y="953052"/>
                </a:lnTo>
                <a:lnTo>
                  <a:pt x="0" y="214818"/>
                </a:lnTo>
                <a:lnTo>
                  <a:pt x="328041" y="0"/>
                </a:lnTo>
                <a:close/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5" name="Rectangle 8"/>
          <p:cNvSpPr/>
          <p:nvPr userDrawn="1"/>
        </p:nvSpPr>
        <p:spPr>
          <a:xfrm>
            <a:off x="7959418" y="5606577"/>
            <a:ext cx="4076700" cy="694944"/>
          </a:xfrm>
          <a:custGeom>
            <a:avLst/>
            <a:gdLst>
              <a:gd name="connsiteX0" fmla="*/ 0 w 4076700"/>
              <a:gd name="connsiteY0" fmla="*/ 0 h 689719"/>
              <a:gd name="connsiteX1" fmla="*/ 4076700 w 4076700"/>
              <a:gd name="connsiteY1" fmla="*/ 0 h 689719"/>
              <a:gd name="connsiteX2" fmla="*/ 4076700 w 4076700"/>
              <a:gd name="connsiteY2" fmla="*/ 689719 h 689719"/>
              <a:gd name="connsiteX3" fmla="*/ 0 w 4076700"/>
              <a:gd name="connsiteY3" fmla="*/ 689719 h 689719"/>
              <a:gd name="connsiteX4" fmla="*/ 0 w 4076700"/>
              <a:gd name="connsiteY4" fmla="*/ 0 h 689719"/>
              <a:gd name="connsiteX0" fmla="*/ 543415 w 4076700"/>
              <a:gd name="connsiteY0" fmla="*/ 0 h 694944"/>
              <a:gd name="connsiteX1" fmla="*/ 4076700 w 4076700"/>
              <a:gd name="connsiteY1" fmla="*/ 5225 h 694944"/>
              <a:gd name="connsiteX2" fmla="*/ 4076700 w 4076700"/>
              <a:gd name="connsiteY2" fmla="*/ 694944 h 694944"/>
              <a:gd name="connsiteX3" fmla="*/ 0 w 4076700"/>
              <a:gd name="connsiteY3" fmla="*/ 694944 h 694944"/>
              <a:gd name="connsiteX4" fmla="*/ 543415 w 4076700"/>
              <a:gd name="connsiteY4" fmla="*/ 0 h 694944"/>
              <a:gd name="connsiteX0" fmla="*/ 397111 w 4076700"/>
              <a:gd name="connsiteY0" fmla="*/ 0 h 694944"/>
              <a:gd name="connsiteX1" fmla="*/ 4076700 w 4076700"/>
              <a:gd name="connsiteY1" fmla="*/ 5225 h 694944"/>
              <a:gd name="connsiteX2" fmla="*/ 4076700 w 4076700"/>
              <a:gd name="connsiteY2" fmla="*/ 694944 h 694944"/>
              <a:gd name="connsiteX3" fmla="*/ 0 w 4076700"/>
              <a:gd name="connsiteY3" fmla="*/ 694944 h 694944"/>
              <a:gd name="connsiteX4" fmla="*/ 397111 w 4076700"/>
              <a:gd name="connsiteY4" fmla="*/ 0 h 694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6700" h="694944">
                <a:moveTo>
                  <a:pt x="397111" y="0"/>
                </a:moveTo>
                <a:lnTo>
                  <a:pt x="4076700" y="5225"/>
                </a:lnTo>
                <a:lnTo>
                  <a:pt x="4076700" y="694944"/>
                </a:lnTo>
                <a:lnTo>
                  <a:pt x="0" y="694944"/>
                </a:lnTo>
                <a:lnTo>
                  <a:pt x="39711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6" name="Rectangle 8"/>
          <p:cNvSpPr/>
          <p:nvPr userDrawn="1"/>
        </p:nvSpPr>
        <p:spPr>
          <a:xfrm>
            <a:off x="8115301" y="5606577"/>
            <a:ext cx="4076700" cy="694944"/>
          </a:xfrm>
          <a:custGeom>
            <a:avLst/>
            <a:gdLst>
              <a:gd name="connsiteX0" fmla="*/ 0 w 4076700"/>
              <a:gd name="connsiteY0" fmla="*/ 0 h 689719"/>
              <a:gd name="connsiteX1" fmla="*/ 4076700 w 4076700"/>
              <a:gd name="connsiteY1" fmla="*/ 0 h 689719"/>
              <a:gd name="connsiteX2" fmla="*/ 4076700 w 4076700"/>
              <a:gd name="connsiteY2" fmla="*/ 689719 h 689719"/>
              <a:gd name="connsiteX3" fmla="*/ 0 w 4076700"/>
              <a:gd name="connsiteY3" fmla="*/ 689719 h 689719"/>
              <a:gd name="connsiteX4" fmla="*/ 0 w 4076700"/>
              <a:gd name="connsiteY4" fmla="*/ 0 h 689719"/>
              <a:gd name="connsiteX0" fmla="*/ 543415 w 4076700"/>
              <a:gd name="connsiteY0" fmla="*/ 0 h 694944"/>
              <a:gd name="connsiteX1" fmla="*/ 4076700 w 4076700"/>
              <a:gd name="connsiteY1" fmla="*/ 5225 h 694944"/>
              <a:gd name="connsiteX2" fmla="*/ 4076700 w 4076700"/>
              <a:gd name="connsiteY2" fmla="*/ 694944 h 694944"/>
              <a:gd name="connsiteX3" fmla="*/ 0 w 4076700"/>
              <a:gd name="connsiteY3" fmla="*/ 694944 h 694944"/>
              <a:gd name="connsiteX4" fmla="*/ 543415 w 4076700"/>
              <a:gd name="connsiteY4" fmla="*/ 0 h 694944"/>
              <a:gd name="connsiteX0" fmla="*/ 397111 w 4076700"/>
              <a:gd name="connsiteY0" fmla="*/ 0 h 694944"/>
              <a:gd name="connsiteX1" fmla="*/ 4076700 w 4076700"/>
              <a:gd name="connsiteY1" fmla="*/ 5225 h 694944"/>
              <a:gd name="connsiteX2" fmla="*/ 4076700 w 4076700"/>
              <a:gd name="connsiteY2" fmla="*/ 694944 h 694944"/>
              <a:gd name="connsiteX3" fmla="*/ 0 w 4076700"/>
              <a:gd name="connsiteY3" fmla="*/ 694944 h 694944"/>
              <a:gd name="connsiteX4" fmla="*/ 397111 w 4076700"/>
              <a:gd name="connsiteY4" fmla="*/ 0 h 694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6700" h="694944">
                <a:moveTo>
                  <a:pt x="397111" y="0"/>
                </a:moveTo>
                <a:lnTo>
                  <a:pt x="4076700" y="5225"/>
                </a:lnTo>
                <a:lnTo>
                  <a:pt x="4076700" y="694944"/>
                </a:lnTo>
                <a:lnTo>
                  <a:pt x="0" y="694944"/>
                </a:lnTo>
                <a:lnTo>
                  <a:pt x="39711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777C293-D5D2-2E4B-B4E8-A2D5B231A9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62255" y="5644590"/>
            <a:ext cx="3094592" cy="61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296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(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Hexagon 30"/>
          <p:cNvSpPr/>
          <p:nvPr userDrawn="1"/>
        </p:nvSpPr>
        <p:spPr>
          <a:xfrm>
            <a:off x="9559535" y="3294576"/>
            <a:ext cx="2398643" cy="2067796"/>
          </a:xfrm>
          <a:prstGeom prst="hexagon">
            <a:avLst>
              <a:gd name="adj" fmla="val 28204"/>
              <a:gd name="vf" fmla="val 115470"/>
            </a:avLst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2" name="Hexagon 31"/>
          <p:cNvSpPr/>
          <p:nvPr userDrawn="1"/>
        </p:nvSpPr>
        <p:spPr>
          <a:xfrm>
            <a:off x="9559533" y="1060964"/>
            <a:ext cx="2398643" cy="2067796"/>
          </a:xfrm>
          <a:prstGeom prst="hexagon">
            <a:avLst>
              <a:gd name="adj" fmla="val 28204"/>
              <a:gd name="vf" fmla="val 115470"/>
            </a:avLst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3" name="Hexagon 32"/>
          <p:cNvSpPr/>
          <p:nvPr userDrawn="1"/>
        </p:nvSpPr>
        <p:spPr>
          <a:xfrm>
            <a:off x="7606908" y="-41554"/>
            <a:ext cx="2398643" cy="2067796"/>
          </a:xfrm>
          <a:prstGeom prst="hexagon">
            <a:avLst>
              <a:gd name="adj" fmla="val 28204"/>
              <a:gd name="vf" fmla="val 115470"/>
            </a:avLst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4" name="Freeform 33"/>
          <p:cNvSpPr/>
          <p:nvPr userDrawn="1"/>
        </p:nvSpPr>
        <p:spPr>
          <a:xfrm>
            <a:off x="5737184" y="-41554"/>
            <a:ext cx="2283637" cy="931957"/>
          </a:xfrm>
          <a:custGeom>
            <a:avLst/>
            <a:gdLst>
              <a:gd name="connsiteX0" fmla="*/ 0 w 2283637"/>
              <a:gd name="connsiteY0" fmla="*/ 0 h 931957"/>
              <a:gd name="connsiteX1" fmla="*/ 2283637 w 2283637"/>
              <a:gd name="connsiteY1" fmla="*/ 0 h 931957"/>
              <a:gd name="connsiteX2" fmla="*/ 1757939 w 2283637"/>
              <a:gd name="connsiteY2" fmla="*/ 931957 h 931957"/>
              <a:gd name="connsiteX3" fmla="*/ 525698 w 2283637"/>
              <a:gd name="connsiteY3" fmla="*/ 931957 h 931957"/>
              <a:gd name="connsiteX4" fmla="*/ 0 w 2283637"/>
              <a:gd name="connsiteY4" fmla="*/ 0 h 931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3637" h="931957">
                <a:moveTo>
                  <a:pt x="0" y="0"/>
                </a:moveTo>
                <a:lnTo>
                  <a:pt x="2283637" y="0"/>
                </a:lnTo>
                <a:lnTo>
                  <a:pt x="1757939" y="931957"/>
                </a:lnTo>
                <a:lnTo>
                  <a:pt x="525698" y="931957"/>
                </a:lnTo>
                <a:lnTo>
                  <a:pt x="0" y="0"/>
                </a:lnTo>
                <a:close/>
              </a:path>
            </a:pathLst>
          </a:cu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5" name="Freeform 34"/>
          <p:cNvSpPr/>
          <p:nvPr userDrawn="1"/>
        </p:nvSpPr>
        <p:spPr>
          <a:xfrm>
            <a:off x="11483584" y="-98706"/>
            <a:ext cx="763013" cy="2067796"/>
          </a:xfrm>
          <a:custGeom>
            <a:avLst/>
            <a:gdLst>
              <a:gd name="connsiteX0" fmla="*/ 583201 w 763013"/>
              <a:gd name="connsiteY0" fmla="*/ 0 h 2067796"/>
              <a:gd name="connsiteX1" fmla="*/ 763013 w 763013"/>
              <a:gd name="connsiteY1" fmla="*/ 0 h 2067796"/>
              <a:gd name="connsiteX2" fmla="*/ 763013 w 763013"/>
              <a:gd name="connsiteY2" fmla="*/ 974967 h 2067796"/>
              <a:gd name="connsiteX3" fmla="*/ 763013 w 763013"/>
              <a:gd name="connsiteY3" fmla="*/ 2067796 h 2067796"/>
              <a:gd name="connsiteX4" fmla="*/ 583201 w 763013"/>
              <a:gd name="connsiteY4" fmla="*/ 2067796 h 2067796"/>
              <a:gd name="connsiteX5" fmla="*/ 0 w 763013"/>
              <a:gd name="connsiteY5" fmla="*/ 1033898 h 2067796"/>
              <a:gd name="connsiteX6" fmla="*/ 583201 w 763013"/>
              <a:gd name="connsiteY6" fmla="*/ 0 h 2067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3013" h="2067796">
                <a:moveTo>
                  <a:pt x="583201" y="0"/>
                </a:moveTo>
                <a:lnTo>
                  <a:pt x="763013" y="0"/>
                </a:lnTo>
                <a:lnTo>
                  <a:pt x="763013" y="974967"/>
                </a:lnTo>
                <a:lnTo>
                  <a:pt x="763013" y="2067796"/>
                </a:lnTo>
                <a:lnTo>
                  <a:pt x="583201" y="2067796"/>
                </a:lnTo>
                <a:lnTo>
                  <a:pt x="0" y="1033898"/>
                </a:lnTo>
                <a:lnTo>
                  <a:pt x="583201" y="0"/>
                </a:lnTo>
                <a:close/>
              </a:path>
            </a:pathLst>
          </a:cu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6" name="Freeform 35"/>
          <p:cNvSpPr/>
          <p:nvPr userDrawn="1"/>
        </p:nvSpPr>
        <p:spPr>
          <a:xfrm flipH="1">
            <a:off x="11519729" y="4411382"/>
            <a:ext cx="704355" cy="2067796"/>
          </a:xfrm>
          <a:custGeom>
            <a:avLst/>
            <a:gdLst>
              <a:gd name="connsiteX0" fmla="*/ 121154 w 704355"/>
              <a:gd name="connsiteY0" fmla="*/ 0 h 2067796"/>
              <a:gd name="connsiteX1" fmla="*/ 0 w 704355"/>
              <a:gd name="connsiteY1" fmla="*/ 0 h 2067796"/>
              <a:gd name="connsiteX2" fmla="*/ 0 w 704355"/>
              <a:gd name="connsiteY2" fmla="*/ 1207199 h 2067796"/>
              <a:gd name="connsiteX3" fmla="*/ 0 w 704355"/>
              <a:gd name="connsiteY3" fmla="*/ 2067796 h 2067796"/>
              <a:gd name="connsiteX4" fmla="*/ 121154 w 704355"/>
              <a:gd name="connsiteY4" fmla="*/ 2067796 h 2067796"/>
              <a:gd name="connsiteX5" fmla="*/ 704355 w 704355"/>
              <a:gd name="connsiteY5" fmla="*/ 1033898 h 2067796"/>
              <a:gd name="connsiteX6" fmla="*/ 121154 w 704355"/>
              <a:gd name="connsiteY6" fmla="*/ 0 h 2067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4355" h="2067796">
                <a:moveTo>
                  <a:pt x="121154" y="0"/>
                </a:moveTo>
                <a:lnTo>
                  <a:pt x="0" y="0"/>
                </a:lnTo>
                <a:lnTo>
                  <a:pt x="0" y="1207199"/>
                </a:lnTo>
                <a:lnTo>
                  <a:pt x="0" y="2067796"/>
                </a:lnTo>
                <a:lnTo>
                  <a:pt x="121154" y="2067796"/>
                </a:lnTo>
                <a:lnTo>
                  <a:pt x="704355" y="1033898"/>
                </a:lnTo>
                <a:lnTo>
                  <a:pt x="121154" y="0"/>
                </a:lnTo>
                <a:close/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7" name="Freeform 36"/>
          <p:cNvSpPr/>
          <p:nvPr userDrawn="1"/>
        </p:nvSpPr>
        <p:spPr>
          <a:xfrm flipH="1">
            <a:off x="9559533" y="5528188"/>
            <a:ext cx="2398643" cy="1387408"/>
          </a:xfrm>
          <a:custGeom>
            <a:avLst/>
            <a:gdLst>
              <a:gd name="connsiteX0" fmla="*/ 1815442 w 2398643"/>
              <a:gd name="connsiteY0" fmla="*/ 0 h 1387408"/>
              <a:gd name="connsiteX1" fmla="*/ 583201 w 2398643"/>
              <a:gd name="connsiteY1" fmla="*/ 0 h 1387408"/>
              <a:gd name="connsiteX2" fmla="*/ 0 w 2398643"/>
              <a:gd name="connsiteY2" fmla="*/ 1033898 h 1387408"/>
              <a:gd name="connsiteX3" fmla="*/ 199408 w 2398643"/>
              <a:gd name="connsiteY3" fmla="*/ 1387408 h 1387408"/>
              <a:gd name="connsiteX4" fmla="*/ 2199235 w 2398643"/>
              <a:gd name="connsiteY4" fmla="*/ 1387408 h 1387408"/>
              <a:gd name="connsiteX5" fmla="*/ 2398643 w 2398643"/>
              <a:gd name="connsiteY5" fmla="*/ 1033898 h 1387408"/>
              <a:gd name="connsiteX6" fmla="*/ 1815442 w 2398643"/>
              <a:gd name="connsiteY6" fmla="*/ 0 h 1387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98643" h="1387408">
                <a:moveTo>
                  <a:pt x="1815442" y="0"/>
                </a:moveTo>
                <a:lnTo>
                  <a:pt x="583201" y="0"/>
                </a:lnTo>
                <a:lnTo>
                  <a:pt x="0" y="1033898"/>
                </a:lnTo>
                <a:lnTo>
                  <a:pt x="199408" y="1387408"/>
                </a:lnTo>
                <a:lnTo>
                  <a:pt x="2199235" y="1387408"/>
                </a:lnTo>
                <a:lnTo>
                  <a:pt x="2398643" y="1033898"/>
                </a:lnTo>
                <a:lnTo>
                  <a:pt x="1815442" y="0"/>
                </a:lnTo>
                <a:close/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Rectangle 8"/>
          <p:cNvSpPr/>
          <p:nvPr userDrawn="1"/>
        </p:nvSpPr>
        <p:spPr>
          <a:xfrm>
            <a:off x="7959418" y="5606577"/>
            <a:ext cx="4076700" cy="694944"/>
          </a:xfrm>
          <a:custGeom>
            <a:avLst/>
            <a:gdLst>
              <a:gd name="connsiteX0" fmla="*/ 0 w 4076700"/>
              <a:gd name="connsiteY0" fmla="*/ 0 h 689719"/>
              <a:gd name="connsiteX1" fmla="*/ 4076700 w 4076700"/>
              <a:gd name="connsiteY1" fmla="*/ 0 h 689719"/>
              <a:gd name="connsiteX2" fmla="*/ 4076700 w 4076700"/>
              <a:gd name="connsiteY2" fmla="*/ 689719 h 689719"/>
              <a:gd name="connsiteX3" fmla="*/ 0 w 4076700"/>
              <a:gd name="connsiteY3" fmla="*/ 689719 h 689719"/>
              <a:gd name="connsiteX4" fmla="*/ 0 w 4076700"/>
              <a:gd name="connsiteY4" fmla="*/ 0 h 689719"/>
              <a:gd name="connsiteX0" fmla="*/ 543415 w 4076700"/>
              <a:gd name="connsiteY0" fmla="*/ 0 h 694944"/>
              <a:gd name="connsiteX1" fmla="*/ 4076700 w 4076700"/>
              <a:gd name="connsiteY1" fmla="*/ 5225 h 694944"/>
              <a:gd name="connsiteX2" fmla="*/ 4076700 w 4076700"/>
              <a:gd name="connsiteY2" fmla="*/ 694944 h 694944"/>
              <a:gd name="connsiteX3" fmla="*/ 0 w 4076700"/>
              <a:gd name="connsiteY3" fmla="*/ 694944 h 694944"/>
              <a:gd name="connsiteX4" fmla="*/ 543415 w 4076700"/>
              <a:gd name="connsiteY4" fmla="*/ 0 h 694944"/>
              <a:gd name="connsiteX0" fmla="*/ 397111 w 4076700"/>
              <a:gd name="connsiteY0" fmla="*/ 0 h 694944"/>
              <a:gd name="connsiteX1" fmla="*/ 4076700 w 4076700"/>
              <a:gd name="connsiteY1" fmla="*/ 5225 h 694944"/>
              <a:gd name="connsiteX2" fmla="*/ 4076700 w 4076700"/>
              <a:gd name="connsiteY2" fmla="*/ 694944 h 694944"/>
              <a:gd name="connsiteX3" fmla="*/ 0 w 4076700"/>
              <a:gd name="connsiteY3" fmla="*/ 694944 h 694944"/>
              <a:gd name="connsiteX4" fmla="*/ 397111 w 4076700"/>
              <a:gd name="connsiteY4" fmla="*/ 0 h 694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6700" h="694944">
                <a:moveTo>
                  <a:pt x="397111" y="0"/>
                </a:moveTo>
                <a:lnTo>
                  <a:pt x="4076700" y="5225"/>
                </a:lnTo>
                <a:lnTo>
                  <a:pt x="4076700" y="694944"/>
                </a:lnTo>
                <a:lnTo>
                  <a:pt x="0" y="694944"/>
                </a:lnTo>
                <a:lnTo>
                  <a:pt x="39711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0" name="Rectangle 8"/>
          <p:cNvSpPr/>
          <p:nvPr userDrawn="1"/>
        </p:nvSpPr>
        <p:spPr>
          <a:xfrm>
            <a:off x="8115301" y="5606577"/>
            <a:ext cx="4076700" cy="694944"/>
          </a:xfrm>
          <a:custGeom>
            <a:avLst/>
            <a:gdLst>
              <a:gd name="connsiteX0" fmla="*/ 0 w 4076700"/>
              <a:gd name="connsiteY0" fmla="*/ 0 h 689719"/>
              <a:gd name="connsiteX1" fmla="*/ 4076700 w 4076700"/>
              <a:gd name="connsiteY1" fmla="*/ 0 h 689719"/>
              <a:gd name="connsiteX2" fmla="*/ 4076700 w 4076700"/>
              <a:gd name="connsiteY2" fmla="*/ 689719 h 689719"/>
              <a:gd name="connsiteX3" fmla="*/ 0 w 4076700"/>
              <a:gd name="connsiteY3" fmla="*/ 689719 h 689719"/>
              <a:gd name="connsiteX4" fmla="*/ 0 w 4076700"/>
              <a:gd name="connsiteY4" fmla="*/ 0 h 689719"/>
              <a:gd name="connsiteX0" fmla="*/ 543415 w 4076700"/>
              <a:gd name="connsiteY0" fmla="*/ 0 h 694944"/>
              <a:gd name="connsiteX1" fmla="*/ 4076700 w 4076700"/>
              <a:gd name="connsiteY1" fmla="*/ 5225 h 694944"/>
              <a:gd name="connsiteX2" fmla="*/ 4076700 w 4076700"/>
              <a:gd name="connsiteY2" fmla="*/ 694944 h 694944"/>
              <a:gd name="connsiteX3" fmla="*/ 0 w 4076700"/>
              <a:gd name="connsiteY3" fmla="*/ 694944 h 694944"/>
              <a:gd name="connsiteX4" fmla="*/ 543415 w 4076700"/>
              <a:gd name="connsiteY4" fmla="*/ 0 h 694944"/>
              <a:gd name="connsiteX0" fmla="*/ 397111 w 4076700"/>
              <a:gd name="connsiteY0" fmla="*/ 0 h 694944"/>
              <a:gd name="connsiteX1" fmla="*/ 4076700 w 4076700"/>
              <a:gd name="connsiteY1" fmla="*/ 5225 h 694944"/>
              <a:gd name="connsiteX2" fmla="*/ 4076700 w 4076700"/>
              <a:gd name="connsiteY2" fmla="*/ 694944 h 694944"/>
              <a:gd name="connsiteX3" fmla="*/ 0 w 4076700"/>
              <a:gd name="connsiteY3" fmla="*/ 694944 h 694944"/>
              <a:gd name="connsiteX4" fmla="*/ 397111 w 4076700"/>
              <a:gd name="connsiteY4" fmla="*/ 0 h 694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6700" h="694944">
                <a:moveTo>
                  <a:pt x="397111" y="0"/>
                </a:moveTo>
                <a:lnTo>
                  <a:pt x="4076700" y="5225"/>
                </a:lnTo>
                <a:lnTo>
                  <a:pt x="4076700" y="694944"/>
                </a:lnTo>
                <a:lnTo>
                  <a:pt x="0" y="694944"/>
                </a:lnTo>
                <a:lnTo>
                  <a:pt x="39711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5" name="Title 1"/>
          <p:cNvSpPr>
            <a:spLocks noGrp="1"/>
          </p:cNvSpPr>
          <p:nvPr>
            <p:ph type="title" hasCustomPrompt="1"/>
          </p:nvPr>
        </p:nvSpPr>
        <p:spPr>
          <a:xfrm>
            <a:off x="1319737" y="2080748"/>
            <a:ext cx="5422145" cy="840230"/>
          </a:xfrm>
          <a:noFill/>
        </p:spPr>
        <p:txBody>
          <a:bodyPr wrap="square" rtlCol="0">
            <a:spAutoFit/>
          </a:bodyPr>
          <a:lstStyle>
            <a:lvl1pPr marL="0" indent="0">
              <a:buFont typeface="Arial" charset="0"/>
              <a:buNone/>
              <a:defRPr lang="en-US" sz="5400" b="1" kern="1200" baseline="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/>
            <a:r>
              <a:rPr lang="en-US"/>
              <a:t>Thank you</a:t>
            </a:r>
            <a:endParaRPr lang="en-US" dirty="0"/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0" hasCustomPrompt="1"/>
          </p:nvPr>
        </p:nvSpPr>
        <p:spPr>
          <a:xfrm>
            <a:off x="1319738" y="3076241"/>
            <a:ext cx="5422143" cy="667352"/>
          </a:xfrm>
        </p:spPr>
        <p:txBody>
          <a:bodyPr>
            <a:noAutofit/>
          </a:bodyPr>
          <a:lstStyle>
            <a:lvl1pPr marL="0" indent="0" algn="l" defTabSz="685800" rtl="0" eaLnBrk="1" latinLnBrk="0" hangingPunct="1">
              <a:buNone/>
              <a:defRPr lang="en-US" sz="2700" kern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Any Questions?</a:t>
            </a:r>
          </a:p>
        </p:txBody>
      </p:sp>
      <p:sp>
        <p:nvSpPr>
          <p:cNvPr id="29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1319738" y="4253634"/>
            <a:ext cx="5422143" cy="667352"/>
          </a:xfrm>
        </p:spPr>
        <p:txBody>
          <a:bodyPr>
            <a:noAutofit/>
          </a:bodyPr>
          <a:lstStyle>
            <a:lvl1pPr marL="0" indent="0" algn="l" defTabSz="685800" rtl="0" eaLnBrk="1" latinLnBrk="0" hangingPunct="1">
              <a:buNone/>
              <a:defRPr lang="en-US" sz="2700" b="1" kern="120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Contact Us</a:t>
            </a:r>
          </a:p>
        </p:txBody>
      </p:sp>
      <p:sp>
        <p:nvSpPr>
          <p:cNvPr id="30" name="Text Placeholder 27"/>
          <p:cNvSpPr>
            <a:spLocks noGrp="1"/>
          </p:cNvSpPr>
          <p:nvPr>
            <p:ph type="body" sz="quarter" idx="12" hasCustomPrompt="1"/>
          </p:nvPr>
        </p:nvSpPr>
        <p:spPr>
          <a:xfrm>
            <a:off x="1319738" y="4798935"/>
            <a:ext cx="5422143" cy="667352"/>
          </a:xfrm>
        </p:spPr>
        <p:txBody>
          <a:bodyPr>
            <a:noAutofit/>
          </a:bodyPr>
          <a:lstStyle>
            <a:lvl1pPr marL="0" indent="0" algn="l" defTabSz="685800" rtl="0" eaLnBrk="1" latinLnBrk="0" hangingPunct="1">
              <a:buNone/>
              <a:defRPr lang="en-US" sz="2100" kern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Email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D7A203C-D68E-6649-ACAE-C32ACF8706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62255" y="5644590"/>
            <a:ext cx="3094592" cy="61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9498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HOTO/TITLE (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154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8"/>
          <p:cNvSpPr/>
          <p:nvPr userDrawn="1"/>
        </p:nvSpPr>
        <p:spPr>
          <a:xfrm flipH="1">
            <a:off x="303143" y="4421982"/>
            <a:ext cx="7869307" cy="1536555"/>
          </a:xfrm>
          <a:custGeom>
            <a:avLst/>
            <a:gdLst>
              <a:gd name="connsiteX0" fmla="*/ 0 w 4076700"/>
              <a:gd name="connsiteY0" fmla="*/ 0 h 689719"/>
              <a:gd name="connsiteX1" fmla="*/ 4076700 w 4076700"/>
              <a:gd name="connsiteY1" fmla="*/ 0 h 689719"/>
              <a:gd name="connsiteX2" fmla="*/ 4076700 w 4076700"/>
              <a:gd name="connsiteY2" fmla="*/ 689719 h 689719"/>
              <a:gd name="connsiteX3" fmla="*/ 0 w 4076700"/>
              <a:gd name="connsiteY3" fmla="*/ 689719 h 689719"/>
              <a:gd name="connsiteX4" fmla="*/ 0 w 4076700"/>
              <a:gd name="connsiteY4" fmla="*/ 0 h 689719"/>
              <a:gd name="connsiteX0" fmla="*/ 543415 w 4076700"/>
              <a:gd name="connsiteY0" fmla="*/ 0 h 694944"/>
              <a:gd name="connsiteX1" fmla="*/ 4076700 w 4076700"/>
              <a:gd name="connsiteY1" fmla="*/ 5225 h 694944"/>
              <a:gd name="connsiteX2" fmla="*/ 4076700 w 4076700"/>
              <a:gd name="connsiteY2" fmla="*/ 694944 h 694944"/>
              <a:gd name="connsiteX3" fmla="*/ 0 w 4076700"/>
              <a:gd name="connsiteY3" fmla="*/ 694944 h 694944"/>
              <a:gd name="connsiteX4" fmla="*/ 543415 w 4076700"/>
              <a:gd name="connsiteY4" fmla="*/ 0 h 694944"/>
              <a:gd name="connsiteX0" fmla="*/ 397111 w 4076700"/>
              <a:gd name="connsiteY0" fmla="*/ 0 h 694944"/>
              <a:gd name="connsiteX1" fmla="*/ 4076700 w 4076700"/>
              <a:gd name="connsiteY1" fmla="*/ 5225 h 694944"/>
              <a:gd name="connsiteX2" fmla="*/ 4076700 w 4076700"/>
              <a:gd name="connsiteY2" fmla="*/ 694944 h 694944"/>
              <a:gd name="connsiteX3" fmla="*/ 0 w 4076700"/>
              <a:gd name="connsiteY3" fmla="*/ 694944 h 694944"/>
              <a:gd name="connsiteX4" fmla="*/ 397111 w 4076700"/>
              <a:gd name="connsiteY4" fmla="*/ 0 h 694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6700" h="694944">
                <a:moveTo>
                  <a:pt x="397111" y="0"/>
                </a:moveTo>
                <a:lnTo>
                  <a:pt x="4076700" y="5225"/>
                </a:lnTo>
                <a:lnTo>
                  <a:pt x="4076700" y="694944"/>
                </a:lnTo>
                <a:lnTo>
                  <a:pt x="0" y="694944"/>
                </a:lnTo>
                <a:lnTo>
                  <a:pt x="397111" y="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Hexagon 8"/>
          <p:cNvSpPr/>
          <p:nvPr userDrawn="1"/>
        </p:nvSpPr>
        <p:spPr>
          <a:xfrm>
            <a:off x="9001953" y="4335976"/>
            <a:ext cx="2398643" cy="2067796"/>
          </a:xfrm>
          <a:prstGeom prst="hexagon">
            <a:avLst>
              <a:gd name="adj" fmla="val 28204"/>
              <a:gd name="vf" fmla="val 115470"/>
            </a:avLst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Hexagon 9"/>
          <p:cNvSpPr/>
          <p:nvPr userDrawn="1"/>
        </p:nvSpPr>
        <p:spPr>
          <a:xfrm>
            <a:off x="9001953" y="2102364"/>
            <a:ext cx="2398643" cy="2067796"/>
          </a:xfrm>
          <a:prstGeom prst="hexagon">
            <a:avLst>
              <a:gd name="adj" fmla="val 28204"/>
              <a:gd name="vf" fmla="val 115470"/>
            </a:avLst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Hexagon 10"/>
          <p:cNvSpPr/>
          <p:nvPr userDrawn="1"/>
        </p:nvSpPr>
        <p:spPr>
          <a:xfrm>
            <a:off x="7049327" y="999846"/>
            <a:ext cx="2398643" cy="2067796"/>
          </a:xfrm>
          <a:prstGeom prst="hexagon">
            <a:avLst>
              <a:gd name="adj" fmla="val 28204"/>
              <a:gd name="vf" fmla="val 115470"/>
            </a:avLst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Hexagon 11"/>
          <p:cNvSpPr/>
          <p:nvPr userDrawn="1"/>
        </p:nvSpPr>
        <p:spPr>
          <a:xfrm>
            <a:off x="8987665" y="-131248"/>
            <a:ext cx="2398643" cy="2067796"/>
          </a:xfrm>
          <a:prstGeom prst="hexagon">
            <a:avLst>
              <a:gd name="adj" fmla="val 28204"/>
              <a:gd name="vf" fmla="val 115470"/>
            </a:avLst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Rectangle 8"/>
          <p:cNvSpPr/>
          <p:nvPr userDrawn="1"/>
        </p:nvSpPr>
        <p:spPr>
          <a:xfrm flipH="1">
            <a:off x="1" y="4421982"/>
            <a:ext cx="7869307" cy="1536555"/>
          </a:xfrm>
          <a:custGeom>
            <a:avLst/>
            <a:gdLst>
              <a:gd name="connsiteX0" fmla="*/ 0 w 4076700"/>
              <a:gd name="connsiteY0" fmla="*/ 0 h 689719"/>
              <a:gd name="connsiteX1" fmla="*/ 4076700 w 4076700"/>
              <a:gd name="connsiteY1" fmla="*/ 0 h 689719"/>
              <a:gd name="connsiteX2" fmla="*/ 4076700 w 4076700"/>
              <a:gd name="connsiteY2" fmla="*/ 689719 h 689719"/>
              <a:gd name="connsiteX3" fmla="*/ 0 w 4076700"/>
              <a:gd name="connsiteY3" fmla="*/ 689719 h 689719"/>
              <a:gd name="connsiteX4" fmla="*/ 0 w 4076700"/>
              <a:gd name="connsiteY4" fmla="*/ 0 h 689719"/>
              <a:gd name="connsiteX0" fmla="*/ 543415 w 4076700"/>
              <a:gd name="connsiteY0" fmla="*/ 0 h 694944"/>
              <a:gd name="connsiteX1" fmla="*/ 4076700 w 4076700"/>
              <a:gd name="connsiteY1" fmla="*/ 5225 h 694944"/>
              <a:gd name="connsiteX2" fmla="*/ 4076700 w 4076700"/>
              <a:gd name="connsiteY2" fmla="*/ 694944 h 694944"/>
              <a:gd name="connsiteX3" fmla="*/ 0 w 4076700"/>
              <a:gd name="connsiteY3" fmla="*/ 694944 h 694944"/>
              <a:gd name="connsiteX4" fmla="*/ 543415 w 4076700"/>
              <a:gd name="connsiteY4" fmla="*/ 0 h 694944"/>
              <a:gd name="connsiteX0" fmla="*/ 397111 w 4076700"/>
              <a:gd name="connsiteY0" fmla="*/ 0 h 694944"/>
              <a:gd name="connsiteX1" fmla="*/ 4076700 w 4076700"/>
              <a:gd name="connsiteY1" fmla="*/ 5225 h 694944"/>
              <a:gd name="connsiteX2" fmla="*/ 4076700 w 4076700"/>
              <a:gd name="connsiteY2" fmla="*/ 694944 h 694944"/>
              <a:gd name="connsiteX3" fmla="*/ 0 w 4076700"/>
              <a:gd name="connsiteY3" fmla="*/ 694944 h 694944"/>
              <a:gd name="connsiteX4" fmla="*/ 397111 w 4076700"/>
              <a:gd name="connsiteY4" fmla="*/ 0 h 694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6700" h="694944">
                <a:moveTo>
                  <a:pt x="397111" y="0"/>
                </a:moveTo>
                <a:lnTo>
                  <a:pt x="4076700" y="5225"/>
                </a:lnTo>
                <a:lnTo>
                  <a:pt x="4076700" y="694944"/>
                </a:lnTo>
                <a:lnTo>
                  <a:pt x="0" y="694944"/>
                </a:lnTo>
                <a:lnTo>
                  <a:pt x="39711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Freeform 13"/>
          <p:cNvSpPr/>
          <p:nvPr userDrawn="1"/>
        </p:nvSpPr>
        <p:spPr>
          <a:xfrm>
            <a:off x="10926001" y="942694"/>
            <a:ext cx="1298083" cy="2067796"/>
          </a:xfrm>
          <a:custGeom>
            <a:avLst/>
            <a:gdLst>
              <a:gd name="connsiteX0" fmla="*/ 583201 w 1298082"/>
              <a:gd name="connsiteY0" fmla="*/ 0 h 2067796"/>
              <a:gd name="connsiteX1" fmla="*/ 1298082 w 1298082"/>
              <a:gd name="connsiteY1" fmla="*/ 0 h 2067796"/>
              <a:gd name="connsiteX2" fmla="*/ 1298082 w 1298082"/>
              <a:gd name="connsiteY2" fmla="*/ 2067796 h 2067796"/>
              <a:gd name="connsiteX3" fmla="*/ 583201 w 1298082"/>
              <a:gd name="connsiteY3" fmla="*/ 2067796 h 2067796"/>
              <a:gd name="connsiteX4" fmla="*/ 0 w 1298082"/>
              <a:gd name="connsiteY4" fmla="*/ 1033898 h 2067796"/>
              <a:gd name="connsiteX5" fmla="*/ 583201 w 1298082"/>
              <a:gd name="connsiteY5" fmla="*/ 0 h 2067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8082" h="2067796">
                <a:moveTo>
                  <a:pt x="583201" y="0"/>
                </a:moveTo>
                <a:lnTo>
                  <a:pt x="1298082" y="0"/>
                </a:lnTo>
                <a:lnTo>
                  <a:pt x="1298082" y="2067796"/>
                </a:lnTo>
                <a:lnTo>
                  <a:pt x="583201" y="2067796"/>
                </a:lnTo>
                <a:lnTo>
                  <a:pt x="0" y="1033898"/>
                </a:lnTo>
                <a:lnTo>
                  <a:pt x="583201" y="0"/>
                </a:lnTo>
                <a:close/>
              </a:path>
            </a:pathLst>
          </a:cu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Freeform 14"/>
          <p:cNvSpPr/>
          <p:nvPr userDrawn="1"/>
        </p:nvSpPr>
        <p:spPr>
          <a:xfrm>
            <a:off x="10954577" y="3263932"/>
            <a:ext cx="1269507" cy="2067796"/>
          </a:xfrm>
          <a:custGeom>
            <a:avLst/>
            <a:gdLst>
              <a:gd name="connsiteX0" fmla="*/ 583201 w 1269506"/>
              <a:gd name="connsiteY0" fmla="*/ 0 h 2067796"/>
              <a:gd name="connsiteX1" fmla="*/ 1269506 w 1269506"/>
              <a:gd name="connsiteY1" fmla="*/ 0 h 2067796"/>
              <a:gd name="connsiteX2" fmla="*/ 1269506 w 1269506"/>
              <a:gd name="connsiteY2" fmla="*/ 2067796 h 2067796"/>
              <a:gd name="connsiteX3" fmla="*/ 583201 w 1269506"/>
              <a:gd name="connsiteY3" fmla="*/ 2067796 h 2067796"/>
              <a:gd name="connsiteX4" fmla="*/ 0 w 1269506"/>
              <a:gd name="connsiteY4" fmla="*/ 1033898 h 2067796"/>
              <a:gd name="connsiteX5" fmla="*/ 583201 w 1269506"/>
              <a:gd name="connsiteY5" fmla="*/ 0 h 2067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69506" h="2067796">
                <a:moveTo>
                  <a:pt x="583201" y="0"/>
                </a:moveTo>
                <a:lnTo>
                  <a:pt x="1269506" y="0"/>
                </a:lnTo>
                <a:lnTo>
                  <a:pt x="1269506" y="2067796"/>
                </a:lnTo>
                <a:lnTo>
                  <a:pt x="583201" y="2067796"/>
                </a:lnTo>
                <a:lnTo>
                  <a:pt x="0" y="1033898"/>
                </a:lnTo>
                <a:lnTo>
                  <a:pt x="583201" y="0"/>
                </a:lnTo>
                <a:close/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4363" y="4690985"/>
            <a:ext cx="6154928" cy="640745"/>
          </a:xfrm>
        </p:spPr>
        <p:txBody>
          <a:bodyPr>
            <a:noAutofit/>
          </a:bodyPr>
          <a:lstStyle>
            <a:lvl1pPr>
              <a:defRPr sz="3300"/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14363" y="5309554"/>
            <a:ext cx="6154928" cy="43538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B7C9A-25F0-634B-9610-C309785BDCD9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19ECE-0AA1-F64B-B892-9B3B58709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45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(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B7C9A-25F0-634B-9610-C309785BDCD9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19ECE-0AA1-F64B-B892-9B3B58709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6946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ARROWS (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sp>
          <p:nvSpPr>
            <p:cNvPr id="6" name="Rectangle 5"/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" name="Chevron 6"/>
            <p:cNvSpPr/>
            <p:nvPr userDrawn="1"/>
          </p:nvSpPr>
          <p:spPr>
            <a:xfrm>
              <a:off x="614363" y="0"/>
              <a:ext cx="5172075" cy="6858000"/>
            </a:xfrm>
            <a:prstGeom prst="chevron">
              <a:avLst>
                <a:gd name="adj" fmla="val 38122"/>
              </a:avLst>
            </a:prstGeom>
            <a:solidFill>
              <a:schemeClr val="bg2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800">
                <a:solidFill>
                  <a:schemeClr val="tx1"/>
                </a:solidFill>
              </a:endParaRPr>
            </a:p>
          </p:txBody>
        </p:sp>
        <p:sp>
          <p:nvSpPr>
            <p:cNvPr id="8" name="Chevron 7"/>
            <p:cNvSpPr/>
            <p:nvPr userDrawn="1"/>
          </p:nvSpPr>
          <p:spPr>
            <a:xfrm>
              <a:off x="2114551" y="0"/>
              <a:ext cx="2128838" cy="6858000"/>
            </a:xfrm>
            <a:prstGeom prst="chevron">
              <a:avLst>
                <a:gd name="adj" fmla="val 93827"/>
              </a:avLst>
            </a:prstGeom>
            <a:solidFill>
              <a:schemeClr val="bg2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800">
                <a:solidFill>
                  <a:schemeClr val="tx1"/>
                </a:solidFill>
              </a:endParaRPr>
            </a:p>
          </p:txBody>
        </p:sp>
        <p:sp>
          <p:nvSpPr>
            <p:cNvPr id="9" name="Triangle 8"/>
            <p:cNvSpPr/>
            <p:nvPr userDrawn="1"/>
          </p:nvSpPr>
          <p:spPr>
            <a:xfrm rot="5400000">
              <a:off x="-1785938" y="2664618"/>
              <a:ext cx="5100640" cy="1528763"/>
            </a:xfrm>
            <a:prstGeom prst="triangle">
              <a:avLst/>
            </a:prstGeom>
            <a:solidFill>
              <a:schemeClr val="bg2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800">
                <a:solidFill>
                  <a:schemeClr val="tx1"/>
                </a:solidFill>
              </a:endParaRPr>
            </a:p>
          </p:txBody>
        </p:sp>
        <p:sp>
          <p:nvSpPr>
            <p:cNvPr id="10" name="Freeform 9"/>
            <p:cNvSpPr/>
            <p:nvPr userDrawn="1"/>
          </p:nvSpPr>
          <p:spPr>
            <a:xfrm>
              <a:off x="10677525" y="-1"/>
              <a:ext cx="1514475" cy="2744277"/>
            </a:xfrm>
            <a:custGeom>
              <a:avLst/>
              <a:gdLst>
                <a:gd name="connsiteX0" fmla="*/ 0 w 1514475"/>
                <a:gd name="connsiteY0" fmla="*/ 0 h 2744277"/>
                <a:gd name="connsiteX1" fmla="*/ 1514475 w 1514475"/>
                <a:gd name="connsiteY1" fmla="*/ 0 h 2744277"/>
                <a:gd name="connsiteX2" fmla="*/ 1514475 w 1514475"/>
                <a:gd name="connsiteY2" fmla="*/ 2744277 h 2744277"/>
                <a:gd name="connsiteX3" fmla="*/ 0 w 1514475"/>
                <a:gd name="connsiteY3" fmla="*/ 0 h 2744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4475" h="2744277">
                  <a:moveTo>
                    <a:pt x="0" y="0"/>
                  </a:moveTo>
                  <a:lnTo>
                    <a:pt x="1514475" y="0"/>
                  </a:lnTo>
                  <a:lnTo>
                    <a:pt x="1514475" y="27442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800">
                <a:solidFill>
                  <a:schemeClr val="tx1"/>
                </a:solidFill>
              </a:endParaRPr>
            </a:p>
          </p:txBody>
        </p:sp>
        <p:sp>
          <p:nvSpPr>
            <p:cNvPr id="11" name="Freeform 10"/>
            <p:cNvSpPr/>
            <p:nvPr userDrawn="1"/>
          </p:nvSpPr>
          <p:spPr>
            <a:xfrm>
              <a:off x="10677525" y="4113722"/>
              <a:ext cx="1514475" cy="2744277"/>
            </a:xfrm>
            <a:custGeom>
              <a:avLst/>
              <a:gdLst>
                <a:gd name="connsiteX0" fmla="*/ 1514475 w 1514475"/>
                <a:gd name="connsiteY0" fmla="*/ 0 h 2744277"/>
                <a:gd name="connsiteX1" fmla="*/ 1514475 w 1514475"/>
                <a:gd name="connsiteY1" fmla="*/ 2744277 h 2744277"/>
                <a:gd name="connsiteX2" fmla="*/ 0 w 1514475"/>
                <a:gd name="connsiteY2" fmla="*/ 2744277 h 2744277"/>
                <a:gd name="connsiteX3" fmla="*/ 1514475 w 1514475"/>
                <a:gd name="connsiteY3" fmla="*/ 0 h 2744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4475" h="2744277">
                  <a:moveTo>
                    <a:pt x="1514475" y="0"/>
                  </a:moveTo>
                  <a:lnTo>
                    <a:pt x="1514475" y="2744277"/>
                  </a:lnTo>
                  <a:lnTo>
                    <a:pt x="0" y="2744277"/>
                  </a:lnTo>
                  <a:lnTo>
                    <a:pt x="1514475" y="0"/>
                  </a:lnTo>
                  <a:close/>
                </a:path>
              </a:pathLst>
            </a:custGeom>
            <a:solidFill>
              <a:schemeClr val="bg2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800">
                <a:solidFill>
                  <a:schemeClr val="tx1"/>
                </a:solidFill>
              </a:endParaRPr>
            </a:p>
          </p:txBody>
        </p:sp>
        <p:sp>
          <p:nvSpPr>
            <p:cNvPr id="12" name="Freeform 11"/>
            <p:cNvSpPr/>
            <p:nvPr userDrawn="1"/>
          </p:nvSpPr>
          <p:spPr>
            <a:xfrm>
              <a:off x="8786813" y="0"/>
              <a:ext cx="3405187" cy="6858000"/>
            </a:xfrm>
            <a:custGeom>
              <a:avLst/>
              <a:gdLst>
                <a:gd name="connsiteX0" fmla="*/ 0 w 3405187"/>
                <a:gd name="connsiteY0" fmla="*/ 0 h 6858000"/>
                <a:gd name="connsiteX1" fmla="*/ 1722387 w 3405187"/>
                <a:gd name="connsiteY1" fmla="*/ 0 h 6858000"/>
                <a:gd name="connsiteX2" fmla="*/ 3405187 w 3405187"/>
                <a:gd name="connsiteY2" fmla="*/ 3049287 h 6858000"/>
                <a:gd name="connsiteX3" fmla="*/ 3405187 w 3405187"/>
                <a:gd name="connsiteY3" fmla="*/ 3808713 h 6858000"/>
                <a:gd name="connsiteX4" fmla="*/ 1722387 w 3405187"/>
                <a:gd name="connsiteY4" fmla="*/ 6858000 h 6858000"/>
                <a:gd name="connsiteX5" fmla="*/ 0 w 3405187"/>
                <a:gd name="connsiteY5" fmla="*/ 6858000 h 6858000"/>
                <a:gd name="connsiteX6" fmla="*/ 1892351 w 3405187"/>
                <a:gd name="connsiteY6" fmla="*/ 3429000 h 6858000"/>
                <a:gd name="connsiteX7" fmla="*/ 0 w 3405187"/>
                <a:gd name="connsiteY7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05187" h="6858000">
                  <a:moveTo>
                    <a:pt x="0" y="0"/>
                  </a:moveTo>
                  <a:lnTo>
                    <a:pt x="1722387" y="0"/>
                  </a:lnTo>
                  <a:lnTo>
                    <a:pt x="3405187" y="3049287"/>
                  </a:lnTo>
                  <a:lnTo>
                    <a:pt x="3405187" y="3808713"/>
                  </a:lnTo>
                  <a:lnTo>
                    <a:pt x="1722387" y="6858000"/>
                  </a:lnTo>
                  <a:lnTo>
                    <a:pt x="0" y="6858000"/>
                  </a:lnTo>
                  <a:lnTo>
                    <a:pt x="1892351" y="3429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tx1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B7C9A-25F0-634B-9610-C309785BDCD9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19ECE-0AA1-F64B-B892-9B3B58709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8368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ONLY (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B7C9A-25F0-634B-9610-C309785BDCD9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19ECE-0AA1-F64B-B892-9B3B58709EA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-9526" y="0"/>
            <a:ext cx="12201527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0970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4372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B768D-628B-BB40-BEE5-32E27182F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A323E-BF1A-8C44-9650-0F8A4E12DC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9048" y="1215483"/>
            <a:ext cx="5615353" cy="422565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1EEF26-478D-684B-BFF1-D8FD9BE7D5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215483"/>
            <a:ext cx="5613400" cy="422565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ABF72E-E074-E741-8514-3417AC9D8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52637-104D-064E-9B91-0BC72B6E1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44C3EF-E136-164D-954C-112EADD99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298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10077-12D2-2D4D-8F51-D9CB6B044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1" y="1235113"/>
            <a:ext cx="561763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0DF7D1-4D77-4C46-B579-F5861C7459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1001" y="2078658"/>
            <a:ext cx="5617633" cy="336247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19A1FD-16BD-7B41-8D0F-269780D1BB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35113"/>
            <a:ext cx="56388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BAF2E0-F5E8-3946-89DE-62BFD441B2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078658"/>
            <a:ext cx="5638800" cy="336247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5BD322-BC93-4244-92C5-7651A7979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E79E3B-E843-6343-9ECC-916F6A2E3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3D151B-D611-8446-9323-A31F43088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419FCA3D-219A-9547-A7A7-4EB9BE7DD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4609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B5170-396F-CE4F-A0AB-300CE9708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A6F2CA-2DD1-AF41-91EF-4D055700C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635E81-A1AE-8442-89DE-148AC4FCD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583BD-E195-8D45-B88C-3F15BB700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620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7AE419-AE08-F348-87A6-E9445B339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02ABE-49F8-8E43-8B96-1F432917E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30AFCF-7504-9244-8529-F384A6BDB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50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EC417-39B3-8947-8902-0153B5002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0FAD0-D969-274E-8AC0-FC5A894FB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3768" y="457201"/>
            <a:ext cx="7497233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5FBC2C-9388-6049-AEF3-C1606676A7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1001" y="2274849"/>
            <a:ext cx="3932767" cy="35941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EA470E-5CA9-A545-B98E-1EFAA05E8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9ABCA5-3B76-9E47-892E-A475FC83C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F5A757-8D62-3444-9BDB-1CB584B73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491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8E57A-36CB-814D-B1A5-9012A244B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3259A3-587A-6D4A-AEF8-E4225996F7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313768" y="457201"/>
            <a:ext cx="7497233" cy="498393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AC1918-55BE-A644-8FDC-9E18F9A994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1001" y="2274850"/>
            <a:ext cx="3932767" cy="316628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9DD8F2-DDA7-354F-9FEA-A07E773A6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10CDF-1139-2249-8F5E-3E7043CC1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3F2438-4A98-5A4C-9057-FC3F0CBCD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450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886C1-1209-CD40-86E4-C72B7974B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157BF9-8D1A-FD41-A037-BF729754D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231DA-AB5C-C240-9332-9CC3D46A8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7AB74-A3C5-CF45-A5A3-124A94D15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83F40-6572-9341-AE1A-0342450A9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638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2981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l" defTabSz="342900" rtl="0" eaLnBrk="1" latinLnBrk="0" hangingPunct="1">
        <a:spcBef>
          <a:spcPct val="0"/>
        </a:spcBef>
        <a:buNone/>
        <a:defRPr sz="3600" b="1" kern="1200">
          <a:solidFill>
            <a:srgbClr val="857437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6794E2-0939-7444-A82A-8BD5C7FA1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16A5F8-57A3-204B-9489-10B6EA0973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215485"/>
            <a:ext cx="11430000" cy="4225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2C088-FD5F-6E47-B5E9-B42B8CA51A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5441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554A5-B4DD-7045-B047-B7DA6D1E70A4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B8B9A-12D6-EA40-AB29-6918054B5D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6154" y="5441135"/>
            <a:ext cx="59416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F842A-A21A-C542-88CC-30F0DD78DA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5441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78206-0642-9F48-9727-6B519CB285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032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71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 baseline="0">
          <a:solidFill>
            <a:srgbClr val="A7934B"/>
          </a:solidFill>
          <a:latin typeface="Roboto Slab" pitchFamily="2" charset="0"/>
          <a:ea typeface="Roboto Slab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4363" y="501651"/>
            <a:ext cx="10951996" cy="1144589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lvl="0"/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4363" y="1761457"/>
            <a:ext cx="1095199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4363" y="64846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2ACB7C9A-25F0-634B-9610-C309785BDCD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8468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23159" y="64846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ABD19ECE-0AA1-F64B-B892-9B3B58709E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745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13" r:id="rId1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lang="en-US"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bg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bg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bg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E95FB-AFDA-C24E-BDC1-87184FFF62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8518" y="852616"/>
            <a:ext cx="8674990" cy="3239324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r>
              <a:rPr lang="en-US" dirty="0"/>
              <a:t>Encryption &amp; Globalization Revisited: Understanding the Role of End-to-End Encryption</a:t>
            </a:r>
            <a:br>
              <a:rPr lang="en-US" b="0" dirty="0">
                <a:solidFill>
                  <a:srgbClr val="003057"/>
                </a:solidFill>
                <a:latin typeface="Roboto Slab" pitchFamily="2" charset="0"/>
                <a:ea typeface="Roboto Slab" pitchFamily="2" charset="0"/>
              </a:rPr>
            </a:br>
            <a:endParaRPr lang="en-US" dirty="0">
              <a:solidFill>
                <a:srgbClr val="003057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E66134-3B68-CA46-9583-81F439EB81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8492" y="3890238"/>
            <a:ext cx="7349152" cy="168486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>
                <a:solidFill>
                  <a:srgbClr val="85743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Peter Swire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rgbClr val="85743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JZ Liang Chair, College of Computing</a:t>
            </a:r>
          </a:p>
          <a:p>
            <a:pPr>
              <a:lnSpc>
                <a:spcPct val="100000"/>
              </a:lnSpc>
            </a:pPr>
            <a:r>
              <a:rPr lang="en-US" sz="2400">
                <a:solidFill>
                  <a:srgbClr val="85743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Georgia </a:t>
            </a:r>
            <a:r>
              <a:rPr lang="en-US" sz="2400" dirty="0">
                <a:solidFill>
                  <a:srgbClr val="85743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Tech 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March 9, 2026 </a:t>
            </a:r>
            <a:endParaRPr lang="en-US" sz="2400" dirty="0">
              <a:solidFill>
                <a:srgbClr val="857437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C51113-19EE-C344-A836-6DDBA9EDC948}"/>
              </a:ext>
            </a:extLst>
          </p:cNvPr>
          <p:cNvSpPr txBox="1"/>
          <p:nvPr/>
        </p:nvSpPr>
        <p:spPr>
          <a:xfrm>
            <a:off x="1791730" y="8526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775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D6070B-5F32-2B8B-C589-12FF4EA17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372114"/>
            <a:ext cx="7772400" cy="30568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7BFD6C-06BA-E4CA-7C79-D5006F972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250" y="3676650"/>
            <a:ext cx="7772400" cy="256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5280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2236B4-113B-F747-399B-EE268DE99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FEF1B6C-ACB9-E710-7FD8-A6622E0DCE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200" dirty="0"/>
              <a:t>Factual background</a:t>
            </a:r>
          </a:p>
          <a:p>
            <a:pPr lvl="1"/>
            <a:r>
              <a:rPr lang="en-US" sz="2200" b="1" dirty="0"/>
              <a:t>India</a:t>
            </a:r>
            <a:r>
              <a:rPr lang="en-US" sz="2200" dirty="0"/>
              <a:t> was considering strict limits on strength of encryption (Blackberry, Intel)</a:t>
            </a:r>
          </a:p>
          <a:p>
            <a:pPr lvl="1"/>
            <a:r>
              <a:rPr lang="en-US" sz="2200" b="1" dirty="0"/>
              <a:t>China</a:t>
            </a:r>
            <a:r>
              <a:rPr lang="en-US" sz="2200" dirty="0"/>
              <a:t> was considering requiring use of only its standards for encryption, blocking use of global, stricter cryptosystems</a:t>
            </a:r>
          </a:p>
          <a:p>
            <a:pPr lvl="1"/>
            <a:r>
              <a:rPr lang="en-US" sz="2200" dirty="0"/>
              <a:t>In the </a:t>
            </a:r>
            <a:r>
              <a:rPr lang="en-US" sz="2200" b="1" dirty="0"/>
              <a:t>U.S. and Europe, </a:t>
            </a:r>
            <a:r>
              <a:rPr lang="en-US" sz="2200" dirty="0"/>
              <a:t>the periodic complaints emerged again that law enforcement and intelligence agencies were “going dark”</a:t>
            </a:r>
          </a:p>
          <a:p>
            <a:pPr lvl="2"/>
            <a:r>
              <a:rPr lang="en-US" sz="2200" dirty="0"/>
              <a:t>FBI testimony in 2011 used the term “Going Dark”</a:t>
            </a:r>
          </a:p>
          <a:p>
            <a:pPr lvl="1"/>
            <a:r>
              <a:rPr lang="en-US" sz="2200" dirty="0"/>
              <a:t>In short, encryption regulation shifted from U.S. issue (Round 1) to global issue (Round 2)</a:t>
            </a:r>
          </a:p>
          <a:p>
            <a:r>
              <a:rPr lang="en-US" sz="2200" dirty="0"/>
              <a:t>Two main publications:</a:t>
            </a:r>
          </a:p>
          <a:p>
            <a:pPr lvl="1"/>
            <a:r>
              <a:rPr lang="en-US" sz="2200" dirty="0"/>
              <a:t>“</a:t>
            </a:r>
            <a:r>
              <a:rPr lang="en-US" sz="2200" b="1" dirty="0"/>
              <a:t>From real-time intercepts to stored records: why encryption drives the government to seek access to the cloud</a:t>
            </a:r>
            <a:r>
              <a:rPr lang="en-US" sz="2200" dirty="0"/>
              <a:t>” (Swire)</a:t>
            </a:r>
          </a:p>
          <a:p>
            <a:pPr lvl="1"/>
            <a:r>
              <a:rPr lang="en-US" sz="2200" dirty="0"/>
              <a:t>“</a:t>
            </a:r>
            <a:r>
              <a:rPr lang="en-US" sz="2200" b="1" dirty="0"/>
              <a:t>Encryption and Globalization</a:t>
            </a:r>
            <a:r>
              <a:rPr lang="en-US" sz="2200" dirty="0"/>
              <a:t>” (Swire &amp; Kenesa Ahmad)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8EDF24-8A2B-65E2-A766-FA8B99D9E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Going Dark Round 2: Encryption and Globalization</a:t>
            </a:r>
          </a:p>
        </p:txBody>
      </p:sp>
    </p:spTree>
    <p:extLst>
      <p:ext uri="{BB962C8B-B14F-4D97-AF65-F5344CB8AC3E}">
        <p14:creationId xmlns:p14="http://schemas.microsoft.com/office/powerpoint/2010/main" val="25476180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Arrow Connector 47"/>
          <p:cNvCxnSpPr/>
          <p:nvPr/>
        </p:nvCxnSpPr>
        <p:spPr>
          <a:xfrm rot="5400000" flipV="1">
            <a:off x="4267200" y="3429000"/>
            <a:ext cx="3657600" cy="0"/>
          </a:xfrm>
          <a:prstGeom prst="straightConnector1">
            <a:avLst/>
          </a:prstGeom>
          <a:ln w="50800" cap="sq">
            <a:solidFill>
              <a:schemeClr val="tx1"/>
            </a:solidFill>
            <a:bevel/>
            <a:tailEnd type="triangl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5541645" y="685800"/>
            <a:ext cx="1097280" cy="320040"/>
          </a:xfrm>
          <a:prstGeom prst="rect">
            <a:avLst/>
          </a:prstGeom>
          <a:solidFill>
            <a:srgbClr val="FFCC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Encrypt</a:t>
            </a:r>
          </a:p>
        </p:txBody>
      </p:sp>
      <p:pic>
        <p:nvPicPr>
          <p:cNvPr id="11268" name="Picture 4" descr="http://t2.gstatic.com/images?q=tbn:ANd9GcT4f9SMl_Wp-7FTq2SdAns7Zg5QSnMlM1vIR7nerdxK4YzB89JlTQ&amp;t=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6437">
            <a:off x="8034892" y="437537"/>
            <a:ext cx="1148715" cy="762953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3657600" y="1466851"/>
            <a:ext cx="1905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/>
              <a:t>Encrypted at Alice’s ISP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791585" y="0"/>
            <a:ext cx="761612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2010 to 2015: Plaintext at the Server</a:t>
            </a:r>
          </a:p>
        </p:txBody>
      </p:sp>
      <p:pic>
        <p:nvPicPr>
          <p:cNvPr id="11272" name="Picture 8" descr="http://thumb15.shutterstock.com/photos/thumb_large/187444/187444,1220877336,4.jpg"/>
          <p:cNvPicPr>
            <a:picLocks noChangeAspect="1" noChangeArrowheads="1"/>
          </p:cNvPicPr>
          <p:nvPr/>
        </p:nvPicPr>
        <p:blipFill>
          <a:blip r:embed="rId4" cstate="print"/>
          <a:srcRect l="43114" r="8982"/>
          <a:stretch>
            <a:fillRect/>
          </a:stretch>
        </p:blipFill>
        <p:spPr bwMode="auto">
          <a:xfrm>
            <a:off x="2428875" y="308665"/>
            <a:ext cx="438910" cy="822960"/>
          </a:xfrm>
          <a:prstGeom prst="rect">
            <a:avLst/>
          </a:prstGeom>
          <a:noFill/>
        </p:spPr>
      </p:pic>
      <p:pic>
        <p:nvPicPr>
          <p:cNvPr id="27" name="Picture 8" descr="http://thumb15.shutterstock.com/photos/thumb_large/187444/187444,1220877336,4.jpg"/>
          <p:cNvPicPr>
            <a:picLocks noChangeAspect="1" noChangeArrowheads="1"/>
          </p:cNvPicPr>
          <p:nvPr/>
        </p:nvPicPr>
        <p:blipFill>
          <a:blip r:embed="rId4" cstate="print"/>
          <a:srcRect r="61677"/>
          <a:stretch>
            <a:fillRect/>
          </a:stretch>
        </p:blipFill>
        <p:spPr bwMode="auto">
          <a:xfrm>
            <a:off x="9829800" y="5442640"/>
            <a:ext cx="351126" cy="822960"/>
          </a:xfrm>
          <a:prstGeom prst="rect">
            <a:avLst/>
          </a:prstGeom>
          <a:noFill/>
        </p:spPr>
      </p:pic>
      <p:sp>
        <p:nvSpPr>
          <p:cNvPr id="65" name="Rectangular Callout 64"/>
          <p:cNvSpPr/>
          <p:nvPr/>
        </p:nvSpPr>
        <p:spPr>
          <a:xfrm>
            <a:off x="3080085" y="685800"/>
            <a:ext cx="1005840" cy="320040"/>
          </a:xfrm>
          <a:prstGeom prst="wedgeRectCallout">
            <a:avLst>
              <a:gd name="adj1" fmla="val -67235"/>
              <a:gd name="adj2" fmla="val -45834"/>
            </a:avLst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Hi Bob!</a:t>
            </a:r>
          </a:p>
        </p:txBody>
      </p:sp>
      <p:cxnSp>
        <p:nvCxnSpPr>
          <p:cNvPr id="70" name="Straight Arrow Connector 69"/>
          <p:cNvCxnSpPr/>
          <p:nvPr/>
        </p:nvCxnSpPr>
        <p:spPr>
          <a:xfrm flipV="1">
            <a:off x="4149090" y="870585"/>
            <a:ext cx="1280160" cy="0"/>
          </a:xfrm>
          <a:prstGeom prst="straightConnector1">
            <a:avLst/>
          </a:prstGeom>
          <a:ln w="50800" cap="sq">
            <a:solidFill>
              <a:schemeClr val="tx1"/>
            </a:solidFill>
            <a:bevel/>
            <a:tailEnd type="triangl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79"/>
          <p:cNvSpPr/>
          <p:nvPr/>
        </p:nvSpPr>
        <p:spPr>
          <a:xfrm>
            <a:off x="2310402" y="6249144"/>
            <a:ext cx="7571239" cy="369332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b="1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Law Enforcement Can Get Court Order To Access at Email Provider</a:t>
            </a:r>
            <a:endParaRPr lang="en-US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76450" y="1099241"/>
            <a:ext cx="1143000" cy="243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b="1" dirty="0"/>
              <a:t>Alice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924799" y="1013515"/>
            <a:ext cx="2133585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b="1" dirty="0"/>
              <a:t>Alice’s Email Provider Encrypts to Its Server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H="1" flipV="1">
            <a:off x="6720840" y="870585"/>
            <a:ext cx="1280160" cy="0"/>
          </a:xfrm>
          <a:prstGeom prst="straightConnector1">
            <a:avLst/>
          </a:prstGeom>
          <a:ln w="50800" cap="sq">
            <a:solidFill>
              <a:schemeClr val="tx1"/>
            </a:solidFill>
            <a:bevel/>
            <a:tailEnd type="triangl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Isosceles Triangle 38"/>
          <p:cNvSpPr/>
          <p:nvPr/>
        </p:nvSpPr>
        <p:spPr>
          <a:xfrm>
            <a:off x="5684520" y="3063240"/>
            <a:ext cx="822960" cy="365760"/>
          </a:xfrm>
          <a:prstGeom prst="triangle">
            <a:avLst/>
          </a:prstGeom>
          <a:solidFill>
            <a:srgbClr val="7030A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" descr="http://t2.gstatic.com/images?q=tbn:ANd9GcT4f9SMl_Wp-7FTq2SdAns7Zg5QSnMlM1vIR7nerdxK4YzB89JlTQ&amp;t=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53563" flipH="1">
            <a:off x="1881941" y="5408270"/>
            <a:ext cx="1148715" cy="762953"/>
          </a:xfrm>
          <a:prstGeom prst="rect">
            <a:avLst/>
          </a:prstGeom>
          <a:noFill/>
        </p:spPr>
      </p:pic>
      <p:sp>
        <p:nvSpPr>
          <p:cNvPr id="46" name="TextBox 45"/>
          <p:cNvSpPr txBox="1"/>
          <p:nvPr/>
        </p:nvSpPr>
        <p:spPr>
          <a:xfrm>
            <a:off x="622300" y="5952526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Bob’s Email Provider</a:t>
            </a:r>
          </a:p>
          <a:p>
            <a:pPr algn="ctr"/>
            <a:r>
              <a:rPr lang="en-US" sz="1200" b="1" dirty="0"/>
              <a:t>Decrypts on Bob’s device</a:t>
            </a:r>
          </a:p>
        </p:txBody>
      </p:sp>
      <p:cxnSp>
        <p:nvCxnSpPr>
          <p:cNvPr id="49" name="Straight Arrow Connector 48"/>
          <p:cNvCxnSpPr/>
          <p:nvPr/>
        </p:nvCxnSpPr>
        <p:spPr>
          <a:xfrm flipV="1">
            <a:off x="6732270" y="5846500"/>
            <a:ext cx="1920240" cy="0"/>
          </a:xfrm>
          <a:prstGeom prst="straightConnector1">
            <a:avLst/>
          </a:prstGeom>
          <a:ln w="50800" cap="sq">
            <a:solidFill>
              <a:schemeClr val="tx1"/>
            </a:solidFill>
            <a:bevel/>
            <a:tailEnd type="triangl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49"/>
          <p:cNvGrpSpPr/>
          <p:nvPr/>
        </p:nvGrpSpPr>
        <p:grpSpPr>
          <a:xfrm>
            <a:off x="5783580" y="1981200"/>
            <a:ext cx="731520" cy="457200"/>
            <a:chOff x="4343400" y="2076450"/>
            <a:chExt cx="768668" cy="629412"/>
          </a:xfrm>
        </p:grpSpPr>
        <p:pic>
          <p:nvPicPr>
            <p:cNvPr id="51" name="Picture 8" descr="http://caribbeanbookblog.files.wordpress.com/2010/12/internet_13.jpg"/>
            <p:cNvPicPr>
              <a:picLocks noChangeAspect="1" noChangeArrowheads="1"/>
            </p:cNvPicPr>
            <p:nvPr/>
          </p:nvPicPr>
          <p:blipFill>
            <a:blip r:embed="rId5" cstate="print"/>
            <a:srcRect t="48889"/>
            <a:stretch>
              <a:fillRect/>
            </a:stretch>
          </p:blipFill>
          <p:spPr bwMode="auto">
            <a:xfrm>
              <a:off x="4819650" y="2495550"/>
              <a:ext cx="292418" cy="210312"/>
            </a:xfrm>
            <a:prstGeom prst="rect">
              <a:avLst/>
            </a:prstGeom>
            <a:noFill/>
          </p:spPr>
        </p:pic>
        <p:pic>
          <p:nvPicPr>
            <p:cNvPr id="52" name="Picture 4" descr="http://linux.co.uk/wp-content/uploads/2010/06/office_building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343400" y="2076450"/>
              <a:ext cx="609600" cy="609600"/>
            </a:xfrm>
            <a:prstGeom prst="rect">
              <a:avLst/>
            </a:prstGeom>
            <a:noFill/>
          </p:spPr>
        </p:pic>
      </p:grpSp>
      <p:sp>
        <p:nvSpPr>
          <p:cNvPr id="53" name="TextBox 52"/>
          <p:cNvSpPr txBox="1"/>
          <p:nvPr/>
        </p:nvSpPr>
        <p:spPr>
          <a:xfrm>
            <a:off x="6553199" y="2075968"/>
            <a:ext cx="3733798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b="1" dirty="0"/>
              <a:t>– Plaintext at Alice’s Email Provider:</a:t>
            </a:r>
          </a:p>
          <a:p>
            <a:pPr>
              <a:lnSpc>
                <a:spcPct val="90000"/>
              </a:lnSpc>
            </a:pPr>
            <a:r>
              <a:rPr lang="en-US" sz="1400" b="1" dirty="0"/>
              <a:t>Then, encrypted to Bob’s Email Provider </a:t>
            </a:r>
          </a:p>
        </p:txBody>
      </p:sp>
      <p:sp>
        <p:nvSpPr>
          <p:cNvPr id="62" name="Rectangle 61"/>
          <p:cNvSpPr/>
          <p:nvPr/>
        </p:nvSpPr>
        <p:spPr>
          <a:xfrm>
            <a:off x="5562600" y="1478280"/>
            <a:ext cx="1097280" cy="274320"/>
          </a:xfrm>
          <a:prstGeom prst="rect">
            <a:avLst/>
          </a:prstGeom>
          <a:solidFill>
            <a:srgbClr val="FF33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%!#&amp;YJ@$</a:t>
            </a:r>
          </a:p>
        </p:txBody>
      </p:sp>
      <p:sp>
        <p:nvSpPr>
          <p:cNvPr id="83" name="Rectangle 82"/>
          <p:cNvSpPr/>
          <p:nvPr/>
        </p:nvSpPr>
        <p:spPr>
          <a:xfrm>
            <a:off x="5562600" y="2621280"/>
            <a:ext cx="1097280" cy="274320"/>
          </a:xfrm>
          <a:prstGeom prst="rect">
            <a:avLst/>
          </a:prstGeom>
          <a:solidFill>
            <a:srgbClr val="FF33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%!#&amp;YJ@$</a:t>
            </a:r>
          </a:p>
        </p:txBody>
      </p:sp>
      <p:sp>
        <p:nvSpPr>
          <p:cNvPr id="84" name="Rectangle 83"/>
          <p:cNvSpPr/>
          <p:nvPr/>
        </p:nvSpPr>
        <p:spPr>
          <a:xfrm>
            <a:off x="5562600" y="5694100"/>
            <a:ext cx="1097280" cy="320040"/>
          </a:xfrm>
          <a:prstGeom prst="rect">
            <a:avLst/>
          </a:prstGeom>
          <a:solidFill>
            <a:srgbClr val="FFCC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Decrypt</a:t>
            </a:r>
          </a:p>
        </p:txBody>
      </p:sp>
      <p:sp>
        <p:nvSpPr>
          <p:cNvPr id="85" name="Rectangular Callout 84"/>
          <p:cNvSpPr/>
          <p:nvPr/>
        </p:nvSpPr>
        <p:spPr>
          <a:xfrm>
            <a:off x="8747760" y="5661715"/>
            <a:ext cx="1005840" cy="320040"/>
          </a:xfrm>
          <a:prstGeom prst="wedgeRectCallout">
            <a:avLst>
              <a:gd name="adj1" fmla="val -67235"/>
              <a:gd name="adj2" fmla="val -45834"/>
            </a:avLst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Hi Bob!</a:t>
            </a:r>
          </a:p>
        </p:txBody>
      </p:sp>
      <p:grpSp>
        <p:nvGrpSpPr>
          <p:cNvPr id="3" name="Group 85"/>
          <p:cNvGrpSpPr/>
          <p:nvPr/>
        </p:nvGrpSpPr>
        <p:grpSpPr>
          <a:xfrm>
            <a:off x="5745480" y="4038600"/>
            <a:ext cx="731520" cy="457200"/>
            <a:chOff x="4343400" y="2076450"/>
            <a:chExt cx="768668" cy="629412"/>
          </a:xfrm>
        </p:grpSpPr>
        <p:pic>
          <p:nvPicPr>
            <p:cNvPr id="87" name="Picture 8" descr="http://caribbeanbookblog.files.wordpress.com/2010/12/internet_13.jpg"/>
            <p:cNvPicPr>
              <a:picLocks noChangeAspect="1" noChangeArrowheads="1"/>
            </p:cNvPicPr>
            <p:nvPr/>
          </p:nvPicPr>
          <p:blipFill>
            <a:blip r:embed="rId5" cstate="print"/>
            <a:srcRect t="48889"/>
            <a:stretch>
              <a:fillRect/>
            </a:stretch>
          </p:blipFill>
          <p:spPr bwMode="auto">
            <a:xfrm>
              <a:off x="4819650" y="2495550"/>
              <a:ext cx="292418" cy="210312"/>
            </a:xfrm>
            <a:prstGeom prst="rect">
              <a:avLst/>
            </a:prstGeom>
            <a:noFill/>
          </p:spPr>
        </p:pic>
        <p:pic>
          <p:nvPicPr>
            <p:cNvPr id="88" name="Picture 4" descr="http://linux.co.uk/wp-content/uploads/2010/06/office_building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343400" y="2076450"/>
              <a:ext cx="609600" cy="609600"/>
            </a:xfrm>
            <a:prstGeom prst="rect">
              <a:avLst/>
            </a:prstGeom>
            <a:noFill/>
          </p:spPr>
        </p:pic>
      </p:grpSp>
      <p:sp>
        <p:nvSpPr>
          <p:cNvPr id="92" name="Rectangle 91"/>
          <p:cNvSpPr/>
          <p:nvPr/>
        </p:nvSpPr>
        <p:spPr>
          <a:xfrm>
            <a:off x="5562600" y="3611880"/>
            <a:ext cx="1097280" cy="274320"/>
          </a:xfrm>
          <a:prstGeom prst="rect">
            <a:avLst/>
          </a:prstGeom>
          <a:solidFill>
            <a:srgbClr val="FF33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%!#&amp;YJ@$</a:t>
            </a:r>
          </a:p>
        </p:txBody>
      </p:sp>
      <p:sp>
        <p:nvSpPr>
          <p:cNvPr id="93" name="Rectangle 92"/>
          <p:cNvSpPr/>
          <p:nvPr/>
        </p:nvSpPr>
        <p:spPr>
          <a:xfrm>
            <a:off x="5562600" y="4678680"/>
            <a:ext cx="1097280" cy="274320"/>
          </a:xfrm>
          <a:prstGeom prst="rect">
            <a:avLst/>
          </a:prstGeom>
          <a:solidFill>
            <a:srgbClr val="FF33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%!#&amp;YJ@$</a:t>
            </a:r>
          </a:p>
        </p:txBody>
      </p:sp>
      <p:cxnSp>
        <p:nvCxnSpPr>
          <p:cNvPr id="95" name="Straight Connector 94"/>
          <p:cNvCxnSpPr/>
          <p:nvPr/>
        </p:nvCxnSpPr>
        <p:spPr>
          <a:xfrm>
            <a:off x="1524000" y="5353050"/>
            <a:ext cx="9144000" cy="0"/>
          </a:xfrm>
          <a:prstGeom prst="line">
            <a:avLst/>
          </a:prstGeom>
          <a:ln w="25400"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flipV="1">
            <a:off x="3017520" y="5846500"/>
            <a:ext cx="2468880" cy="0"/>
          </a:xfrm>
          <a:prstGeom prst="straightConnector1">
            <a:avLst/>
          </a:prstGeom>
          <a:ln w="50800" cap="sq">
            <a:solidFill>
              <a:schemeClr val="tx1"/>
            </a:solidFill>
            <a:bevel/>
            <a:tailEnd type="triangl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/>
          <p:cNvSpPr txBox="1"/>
          <p:nvPr/>
        </p:nvSpPr>
        <p:spPr>
          <a:xfrm>
            <a:off x="6553199" y="4114800"/>
            <a:ext cx="3627721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b="1" dirty="0"/>
              <a:t>– Plaintext at Bob’s Email Provider:</a:t>
            </a:r>
          </a:p>
          <a:p>
            <a:pPr>
              <a:lnSpc>
                <a:spcPct val="90000"/>
              </a:lnSpc>
            </a:pPr>
            <a:r>
              <a:rPr lang="en-US" sz="1400" b="1" dirty="0"/>
              <a:t>Then, encrypted to Bob’s Device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6553200" y="3124201"/>
            <a:ext cx="1905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b="1" dirty="0"/>
              <a:t>– Backbone provider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9753600" y="6233216"/>
            <a:ext cx="533400" cy="243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b="1" dirty="0"/>
              <a:t>Bob</a:t>
            </a:r>
          </a:p>
        </p:txBody>
      </p:sp>
      <p:cxnSp>
        <p:nvCxnSpPr>
          <p:cNvPr id="57" name="Straight Connector 56"/>
          <p:cNvCxnSpPr/>
          <p:nvPr/>
        </p:nvCxnSpPr>
        <p:spPr>
          <a:xfrm>
            <a:off x="1524000" y="1371600"/>
            <a:ext cx="9144000" cy="0"/>
          </a:xfrm>
          <a:prstGeom prst="line">
            <a:avLst/>
          </a:prstGeom>
          <a:ln w="25400"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rot="5400000">
            <a:off x="6004560" y="1175385"/>
            <a:ext cx="182880" cy="0"/>
          </a:xfrm>
          <a:prstGeom prst="straightConnector1">
            <a:avLst/>
          </a:prstGeom>
          <a:ln w="50800" cap="sq">
            <a:solidFill>
              <a:schemeClr val="tx1"/>
            </a:solidFill>
            <a:bevel/>
            <a:tailEnd type="triangl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17DDB9E0-2535-B21E-F4B5-C37222D4DDF3}"/>
              </a:ext>
            </a:extLst>
          </p:cNvPr>
          <p:cNvSpPr txBox="1"/>
          <p:nvPr/>
        </p:nvSpPr>
        <p:spPr>
          <a:xfrm>
            <a:off x="563998" y="2759462"/>
            <a:ext cx="428841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Security due to Encryption in Transit:</a:t>
            </a:r>
          </a:p>
          <a:p>
            <a:pPr marL="342900" indent="-342900">
              <a:buAutoNum type="arabicParenBoth"/>
            </a:pPr>
            <a:r>
              <a:rPr lang="en-US" b="1" dirty="0"/>
              <a:t>ISPs can’t access content</a:t>
            </a:r>
          </a:p>
          <a:p>
            <a:pPr marL="342900" indent="-342900">
              <a:buFontTx/>
              <a:buAutoNum type="arabicParenBoth"/>
            </a:pPr>
            <a:r>
              <a:rPr lang="en-US" b="1" dirty="0"/>
              <a:t>Encrypted at intermediate nodes</a:t>
            </a:r>
          </a:p>
          <a:p>
            <a:pPr marL="342900" indent="-342900">
              <a:buFontTx/>
              <a:buAutoNum type="arabicParenBoth"/>
            </a:pPr>
            <a:r>
              <a:rPr lang="en-US" b="1" dirty="0"/>
              <a:t>Wiretaps don’t work!</a:t>
            </a:r>
          </a:p>
          <a:p>
            <a:pPr marL="342900" indent="-342900">
              <a:buAutoNum type="arabicParenBoth"/>
            </a:pPr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C003DE-B424-2E54-9CBB-FABC8931E9EA}"/>
              </a:ext>
            </a:extLst>
          </p:cNvPr>
          <p:cNvSpPr txBox="1"/>
          <p:nvPr/>
        </p:nvSpPr>
        <p:spPr>
          <a:xfrm>
            <a:off x="3581400" y="4594931"/>
            <a:ext cx="1905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/>
              <a:t>Encrypted at Bob’s ISP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875124B-98E0-58B1-B9E9-489421202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527793"/>
            <a:ext cx="11430000" cy="4225650"/>
          </a:xfrm>
        </p:spPr>
        <p:txBody>
          <a:bodyPr>
            <a:noAutofit/>
          </a:bodyPr>
          <a:lstStyle/>
          <a:p>
            <a:r>
              <a:rPr lang="en-US" sz="1900" dirty="0"/>
              <a:t>By 2012, with </a:t>
            </a:r>
            <a:r>
              <a:rPr lang="en-US" sz="1900" b="1" dirty="0"/>
              <a:t>email and rise of cloud computing, encryption in transit </a:t>
            </a:r>
            <a:r>
              <a:rPr lang="en-US" sz="1900" dirty="0"/>
              <a:t>was becoming more common</a:t>
            </a:r>
          </a:p>
          <a:p>
            <a:pPr lvl="1"/>
            <a:r>
              <a:rPr lang="en-US" sz="1900" dirty="0"/>
              <a:t>Even more so after Snowden in 2013, so that major platforms could explain safeguards against NSA etc.</a:t>
            </a:r>
          </a:p>
          <a:p>
            <a:pPr lvl="1"/>
            <a:r>
              <a:rPr lang="en-US" sz="1900" dirty="0"/>
              <a:t>Law enforcement </a:t>
            </a:r>
            <a:r>
              <a:rPr lang="en-US" sz="1900" b="1" dirty="0"/>
              <a:t>couldn’t successfully wiretap </a:t>
            </a:r>
            <a:r>
              <a:rPr lang="en-US" sz="1900" dirty="0"/>
              <a:t>between Alice and server, or between server and Bob.</a:t>
            </a:r>
          </a:p>
          <a:p>
            <a:pPr lvl="1"/>
            <a:r>
              <a:rPr lang="en-US" sz="1900" b="1" dirty="0"/>
              <a:t>Conclusion: huge increase in importance of law enforcement seeking access to stored communications in the cloud</a:t>
            </a:r>
            <a:endParaRPr lang="en-US" sz="1900" dirty="0"/>
          </a:p>
          <a:p>
            <a:r>
              <a:rPr lang="en-US" sz="1900" b="1" dirty="0"/>
              <a:t>Law enforcement expanded use of court orders for access through email providers </a:t>
            </a:r>
            <a:endParaRPr lang="en-US" sz="1900" dirty="0"/>
          </a:p>
          <a:p>
            <a:pPr lvl="1"/>
            <a:r>
              <a:rPr lang="en-US" sz="1900" dirty="0"/>
              <a:t>Worked well for U.S. law enforcement and intelligence, for U.S. service providers</a:t>
            </a:r>
          </a:p>
          <a:p>
            <a:pPr lvl="1"/>
            <a:r>
              <a:rPr lang="en-US" sz="1900" dirty="0"/>
              <a:t>Non-U.S. governments could only access email content if approved by a U.S. judge, under a Mutual Legal Assistance Treaty</a:t>
            </a:r>
          </a:p>
          <a:p>
            <a:pPr lvl="2"/>
            <a:r>
              <a:rPr lang="en-US" sz="1900" dirty="0"/>
              <a:t>Swire project on MLATs, leading to proposal for CLOUD Act, enacted in 2018</a:t>
            </a:r>
          </a:p>
          <a:p>
            <a:pPr lvl="2"/>
            <a:r>
              <a:rPr lang="en-US" sz="1900" dirty="0"/>
              <a:t>Cross-Border Data Forum created to address implementation of the CLOUD Act and other issues of  cross-border government access to data</a:t>
            </a:r>
          </a:p>
          <a:p>
            <a:r>
              <a:rPr lang="en-US" sz="1900" dirty="0"/>
              <a:t>In sum, </a:t>
            </a:r>
            <a:r>
              <a:rPr lang="en-US" sz="1900" b="1" dirty="0"/>
              <a:t>cross-border cooperation as response to blocking of wiretaps and rise of cloud computing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C504558-AB04-EC30-6C43-6ACB58685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13032"/>
            <a:ext cx="11430000" cy="1014761"/>
          </a:xfrm>
        </p:spPr>
        <p:txBody>
          <a:bodyPr>
            <a:normAutofit fontScale="90000"/>
          </a:bodyPr>
          <a:lstStyle/>
          <a:p>
            <a:r>
              <a:rPr lang="en-US" sz="3100" dirty="0"/>
              <a:t>“From real-time intercepts to stored records: why encryption drives the government to seek access to the cloud” (2012)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7107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4A9A34C-F72C-968B-9378-67DFD3E4AA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dirty="0"/>
              <a:t>2 key points in “</a:t>
            </a:r>
            <a:r>
              <a:rPr lang="en-US" sz="2000" b="1" dirty="0"/>
              <a:t>Encryption and Globalization</a:t>
            </a:r>
            <a:r>
              <a:rPr lang="en-US" sz="2000" dirty="0"/>
              <a:t>” (Swire &amp; Kenesa Ahmad, 2012)</a:t>
            </a:r>
          </a:p>
          <a:p>
            <a:r>
              <a:rPr lang="en-US" sz="2000" dirty="0"/>
              <a:t>First, when considering gaps in encryption, such as </a:t>
            </a:r>
            <a:r>
              <a:rPr lang="en-US" sz="2000" b="1" dirty="0"/>
              <a:t>government mandates to provide access to law enforcement</a:t>
            </a:r>
            <a:r>
              <a:rPr lang="en-US" sz="2000" dirty="0"/>
              <a:t>, </a:t>
            </a:r>
            <a:r>
              <a:rPr lang="en-US" sz="2000" b="1" dirty="0"/>
              <a:t>cybersecurity is only as good as the “least trusted country” </a:t>
            </a:r>
            <a:r>
              <a:rPr lang="en-US" sz="2000" dirty="0"/>
              <a:t>that can access the data </a:t>
            </a:r>
          </a:p>
          <a:p>
            <a:pPr lvl="2"/>
            <a:r>
              <a:rPr lang="en-US" dirty="0"/>
              <a:t>1990’s encryption policy debates focused on the U.S.</a:t>
            </a:r>
          </a:p>
          <a:p>
            <a:pPr lvl="2"/>
            <a:r>
              <a:rPr lang="en-US" dirty="0"/>
              <a:t>By 2012, much greater </a:t>
            </a:r>
            <a:r>
              <a:rPr lang="en-US" b="1" dirty="0"/>
              <a:t>globalization of software, hardware, and devices</a:t>
            </a:r>
          </a:p>
          <a:p>
            <a:pPr lvl="3"/>
            <a:r>
              <a:rPr lang="en-US" sz="2000" dirty="0"/>
              <a:t>If encryption is broken in one country, the same flaw/back door is available in the other countries</a:t>
            </a:r>
          </a:p>
          <a:p>
            <a:pPr lvl="3"/>
            <a:r>
              <a:rPr lang="en-US" sz="2000" dirty="0"/>
              <a:t>Analysis of </a:t>
            </a:r>
            <a:r>
              <a:rPr lang="en-US" sz="2000" b="1" dirty="0"/>
              <a:t>global regulation of encryption</a:t>
            </a:r>
            <a:r>
              <a:rPr lang="en-US" sz="2000" dirty="0"/>
              <a:t>, in multiple countries,</a:t>
            </a:r>
            <a:r>
              <a:rPr lang="en-US" sz="2000" b="1" dirty="0"/>
              <a:t> </a:t>
            </a:r>
            <a:r>
              <a:rPr lang="en-US" sz="2000" dirty="0"/>
              <a:t>needed to ensure cybersecurity</a:t>
            </a:r>
          </a:p>
          <a:p>
            <a:pPr lvl="3"/>
            <a:r>
              <a:rPr lang="en-US" sz="2000" dirty="0"/>
              <a:t>Heuristic – </a:t>
            </a:r>
            <a:r>
              <a:rPr lang="en-US" sz="2000" b="1" dirty="0"/>
              <a:t>before mandating a back door, consider the country that you trust least</a:t>
            </a:r>
            <a:r>
              <a:rPr lang="en-US" sz="2000" dirty="0"/>
              <a:t> (China/US, India/Pakistan, etc.) – as a policy matter would you support that least trusted country having a back door into global communications?</a:t>
            </a:r>
          </a:p>
          <a:p>
            <a:r>
              <a:rPr lang="en-US" sz="2000" b="1" dirty="0"/>
              <a:t>Second, we’re not “going dark”; we are in a “golden age of surveillance”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4F81B18-2452-3E23-B76A-E8E962D05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4"/>
            <a:ext cx="11430000" cy="1014761"/>
          </a:xfrm>
        </p:spPr>
        <p:txBody>
          <a:bodyPr>
            <a:normAutofit/>
          </a:bodyPr>
          <a:lstStyle/>
          <a:p>
            <a:r>
              <a:rPr lang="en-US" dirty="0"/>
              <a:t>Going Dark Round 2: Encryption and Globalization</a:t>
            </a:r>
          </a:p>
        </p:txBody>
      </p:sp>
    </p:spTree>
    <p:extLst>
      <p:ext uri="{BB962C8B-B14F-4D97-AF65-F5344CB8AC3E}">
        <p14:creationId xmlns:p14="http://schemas.microsoft.com/office/powerpoint/2010/main" val="8006014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B33BC5-8AC3-3129-4FFA-2572F85C0F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86565F-615F-ADCB-AFF7-0AA6F59BB5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7700" y="952517"/>
            <a:ext cx="10083800" cy="28829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74036B2-A550-46CB-E5D0-8AD70756E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“Encryption and Globalization” (2)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EF760C-87DF-43DD-464C-8ABE98828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50" y="4487078"/>
            <a:ext cx="5556250" cy="14599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DE2E2A-1B54-0224-23AD-93FC7EE1EC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8250" y="1727200"/>
            <a:ext cx="3302000" cy="26455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2DEC486-0E2C-FD7A-9237-BADB24B73564}"/>
              </a:ext>
            </a:extLst>
          </p:cNvPr>
          <p:cNvSpPr txBox="1"/>
          <p:nvPr/>
        </p:nvSpPr>
        <p:spPr>
          <a:xfrm>
            <a:off x="6426200" y="4587212"/>
            <a:ext cx="38989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When the FBI complains about “going dark”, would they choose all the data they can access today, or the set of data they could access before the Internet?</a:t>
            </a:r>
          </a:p>
        </p:txBody>
      </p:sp>
    </p:spTree>
    <p:extLst>
      <p:ext uri="{BB962C8B-B14F-4D97-AF65-F5344CB8AC3E}">
        <p14:creationId xmlns:p14="http://schemas.microsoft.com/office/powerpoint/2010/main" val="34171592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66D17D6-43B8-5142-7114-32611781BA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Mostly, the </a:t>
            </a:r>
            <a:r>
              <a:rPr lang="en-US" sz="2400" b="1" dirty="0"/>
              <a:t>proposed limits on strong encryption failed to pass</a:t>
            </a:r>
          </a:p>
          <a:p>
            <a:pPr lvl="1"/>
            <a:r>
              <a:rPr lang="en-US" dirty="0"/>
              <a:t>Exception in China, with costly inter-connection at the border between global cryptosystems and China-based cryptosystems</a:t>
            </a:r>
          </a:p>
          <a:p>
            <a:r>
              <a:rPr lang="en-US" sz="2400" dirty="0"/>
              <a:t>The argument for </a:t>
            </a:r>
            <a:r>
              <a:rPr lang="en-US" sz="2400" b="1" dirty="0"/>
              <a:t>strong cybersecurity </a:t>
            </a:r>
            <a:r>
              <a:rPr lang="en-US" sz="2400" dirty="0"/>
              <a:t>was effective</a:t>
            </a:r>
          </a:p>
          <a:p>
            <a:r>
              <a:rPr lang="en-US" sz="2400" dirty="0"/>
              <a:t>Rhetorically, and practically, </a:t>
            </a:r>
            <a:r>
              <a:rPr lang="en-US" sz="2400" b="1" dirty="0"/>
              <a:t>the law enforcement case was weaker than they expected because it actually had become a “golden age of surveillance”</a:t>
            </a:r>
          </a:p>
          <a:p>
            <a:pPr lvl="1"/>
            <a:r>
              <a:rPr lang="en-US" dirty="0"/>
              <a:t>Range of data and databases available to government had increased enormously</a:t>
            </a:r>
          </a:p>
          <a:p>
            <a:pPr lvl="1"/>
            <a:r>
              <a:rPr lang="en-US" dirty="0"/>
              <a:t>Specific limits on government access were minor compared to that law enforcement advantage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B7E5AA5-39AF-BB46-3DD0-F4BAFC148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on Round 2 of Going Dark</a:t>
            </a:r>
          </a:p>
        </p:txBody>
      </p:sp>
    </p:spTree>
    <p:extLst>
      <p:ext uri="{BB962C8B-B14F-4D97-AF65-F5344CB8AC3E}">
        <p14:creationId xmlns:p14="http://schemas.microsoft.com/office/powerpoint/2010/main" val="33746875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6AFF56F-443E-4617-DB5B-4E5DD222EE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dirty="0"/>
              <a:t>For messaging (not emails)</a:t>
            </a:r>
          </a:p>
          <a:p>
            <a:pPr lvl="1"/>
            <a:r>
              <a:rPr lang="en-US" sz="2000" dirty="0"/>
              <a:t>Apple adopted E2EE for iMessage in 2011</a:t>
            </a:r>
          </a:p>
          <a:p>
            <a:pPr lvl="1"/>
            <a:r>
              <a:rPr lang="en-US" sz="2000" b="1" dirty="0"/>
              <a:t>Meta adopted it in 2023 </a:t>
            </a:r>
            <a:r>
              <a:rPr lang="en-US" sz="2000" dirty="0"/>
              <a:t>– E2EE as global default</a:t>
            </a:r>
          </a:p>
          <a:p>
            <a:r>
              <a:rPr lang="en-US" sz="2000" dirty="0"/>
              <a:t>Government concern:</a:t>
            </a:r>
          </a:p>
          <a:p>
            <a:pPr lvl="1"/>
            <a:r>
              <a:rPr lang="en-US" sz="2000" dirty="0"/>
              <a:t>No plaintext between Alice and Bob; </a:t>
            </a:r>
          </a:p>
          <a:p>
            <a:pPr lvl="1"/>
            <a:r>
              <a:rPr lang="en-US" sz="2000" dirty="0"/>
              <a:t>Access to the service provider does not get the content</a:t>
            </a:r>
          </a:p>
          <a:p>
            <a:r>
              <a:rPr lang="en-US" sz="2000" dirty="0"/>
              <a:t>Proposals: do </a:t>
            </a:r>
            <a:r>
              <a:rPr lang="en-US" sz="2000" i="1" dirty="0"/>
              <a:t>something</a:t>
            </a:r>
            <a:r>
              <a:rPr lang="en-US" sz="2000" dirty="0"/>
              <a:t> to get around E2EE</a:t>
            </a:r>
          </a:p>
          <a:p>
            <a:pPr lvl="1"/>
            <a:r>
              <a:rPr lang="en-US" sz="2000" b="1" dirty="0"/>
              <a:t>FBI jawboning </a:t>
            </a:r>
            <a:r>
              <a:rPr lang="en-US" sz="2000" dirty="0"/>
              <a:t>service providers not to switch to E2EE</a:t>
            </a:r>
          </a:p>
          <a:p>
            <a:pPr lvl="1"/>
            <a:r>
              <a:rPr lang="en-US" sz="2000" b="1" dirty="0"/>
              <a:t>EU</a:t>
            </a:r>
            <a:r>
              <a:rPr lang="en-US" sz="2000" dirty="0"/>
              <a:t> proposals to require an access point, especially for </a:t>
            </a:r>
            <a:r>
              <a:rPr lang="en-US" sz="2000" b="1" dirty="0"/>
              <a:t>CSAM</a:t>
            </a:r>
          </a:p>
          <a:p>
            <a:pPr lvl="1"/>
            <a:r>
              <a:rPr lang="en-US" sz="2000" dirty="0"/>
              <a:t>UK and Australia enact “</a:t>
            </a:r>
            <a:r>
              <a:rPr lang="en-US" sz="2000" b="1" dirty="0"/>
              <a:t>technical capacity notices</a:t>
            </a:r>
            <a:r>
              <a:rPr lang="en-US" sz="2000" dirty="0"/>
              <a:t>,” requiring an access point</a:t>
            </a:r>
          </a:p>
          <a:p>
            <a:pPr lvl="1"/>
            <a:r>
              <a:rPr lang="en-US" sz="2000" dirty="0"/>
              <a:t>Other countries as well</a:t>
            </a:r>
          </a:p>
          <a:p>
            <a:r>
              <a:rPr lang="en-US" sz="2000" b="1" dirty="0"/>
              <a:t>Round 3 is different at the technical level , but hasn’t been explained clearly to law and policy audiences</a:t>
            </a:r>
          </a:p>
          <a:p>
            <a:pPr lvl="1"/>
            <a:r>
              <a:rPr lang="en-US" sz="2000" b="1" dirty="0"/>
              <a:t>At least five technical variations on how E2EE operates</a:t>
            </a:r>
          </a:p>
          <a:p>
            <a:pPr lvl="1"/>
            <a:r>
              <a:rPr lang="en-US" sz="2000" b="1" dirty="0"/>
              <a:t>E2EE has spread deep into the infrastructure, and not only used for messaging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CB9C4F9-8055-DCD8-AFB2-FD40FE101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”Going Dark” Round 3: 2020s and E2EE</a:t>
            </a:r>
          </a:p>
        </p:txBody>
      </p:sp>
    </p:spTree>
    <p:extLst>
      <p:ext uri="{BB962C8B-B14F-4D97-AF65-F5344CB8AC3E}">
        <p14:creationId xmlns:p14="http://schemas.microsoft.com/office/powerpoint/2010/main" val="27491738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Arrow Connector 47"/>
          <p:cNvCxnSpPr/>
          <p:nvPr/>
        </p:nvCxnSpPr>
        <p:spPr>
          <a:xfrm rot="5400000" flipV="1">
            <a:off x="4267200" y="3429000"/>
            <a:ext cx="3657600" cy="0"/>
          </a:xfrm>
          <a:prstGeom prst="straightConnector1">
            <a:avLst/>
          </a:prstGeom>
          <a:ln w="50800" cap="sq">
            <a:solidFill>
              <a:schemeClr val="tx1"/>
            </a:solidFill>
            <a:bevel/>
            <a:tailEnd type="triangl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5541645" y="685800"/>
            <a:ext cx="1097280" cy="320040"/>
          </a:xfrm>
          <a:prstGeom prst="rect">
            <a:avLst/>
          </a:prstGeom>
          <a:solidFill>
            <a:srgbClr val="FFCC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Encrypt</a:t>
            </a:r>
          </a:p>
        </p:txBody>
      </p:sp>
      <p:pic>
        <p:nvPicPr>
          <p:cNvPr id="11268" name="Picture 4" descr="http://t2.gstatic.com/images?q=tbn:ANd9GcT4f9SMl_Wp-7FTq2SdAns7Zg5QSnMlM1vIR7nerdxK4YzB89JlTQ&amp;t=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6437">
            <a:off x="8034892" y="437537"/>
            <a:ext cx="1148715" cy="762953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3657600" y="1466851"/>
            <a:ext cx="1905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/>
              <a:t>Encrypted message  –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338954" y="0"/>
            <a:ext cx="351410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Messaging: E2EE</a:t>
            </a:r>
          </a:p>
        </p:txBody>
      </p:sp>
      <p:pic>
        <p:nvPicPr>
          <p:cNvPr id="11272" name="Picture 8" descr="http://thumb15.shutterstock.com/photos/thumb_large/187444/187444,1220877336,4.jpg"/>
          <p:cNvPicPr>
            <a:picLocks noChangeAspect="1" noChangeArrowheads="1"/>
          </p:cNvPicPr>
          <p:nvPr/>
        </p:nvPicPr>
        <p:blipFill>
          <a:blip r:embed="rId4" cstate="print"/>
          <a:srcRect l="43114" r="8982"/>
          <a:stretch>
            <a:fillRect/>
          </a:stretch>
        </p:blipFill>
        <p:spPr bwMode="auto">
          <a:xfrm>
            <a:off x="2428875" y="308665"/>
            <a:ext cx="438910" cy="822960"/>
          </a:xfrm>
          <a:prstGeom prst="rect">
            <a:avLst/>
          </a:prstGeom>
          <a:noFill/>
        </p:spPr>
      </p:pic>
      <p:pic>
        <p:nvPicPr>
          <p:cNvPr id="27" name="Picture 8" descr="http://thumb15.shutterstock.com/photos/thumb_large/187444/187444,1220877336,4.jpg"/>
          <p:cNvPicPr>
            <a:picLocks noChangeAspect="1" noChangeArrowheads="1"/>
          </p:cNvPicPr>
          <p:nvPr/>
        </p:nvPicPr>
        <p:blipFill>
          <a:blip r:embed="rId4" cstate="print"/>
          <a:srcRect r="61677"/>
          <a:stretch>
            <a:fillRect/>
          </a:stretch>
        </p:blipFill>
        <p:spPr bwMode="auto">
          <a:xfrm>
            <a:off x="9829800" y="5442640"/>
            <a:ext cx="351126" cy="822960"/>
          </a:xfrm>
          <a:prstGeom prst="rect">
            <a:avLst/>
          </a:prstGeom>
          <a:noFill/>
        </p:spPr>
      </p:pic>
      <p:sp>
        <p:nvSpPr>
          <p:cNvPr id="65" name="Rectangular Callout 64"/>
          <p:cNvSpPr/>
          <p:nvPr/>
        </p:nvSpPr>
        <p:spPr>
          <a:xfrm>
            <a:off x="3080085" y="685800"/>
            <a:ext cx="1005840" cy="320040"/>
          </a:xfrm>
          <a:prstGeom prst="wedgeRectCallout">
            <a:avLst>
              <a:gd name="adj1" fmla="val -67235"/>
              <a:gd name="adj2" fmla="val -45834"/>
            </a:avLst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Hi Bob!</a:t>
            </a:r>
          </a:p>
        </p:txBody>
      </p:sp>
      <p:cxnSp>
        <p:nvCxnSpPr>
          <p:cNvPr id="70" name="Straight Arrow Connector 69"/>
          <p:cNvCxnSpPr/>
          <p:nvPr/>
        </p:nvCxnSpPr>
        <p:spPr>
          <a:xfrm flipV="1">
            <a:off x="4149090" y="870585"/>
            <a:ext cx="1280160" cy="0"/>
          </a:xfrm>
          <a:prstGeom prst="straightConnector1">
            <a:avLst/>
          </a:prstGeom>
          <a:ln w="50800" cap="sq">
            <a:solidFill>
              <a:schemeClr val="tx1"/>
            </a:solidFill>
            <a:bevel/>
            <a:tailEnd type="triangl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79"/>
          <p:cNvSpPr/>
          <p:nvPr/>
        </p:nvSpPr>
        <p:spPr>
          <a:xfrm>
            <a:off x="2398237" y="6172200"/>
            <a:ext cx="7395551" cy="52322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Messaging App Lacks Access to Content</a:t>
            </a:r>
            <a:endParaRPr lang="en-US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81" name="Oval 80"/>
          <p:cNvSpPr/>
          <p:nvPr/>
        </p:nvSpPr>
        <p:spPr>
          <a:xfrm>
            <a:off x="10058400" y="167640"/>
            <a:ext cx="365760" cy="36576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076450" y="1099241"/>
            <a:ext cx="1143000" cy="243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b="1" dirty="0"/>
              <a:t>Alice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924800" y="1013515"/>
            <a:ext cx="1295400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b="1" dirty="0"/>
              <a:t>Bob's public key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H="1" flipV="1">
            <a:off x="6720840" y="870585"/>
            <a:ext cx="1280160" cy="0"/>
          </a:xfrm>
          <a:prstGeom prst="straightConnector1">
            <a:avLst/>
          </a:prstGeom>
          <a:ln w="50800" cap="sq">
            <a:solidFill>
              <a:schemeClr val="tx1"/>
            </a:solidFill>
            <a:bevel/>
            <a:tailEnd type="triangl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Isosceles Triangle 38"/>
          <p:cNvSpPr/>
          <p:nvPr/>
        </p:nvSpPr>
        <p:spPr>
          <a:xfrm>
            <a:off x="5684520" y="3063240"/>
            <a:ext cx="822960" cy="365760"/>
          </a:xfrm>
          <a:prstGeom prst="triangle">
            <a:avLst/>
          </a:prstGeom>
          <a:solidFill>
            <a:srgbClr val="7030A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" descr="http://t2.gstatic.com/images?q=tbn:ANd9GcT4f9SMl_Wp-7FTq2SdAns7Zg5QSnMlM1vIR7nerdxK4YzB89JlTQ&amp;t=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53563" flipH="1">
            <a:off x="1881941" y="5408270"/>
            <a:ext cx="1148715" cy="762953"/>
          </a:xfrm>
          <a:prstGeom prst="rect">
            <a:avLst/>
          </a:prstGeom>
          <a:noFill/>
        </p:spPr>
      </p:pic>
      <p:sp>
        <p:nvSpPr>
          <p:cNvPr id="46" name="TextBox 45"/>
          <p:cNvSpPr txBox="1"/>
          <p:nvPr/>
        </p:nvSpPr>
        <p:spPr>
          <a:xfrm>
            <a:off x="1257300" y="5929066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Bob's private key</a:t>
            </a:r>
          </a:p>
        </p:txBody>
      </p:sp>
      <p:cxnSp>
        <p:nvCxnSpPr>
          <p:cNvPr id="49" name="Straight Arrow Connector 48"/>
          <p:cNvCxnSpPr/>
          <p:nvPr/>
        </p:nvCxnSpPr>
        <p:spPr>
          <a:xfrm flipV="1">
            <a:off x="6732270" y="5846500"/>
            <a:ext cx="1920240" cy="0"/>
          </a:xfrm>
          <a:prstGeom prst="straightConnector1">
            <a:avLst/>
          </a:prstGeom>
          <a:ln w="50800" cap="sq">
            <a:solidFill>
              <a:schemeClr val="tx1"/>
            </a:solidFill>
            <a:bevel/>
            <a:tailEnd type="triangl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49"/>
          <p:cNvGrpSpPr/>
          <p:nvPr/>
        </p:nvGrpSpPr>
        <p:grpSpPr>
          <a:xfrm>
            <a:off x="5783580" y="1981200"/>
            <a:ext cx="731520" cy="457200"/>
            <a:chOff x="4343400" y="2076450"/>
            <a:chExt cx="768668" cy="629412"/>
          </a:xfrm>
        </p:grpSpPr>
        <p:pic>
          <p:nvPicPr>
            <p:cNvPr id="51" name="Picture 8" descr="http://caribbeanbookblog.files.wordpress.com/2010/12/internet_13.jpg"/>
            <p:cNvPicPr>
              <a:picLocks noChangeAspect="1" noChangeArrowheads="1"/>
            </p:cNvPicPr>
            <p:nvPr/>
          </p:nvPicPr>
          <p:blipFill>
            <a:blip r:embed="rId5" cstate="print"/>
            <a:srcRect t="48889"/>
            <a:stretch>
              <a:fillRect/>
            </a:stretch>
          </p:blipFill>
          <p:spPr bwMode="auto">
            <a:xfrm>
              <a:off x="4819650" y="2495550"/>
              <a:ext cx="292418" cy="210312"/>
            </a:xfrm>
            <a:prstGeom prst="rect">
              <a:avLst/>
            </a:prstGeom>
            <a:noFill/>
          </p:spPr>
        </p:pic>
        <p:pic>
          <p:nvPicPr>
            <p:cNvPr id="52" name="Picture 4" descr="http://linux.co.uk/wp-content/uploads/2010/06/office_building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343400" y="2076450"/>
              <a:ext cx="609600" cy="609600"/>
            </a:xfrm>
            <a:prstGeom prst="rect">
              <a:avLst/>
            </a:prstGeom>
            <a:noFill/>
          </p:spPr>
        </p:pic>
      </p:grpSp>
      <p:sp>
        <p:nvSpPr>
          <p:cNvPr id="53" name="TextBox 52"/>
          <p:cNvSpPr txBox="1"/>
          <p:nvPr/>
        </p:nvSpPr>
        <p:spPr>
          <a:xfrm>
            <a:off x="6553200" y="2075968"/>
            <a:ext cx="220980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b="1" dirty="0"/>
              <a:t>– Alice's local ISP </a:t>
            </a:r>
          </a:p>
        </p:txBody>
      </p:sp>
      <p:sp>
        <p:nvSpPr>
          <p:cNvPr id="62" name="Rectangle 61"/>
          <p:cNvSpPr/>
          <p:nvPr/>
        </p:nvSpPr>
        <p:spPr>
          <a:xfrm>
            <a:off x="5562600" y="1478280"/>
            <a:ext cx="1097280" cy="274320"/>
          </a:xfrm>
          <a:prstGeom prst="rect">
            <a:avLst/>
          </a:prstGeom>
          <a:solidFill>
            <a:srgbClr val="FF33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%!#&amp;YJ@$</a:t>
            </a:r>
          </a:p>
        </p:txBody>
      </p:sp>
      <p:sp>
        <p:nvSpPr>
          <p:cNvPr id="83" name="Rectangle 82"/>
          <p:cNvSpPr/>
          <p:nvPr/>
        </p:nvSpPr>
        <p:spPr>
          <a:xfrm>
            <a:off x="5562600" y="2621280"/>
            <a:ext cx="1097280" cy="274320"/>
          </a:xfrm>
          <a:prstGeom prst="rect">
            <a:avLst/>
          </a:prstGeom>
          <a:solidFill>
            <a:srgbClr val="FF33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%!#&amp;YJ@$</a:t>
            </a:r>
          </a:p>
        </p:txBody>
      </p:sp>
      <p:sp>
        <p:nvSpPr>
          <p:cNvPr id="84" name="Rectangle 83"/>
          <p:cNvSpPr/>
          <p:nvPr/>
        </p:nvSpPr>
        <p:spPr>
          <a:xfrm>
            <a:off x="5562600" y="5694100"/>
            <a:ext cx="1097280" cy="320040"/>
          </a:xfrm>
          <a:prstGeom prst="rect">
            <a:avLst/>
          </a:prstGeom>
          <a:solidFill>
            <a:srgbClr val="FFCC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Decrypt</a:t>
            </a:r>
          </a:p>
        </p:txBody>
      </p:sp>
      <p:sp>
        <p:nvSpPr>
          <p:cNvPr id="85" name="Rectangular Callout 84"/>
          <p:cNvSpPr/>
          <p:nvPr/>
        </p:nvSpPr>
        <p:spPr>
          <a:xfrm>
            <a:off x="8747760" y="5661715"/>
            <a:ext cx="1005840" cy="320040"/>
          </a:xfrm>
          <a:prstGeom prst="wedgeRectCallout">
            <a:avLst>
              <a:gd name="adj1" fmla="val -67235"/>
              <a:gd name="adj2" fmla="val -45834"/>
            </a:avLst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Hi Bob!</a:t>
            </a:r>
          </a:p>
        </p:txBody>
      </p:sp>
      <p:grpSp>
        <p:nvGrpSpPr>
          <p:cNvPr id="3" name="Group 85"/>
          <p:cNvGrpSpPr/>
          <p:nvPr/>
        </p:nvGrpSpPr>
        <p:grpSpPr>
          <a:xfrm>
            <a:off x="5745480" y="4038600"/>
            <a:ext cx="731520" cy="457200"/>
            <a:chOff x="4343400" y="2076450"/>
            <a:chExt cx="768668" cy="629412"/>
          </a:xfrm>
        </p:grpSpPr>
        <p:pic>
          <p:nvPicPr>
            <p:cNvPr id="87" name="Picture 8" descr="http://caribbeanbookblog.files.wordpress.com/2010/12/internet_13.jpg"/>
            <p:cNvPicPr>
              <a:picLocks noChangeAspect="1" noChangeArrowheads="1"/>
            </p:cNvPicPr>
            <p:nvPr/>
          </p:nvPicPr>
          <p:blipFill>
            <a:blip r:embed="rId5" cstate="print"/>
            <a:srcRect t="48889"/>
            <a:stretch>
              <a:fillRect/>
            </a:stretch>
          </p:blipFill>
          <p:spPr bwMode="auto">
            <a:xfrm>
              <a:off x="4819650" y="2495550"/>
              <a:ext cx="292418" cy="210312"/>
            </a:xfrm>
            <a:prstGeom prst="rect">
              <a:avLst/>
            </a:prstGeom>
            <a:noFill/>
          </p:spPr>
        </p:pic>
        <p:pic>
          <p:nvPicPr>
            <p:cNvPr id="88" name="Picture 4" descr="http://linux.co.uk/wp-content/uploads/2010/06/office_building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343400" y="2076450"/>
              <a:ext cx="609600" cy="609600"/>
            </a:xfrm>
            <a:prstGeom prst="rect">
              <a:avLst/>
            </a:prstGeom>
            <a:noFill/>
          </p:spPr>
        </p:pic>
      </p:grpSp>
      <p:sp>
        <p:nvSpPr>
          <p:cNvPr id="92" name="Rectangle 91"/>
          <p:cNvSpPr/>
          <p:nvPr/>
        </p:nvSpPr>
        <p:spPr>
          <a:xfrm>
            <a:off x="5562600" y="3611880"/>
            <a:ext cx="1097280" cy="274320"/>
          </a:xfrm>
          <a:prstGeom prst="rect">
            <a:avLst/>
          </a:prstGeom>
          <a:solidFill>
            <a:srgbClr val="FF33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%!#&amp;YJ@$</a:t>
            </a:r>
          </a:p>
        </p:txBody>
      </p:sp>
      <p:sp>
        <p:nvSpPr>
          <p:cNvPr id="93" name="Rectangle 92"/>
          <p:cNvSpPr/>
          <p:nvPr/>
        </p:nvSpPr>
        <p:spPr>
          <a:xfrm>
            <a:off x="5562600" y="4678680"/>
            <a:ext cx="1097280" cy="274320"/>
          </a:xfrm>
          <a:prstGeom prst="rect">
            <a:avLst/>
          </a:prstGeom>
          <a:solidFill>
            <a:srgbClr val="FF33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%!#&amp;YJ@$</a:t>
            </a:r>
          </a:p>
        </p:txBody>
      </p:sp>
      <p:cxnSp>
        <p:nvCxnSpPr>
          <p:cNvPr id="95" name="Straight Connector 94"/>
          <p:cNvCxnSpPr/>
          <p:nvPr/>
        </p:nvCxnSpPr>
        <p:spPr>
          <a:xfrm>
            <a:off x="1524000" y="5353050"/>
            <a:ext cx="9144000" cy="0"/>
          </a:xfrm>
          <a:prstGeom prst="line">
            <a:avLst/>
          </a:prstGeom>
          <a:ln w="25400"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flipV="1">
            <a:off x="3017520" y="5846500"/>
            <a:ext cx="2468880" cy="0"/>
          </a:xfrm>
          <a:prstGeom prst="straightConnector1">
            <a:avLst/>
          </a:prstGeom>
          <a:ln w="50800" cap="sq">
            <a:solidFill>
              <a:schemeClr val="tx1"/>
            </a:solidFill>
            <a:bevel/>
            <a:tailEnd type="triangl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/>
          <p:cNvSpPr txBox="1"/>
          <p:nvPr/>
        </p:nvSpPr>
        <p:spPr>
          <a:xfrm>
            <a:off x="6553200" y="4114800"/>
            <a:ext cx="220980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b="1" dirty="0"/>
              <a:t>– Bob's local ISP 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6553200" y="3124201"/>
            <a:ext cx="1905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b="1" dirty="0"/>
              <a:t>– Backbone provider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9753600" y="6233216"/>
            <a:ext cx="533400" cy="243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b="1" dirty="0"/>
              <a:t>Bob</a:t>
            </a:r>
          </a:p>
        </p:txBody>
      </p:sp>
      <p:cxnSp>
        <p:nvCxnSpPr>
          <p:cNvPr id="57" name="Straight Connector 56"/>
          <p:cNvCxnSpPr/>
          <p:nvPr/>
        </p:nvCxnSpPr>
        <p:spPr>
          <a:xfrm>
            <a:off x="1524000" y="1371600"/>
            <a:ext cx="9144000" cy="0"/>
          </a:xfrm>
          <a:prstGeom prst="line">
            <a:avLst/>
          </a:prstGeom>
          <a:ln w="25400"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rot="5400000">
            <a:off x="6004560" y="1175385"/>
            <a:ext cx="182880" cy="0"/>
          </a:xfrm>
          <a:prstGeom prst="straightConnector1">
            <a:avLst/>
          </a:prstGeom>
          <a:ln w="50800" cap="sq">
            <a:solidFill>
              <a:schemeClr val="tx1"/>
            </a:solidFill>
            <a:bevel/>
            <a:tailEnd type="triangl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88952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40946C3-BF80-6A4D-3D1C-D0F0098A99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dirty="0"/>
              <a:t>The concept of “</a:t>
            </a:r>
            <a:r>
              <a:rPr lang="en-US" sz="2200" dirty="0" err="1"/>
              <a:t>endness</a:t>
            </a:r>
            <a:r>
              <a:rPr lang="en-US" sz="2200" dirty="0"/>
              <a:t>” (Hale &amp; </a:t>
            </a:r>
            <a:r>
              <a:rPr lang="en-US" sz="2200" dirty="0" err="1"/>
              <a:t>Komlo</a:t>
            </a:r>
            <a:r>
              <a:rPr lang="en-US" sz="2200" dirty="0"/>
              <a:t> 2022)</a:t>
            </a:r>
          </a:p>
          <a:p>
            <a:pPr lvl="1"/>
            <a:r>
              <a:rPr lang="en-US" sz="2200" dirty="0"/>
              <a:t>Technical definition of possible properties of what counts as an “end” in E2EE</a:t>
            </a:r>
          </a:p>
          <a:p>
            <a:pPr lvl="1"/>
            <a:r>
              <a:rPr lang="en-US" sz="2200" dirty="0"/>
              <a:t>How that definition applies to scenarios has not really been explained</a:t>
            </a:r>
          </a:p>
          <a:p>
            <a:pPr lvl="1"/>
            <a:r>
              <a:rPr lang="en-US" sz="2200" dirty="0"/>
              <a:t>No discussion to date for law and policy audience</a:t>
            </a:r>
          </a:p>
          <a:p>
            <a:r>
              <a:rPr lang="en-US" sz="2200" dirty="0"/>
              <a:t>Today, propose 5 scenarios for the recipient “end”, with different implications for law, policy, and technical response when 3d party seeks access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0026A8-7ABC-691E-438E-522C630B4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 Technically Distinct Forms of E2EE</a:t>
            </a:r>
          </a:p>
        </p:txBody>
      </p:sp>
    </p:spTree>
    <p:extLst>
      <p:ext uri="{BB962C8B-B14F-4D97-AF65-F5344CB8AC3E}">
        <p14:creationId xmlns:p14="http://schemas.microsoft.com/office/powerpoint/2010/main" val="427608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396F815-7325-A909-51E3-E06769B68A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1"/>
            <a:r>
              <a:rPr lang="en-US" sz="2200" dirty="0"/>
              <a:t>Last year, I presented to this group at an early stage for article now called </a:t>
            </a:r>
            <a:r>
              <a:rPr lang="en-US" sz="2200" b="1" dirty="0"/>
              <a:t>“Personal Data as a Dual-Use Technology: Critically Assessing the New Alliance of Privacy and National Security”</a:t>
            </a:r>
          </a:p>
          <a:p>
            <a:pPr lvl="2"/>
            <a:r>
              <a:rPr lang="en-US" sz="2200" dirty="0"/>
              <a:t>Our session had a </a:t>
            </a:r>
            <a:r>
              <a:rPr lang="en-US" sz="2200" b="1" dirty="0"/>
              <a:t>big impact on the article</a:t>
            </a:r>
          </a:p>
          <a:p>
            <a:pPr lvl="3"/>
            <a:r>
              <a:rPr lang="en-US" sz="2200" dirty="0"/>
              <a:t>Entirely </a:t>
            </a:r>
            <a:r>
              <a:rPr lang="en-US" sz="2200" b="1" dirty="0"/>
              <a:t>new IR part of the article</a:t>
            </a:r>
            <a:r>
              <a:rPr lang="en-US" sz="2200" dirty="0"/>
              <a:t>, which some law professors have praised for being the most novel and interesting contribution</a:t>
            </a:r>
          </a:p>
          <a:p>
            <a:pPr lvl="4"/>
            <a:r>
              <a:rPr lang="en-US" sz="2200" dirty="0"/>
              <a:t>The realist and liberal internationalists perspectives reveal some of the key aspects of the policy debate that had not been well recognized previously</a:t>
            </a:r>
          </a:p>
          <a:p>
            <a:pPr lvl="2"/>
            <a:r>
              <a:rPr lang="en-US" sz="2200" dirty="0"/>
              <a:t>Available on SSRN &amp; published soon in Virginia Journal of International Law</a:t>
            </a:r>
          </a:p>
          <a:p>
            <a:pPr lvl="2"/>
            <a:r>
              <a:rPr lang="en-US" sz="2200" dirty="0"/>
              <a:t>“Personal Data as a Dual Use Technology: Privacy Professionals Face New Export Controls” published by IAPP</a:t>
            </a:r>
          </a:p>
          <a:p>
            <a:pPr lvl="2"/>
            <a:r>
              <a:rPr lang="en-US" sz="2200" dirty="0"/>
              <a:t>11/25 and 2/26 webinar/panels on the topic</a:t>
            </a:r>
          </a:p>
          <a:p>
            <a:pPr lvl="2"/>
            <a:endParaRPr lang="en-US" dirty="0"/>
          </a:p>
          <a:p>
            <a:pPr lvl="2"/>
            <a:endParaRPr lang="en-US" sz="2200" dirty="0"/>
          </a:p>
          <a:p>
            <a:pPr lvl="2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DBD53A4-D43D-FDA5-9302-6DA1C6D78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First, a thank you to this group</a:t>
            </a:r>
          </a:p>
        </p:txBody>
      </p:sp>
    </p:spTree>
    <p:extLst>
      <p:ext uri="{BB962C8B-B14F-4D97-AF65-F5344CB8AC3E}">
        <p14:creationId xmlns:p14="http://schemas.microsoft.com/office/powerpoint/2010/main" val="27019347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929E46-1CB0-5583-037E-A585A39F9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602" y="68262"/>
            <a:ext cx="8508196" cy="6721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673287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63BF98-D6E9-B0BE-8AD7-A8801229E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434" y="216607"/>
            <a:ext cx="8252665" cy="6424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7417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104730-EC6A-A0BC-BE3C-67EFB25D05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838" y="130870"/>
            <a:ext cx="8061862" cy="636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3247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A4FB96-6C7F-AEAA-D09C-855AEE00A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79" y="106326"/>
            <a:ext cx="8557481" cy="669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2709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AD0CB5-36CE-686A-6761-2D0B19DFC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386" y="0"/>
            <a:ext cx="8523758" cy="670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6234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B835AF0-8531-2CCA-EBA8-C019A21D3F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dirty="0"/>
              <a:t>Public policy discussion of E2EE has previously &amp; understandably </a:t>
            </a:r>
            <a:r>
              <a:rPr lang="en-US" sz="2200" b="1" dirty="0"/>
              <a:t>focused heavily on messaging</a:t>
            </a:r>
          </a:p>
          <a:p>
            <a:pPr lvl="1"/>
            <a:r>
              <a:rPr lang="en-US" sz="2200" dirty="0"/>
              <a:t>Messaging is done by billions of ordinary users</a:t>
            </a:r>
          </a:p>
          <a:p>
            <a:pPr lvl="1"/>
            <a:r>
              <a:rPr lang="en-US" sz="2200" dirty="0"/>
              <a:t>Some of those users are </a:t>
            </a:r>
            <a:r>
              <a:rPr lang="en-US" sz="2200" b="1" dirty="0"/>
              <a:t>relevant to law enforcement </a:t>
            </a:r>
            <a:r>
              <a:rPr lang="en-US" sz="2200" dirty="0"/>
              <a:t>or intelligence investigations</a:t>
            </a:r>
          </a:p>
          <a:p>
            <a:pPr lvl="1"/>
            <a:r>
              <a:rPr lang="en-US" sz="2200" dirty="0"/>
              <a:t>Below, we will look at policy implications of trying to break  E2EE messaging</a:t>
            </a:r>
          </a:p>
          <a:p>
            <a:r>
              <a:rPr lang="en-US" sz="2200" dirty="0"/>
              <a:t>Since 2010, E2EE has become salient in many aspects of </a:t>
            </a:r>
            <a:r>
              <a:rPr lang="en-US" sz="2200" b="1" dirty="0"/>
              <a:t>online infrastructure</a:t>
            </a:r>
          </a:p>
          <a:p>
            <a:pPr lvl="1"/>
            <a:r>
              <a:rPr lang="en-US" sz="2200" dirty="0"/>
              <a:t>If try to regulate “E2EE,” and miss the infrastructure role, then policymakers can badly misunderstand the implications of a law or policy</a:t>
            </a:r>
          </a:p>
          <a:p>
            <a:pPr lvl="1"/>
            <a:r>
              <a:rPr lang="en-US" sz="2200" dirty="0"/>
              <a:t>We explain key ways E2EE is used in online infrastructure</a:t>
            </a:r>
          </a:p>
          <a:p>
            <a:pPr lvl="2"/>
            <a:r>
              <a:rPr lang="en-US" sz="2200" dirty="0"/>
              <a:t>E2EE applications that </a:t>
            </a:r>
            <a:r>
              <a:rPr lang="en-US" sz="2200" b="1" dirty="0"/>
              <a:t>shield/obscure </a:t>
            </a:r>
            <a:r>
              <a:rPr lang="en-US" sz="2200" dirty="0"/>
              <a:t>information</a:t>
            </a:r>
          </a:p>
          <a:p>
            <a:pPr lvl="2"/>
            <a:r>
              <a:rPr lang="en-US" sz="2200" dirty="0"/>
              <a:t>Applications that improve E2EE through </a:t>
            </a:r>
            <a:r>
              <a:rPr lang="en-US" sz="2200" b="1" dirty="0"/>
              <a:t>authenticity, transparency, or integrity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BD29DE8-8C39-B5ED-89D0-2C438DC75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E2EE: From Messaging to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39290399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FD3458F-2BFE-F91A-B297-B97D7B9FBB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400" dirty="0"/>
              <a:t>HTTPS protocol uses Transport Layer Security (TLS)</a:t>
            </a:r>
          </a:p>
          <a:p>
            <a:pPr lvl="1"/>
            <a:r>
              <a:rPr lang="en-US" dirty="0"/>
              <a:t>TLS is the updated and stronger version of SSL, creates E2EE link between user and website</a:t>
            </a:r>
          </a:p>
          <a:p>
            <a:r>
              <a:rPr lang="en-US" sz="2400" dirty="0"/>
              <a:t>Shift from HTTP to HTTPS</a:t>
            </a:r>
          </a:p>
          <a:p>
            <a:pPr lvl="1"/>
            <a:r>
              <a:rPr lang="en-US" dirty="0"/>
              <a:t>Before 2013, most web traffic was unencrypted. HTTPS, the encrypted version of the protocol used to load web pages, was reserved for banking, e-commerce, and login pages. </a:t>
            </a:r>
          </a:p>
          <a:p>
            <a:pPr lvl="1"/>
            <a:r>
              <a:rPr lang="en-US" b="1" dirty="0"/>
              <a:t>By 2024, more than 90 percent of web page loads used HTTPS</a:t>
            </a:r>
            <a:r>
              <a:rPr lang="en-US" dirty="0"/>
              <a:t>. </a:t>
            </a:r>
          </a:p>
          <a:p>
            <a:pPr lvl="1"/>
            <a:r>
              <a:rPr lang="en-US" b="1" dirty="0"/>
              <a:t>Thus, man-in-the-middle attacks (and wiretaps) are blocked for user’s web traffic</a:t>
            </a:r>
          </a:p>
          <a:p>
            <a:r>
              <a:rPr lang="en-US" sz="2400" dirty="0"/>
              <a:t>IPSec and rise of VPNs – </a:t>
            </a:r>
            <a:r>
              <a:rPr lang="en-US" sz="2400" b="1" dirty="0"/>
              <a:t>network level E2EE</a:t>
            </a:r>
          </a:p>
          <a:p>
            <a:r>
              <a:rPr lang="en-US" sz="2400" b="1" dirty="0"/>
              <a:t>Authenticated encryption </a:t>
            </a:r>
            <a:r>
              <a:rPr lang="en-US" sz="2400" dirty="0"/>
              <a:t>provides integrity and authentication in addition to earlier role for confidentiality</a:t>
            </a:r>
          </a:p>
          <a:p>
            <a:r>
              <a:rPr lang="en-US" sz="2400" b="1" dirty="0"/>
              <a:t>Zero-trust architectures </a:t>
            </a:r>
            <a:r>
              <a:rPr lang="en-US" sz="2400" dirty="0"/>
              <a:t>embody encryption as a design requirement</a:t>
            </a:r>
          </a:p>
          <a:p>
            <a:pPr lvl="1"/>
            <a:endParaRPr lang="en-US" sz="2200" b="1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401C813-AEB9-BFC9-5987-0A86258E3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E2EE in the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41950656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D0FC754-A886-9B12-2841-4A56B1EE1A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200" b="1" dirty="0"/>
              <a:t>Far greater risk of problems if there is any policy attempt to regulate “E2EE”, </a:t>
            </a:r>
            <a:r>
              <a:rPr lang="en-US" sz="2200" dirty="0"/>
              <a:t>because E2EE is used far beyond the messaging app use case</a:t>
            </a:r>
          </a:p>
          <a:p>
            <a:r>
              <a:rPr lang="en-US" sz="2200" dirty="0"/>
              <a:t>For any attempt to regulate the infrastructure, </a:t>
            </a:r>
            <a:r>
              <a:rPr lang="en-US" sz="2200" b="1" dirty="0"/>
              <a:t>risk of cybersecurity problems applies to all the software, hardware, and devices that rely on that aspect of the infrastructure</a:t>
            </a:r>
          </a:p>
          <a:p>
            <a:pPr lvl="1"/>
            <a:r>
              <a:rPr lang="en-US" sz="2200" dirty="0"/>
              <a:t>Not just a mechanism for government access to content of a limited number of individual communications</a:t>
            </a:r>
          </a:p>
          <a:p>
            <a:r>
              <a:rPr lang="en-US" sz="2200" b="1" dirty="0"/>
              <a:t>IETF standards </a:t>
            </a:r>
            <a:r>
              <a:rPr lang="en-US" sz="2200" dirty="0"/>
              <a:t>(RFC 2804, 8804) prohibit built-in mechanisms for intercepting communications</a:t>
            </a:r>
          </a:p>
          <a:p>
            <a:r>
              <a:rPr lang="en-US" sz="2200" dirty="0"/>
              <a:t>Weaknesses in infrastructure raise the </a:t>
            </a:r>
            <a:r>
              <a:rPr lang="en-US" sz="2200" b="1" dirty="0"/>
              <a:t>“least trusted country” </a:t>
            </a:r>
            <a:r>
              <a:rPr lang="en-US" sz="2200" dirty="0"/>
              <a:t>concern</a:t>
            </a:r>
          </a:p>
          <a:p>
            <a:r>
              <a:rPr lang="en-US" sz="2200" dirty="0"/>
              <a:t>The lawful access debate should be reframed as an infrastructure-design question, not an application-design question.</a:t>
            </a:r>
          </a:p>
          <a:p>
            <a:r>
              <a:rPr lang="en-US" sz="2200" dirty="0"/>
              <a:t>[Your thoughts/comments/questions?]</a:t>
            </a:r>
          </a:p>
          <a:p>
            <a:endParaRPr lang="en-US" sz="2200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C64F3ED-5433-EB3D-E63E-2EABC97E7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 Issues for E2EE in the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25317400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C879448-02D2-C034-1B83-A463E772DE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100" dirty="0"/>
              <a:t>Update the “least trusted country” and “golden age of surveillance” facts from 2012 to today</a:t>
            </a:r>
          </a:p>
          <a:p>
            <a:r>
              <a:rPr lang="en-US" sz="2100" b="1" dirty="0"/>
              <a:t>Scenarios 2 to 5 all would create a software failure that can be exploited remotely</a:t>
            </a:r>
          </a:p>
          <a:p>
            <a:pPr lvl="1"/>
            <a:r>
              <a:rPr lang="en-US" sz="2100" dirty="0"/>
              <a:t>The back door used by one nation state subject to being used by other adverse actors</a:t>
            </a:r>
          </a:p>
          <a:p>
            <a:r>
              <a:rPr lang="en-US" sz="2100" dirty="0"/>
              <a:t>Although many encryption advocates are reluctant to discuss it, there is </a:t>
            </a:r>
            <a:r>
              <a:rPr lang="en-US" sz="2100" b="1" dirty="0"/>
              <a:t>an argument that Scenario 1 has different equities</a:t>
            </a:r>
          </a:p>
          <a:p>
            <a:pPr lvl="1"/>
            <a:r>
              <a:rPr lang="en-US" sz="2100" dirty="0"/>
              <a:t>By definition, Scenario 1 requires access to an individual device, and cannot be exploited remotely</a:t>
            </a:r>
          </a:p>
          <a:p>
            <a:pPr lvl="2"/>
            <a:r>
              <a:rPr lang="en-US" sz="2100" dirty="0"/>
              <a:t>Query whether that condition actually is always true</a:t>
            </a:r>
          </a:p>
          <a:p>
            <a:pPr lvl="1"/>
            <a:r>
              <a:rPr lang="en-US" sz="2100" dirty="0"/>
              <a:t>If it is true, then “exceptional access” really becomes more exceptional, applying only when a government has taken control of an individual device</a:t>
            </a:r>
          </a:p>
          <a:p>
            <a:pPr lvl="2"/>
            <a:r>
              <a:rPr lang="en-US" sz="2100" b="1" dirty="0"/>
              <a:t>Policymakers can differ on whether that provides a rationale for some mechanism, under judicial control, for accessing that single device</a:t>
            </a:r>
            <a:endParaRPr lang="en-US" sz="2100" dirty="0"/>
          </a:p>
          <a:p>
            <a:pPr lvl="2"/>
            <a:r>
              <a:rPr lang="en-US" sz="2100" b="1" dirty="0"/>
              <a:t>We do not take a position on that, but the five threat models show that different architectures may lead to different policy outcomes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B251FB9-D6F3-F02A-B354-3E510EBC5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 Issues for the 5 E2EE Messaging </a:t>
            </a:r>
          </a:p>
        </p:txBody>
      </p:sp>
    </p:spTree>
    <p:extLst>
      <p:ext uri="{BB962C8B-B14F-4D97-AF65-F5344CB8AC3E}">
        <p14:creationId xmlns:p14="http://schemas.microsoft.com/office/powerpoint/2010/main" val="36661105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1A9C833-25EB-F455-6A84-A41EE724E7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dirty="0"/>
              <a:t>Thank to the group for this March 9 deadline forcing my co-authors and I (Kenesa Ahmad, Michael Specter) to get this project into something presentable</a:t>
            </a:r>
          </a:p>
          <a:p>
            <a:r>
              <a:rPr lang="en-US" sz="2000" dirty="0"/>
              <a:t>Description: go beyond the simple messaging use case of E2EE to show:</a:t>
            </a:r>
          </a:p>
          <a:p>
            <a:pPr lvl="1"/>
            <a:r>
              <a:rPr lang="en-US" sz="2000" dirty="0"/>
              <a:t>How the “going dark” concern applies differently to ”plaintext at the server” (Round 2) and E2EE (Round 3)</a:t>
            </a:r>
          </a:p>
          <a:p>
            <a:pPr lvl="1"/>
            <a:r>
              <a:rPr lang="en-US" sz="2000" dirty="0"/>
              <a:t>At least 5 different threat models to E2E encrypted messaging</a:t>
            </a:r>
          </a:p>
          <a:p>
            <a:pPr lvl="1"/>
            <a:r>
              <a:rPr lang="en-US" sz="2000" dirty="0"/>
              <a:t>Pervasive role of E2EE in online infrastructure</a:t>
            </a:r>
          </a:p>
          <a:p>
            <a:r>
              <a:rPr lang="en-US" sz="2000" dirty="0"/>
              <a:t>Prescription: </a:t>
            </a:r>
          </a:p>
          <a:p>
            <a:pPr lvl="1"/>
            <a:r>
              <a:rPr lang="en-US" sz="2000" dirty="0"/>
              <a:t>Round 2 conclusions are still true: for globalized uses of encryption, beware the least trusted country and we live in a golden age of surveillance</a:t>
            </a:r>
          </a:p>
          <a:p>
            <a:pPr lvl="1"/>
            <a:r>
              <a:rPr lang="en-US" sz="2000" dirty="0"/>
              <a:t>Round 3</a:t>
            </a:r>
          </a:p>
          <a:p>
            <a:pPr lvl="2"/>
            <a:r>
              <a:rPr lang="en-US" dirty="0"/>
              <a:t>Don’t mistake the simple case for the current more complex reality</a:t>
            </a:r>
          </a:p>
          <a:p>
            <a:pPr lvl="2"/>
            <a:r>
              <a:rPr lang="en-US" dirty="0"/>
              <a:t>Strong cybersecurity and privacy arguments exist against legal restrictions on E2EE, although the details of these arguments vary depending on the type of E2EE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D780415-90EE-0991-F103-C022CE08B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34046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5E813-BA9D-2049-9E1D-55AB03125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5FC71-2A3E-1244-B42D-39DA991B6E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15484"/>
            <a:ext cx="11430000" cy="4929283"/>
          </a:xfrm>
        </p:spPr>
        <p:txBody>
          <a:bodyPr>
            <a:normAutofit/>
          </a:bodyPr>
          <a:lstStyle/>
          <a:p>
            <a:pPr lvl="1"/>
            <a:r>
              <a:rPr lang="en-US" sz="2100" dirty="0"/>
              <a:t>Law enforcement and intelligence agencies have worried about “Going Dark” – they seek “lawful access” or “exceptional access”</a:t>
            </a:r>
          </a:p>
          <a:p>
            <a:pPr lvl="2"/>
            <a:r>
              <a:rPr lang="en-US" sz="2100" dirty="0"/>
              <a:t>The </a:t>
            </a:r>
            <a:r>
              <a:rPr lang="en-US" sz="2100" b="1" dirty="0"/>
              <a:t>law enforcement intuition </a:t>
            </a:r>
            <a:r>
              <a:rPr lang="en-US" sz="2100" dirty="0"/>
              <a:t>– at least where there is a probable cause warrant, issued by a judge, there should be a way for the government to gain access to the communication</a:t>
            </a:r>
          </a:p>
          <a:p>
            <a:pPr lvl="2"/>
            <a:r>
              <a:rPr lang="en-US" sz="2100" dirty="0"/>
              <a:t>Physical world – that warrant works to enter home or business, and should work online as well</a:t>
            </a:r>
          </a:p>
          <a:p>
            <a:pPr lvl="1"/>
            <a:r>
              <a:rPr lang="en-US" sz="2100" dirty="0"/>
              <a:t>Helpful to conceive of us currently in Round 3 of the Going Dark debates</a:t>
            </a:r>
          </a:p>
          <a:p>
            <a:pPr lvl="2"/>
            <a:r>
              <a:rPr lang="en-US" sz="2100" b="1" dirty="0"/>
              <a:t>Round 1</a:t>
            </a:r>
            <a:r>
              <a:rPr lang="en-US" sz="2100" dirty="0"/>
              <a:t>: 1990’s, the crypto wars</a:t>
            </a:r>
          </a:p>
          <a:p>
            <a:pPr lvl="2"/>
            <a:r>
              <a:rPr lang="en-US" sz="2100" b="1" dirty="0"/>
              <a:t>Round 2</a:t>
            </a:r>
            <a:r>
              <a:rPr lang="en-US" sz="2100" dirty="0"/>
              <a:t>: 2010-2015: effects of globalization and cloud computing</a:t>
            </a:r>
          </a:p>
          <a:p>
            <a:pPr lvl="2"/>
            <a:r>
              <a:rPr lang="en-US" sz="2100" b="1" dirty="0"/>
              <a:t>Round 3</a:t>
            </a:r>
            <a:r>
              <a:rPr lang="en-US" sz="2100" dirty="0"/>
              <a:t>: globalization and the importance of E2EE </a:t>
            </a:r>
          </a:p>
          <a:p>
            <a:pPr lvl="1"/>
            <a:r>
              <a:rPr lang="en-US" sz="2100" dirty="0"/>
              <a:t>Note: I have been active in the policy debates for all these rounds, and will note my own role, as one of many who have sought to ensure effective encryption and cybersecurity</a:t>
            </a:r>
          </a:p>
          <a:p>
            <a:pPr lvl="1"/>
            <a:r>
              <a:rPr lang="en-US" sz="2100" dirty="0"/>
              <a:t>Co-authors for current project are Kenesa Ahmad and Michael Specter (the usual disclaimer – my remarks today)</a:t>
            </a:r>
          </a:p>
          <a:p>
            <a:pPr lvl="1"/>
            <a:endParaRPr lang="en-US" sz="2600" dirty="0"/>
          </a:p>
          <a:p>
            <a:pPr lvl="2"/>
            <a:endParaRPr lang="en-US" sz="1600" dirty="0"/>
          </a:p>
          <a:p>
            <a:pPr marL="457200" lvl="1" indent="0">
              <a:buNone/>
            </a:pP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5949051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1F49A0D-D840-5FD5-EBB0-FCB767A2D2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15484"/>
            <a:ext cx="11430000" cy="5002435"/>
          </a:xfrm>
        </p:spPr>
        <p:txBody>
          <a:bodyPr>
            <a:normAutofit/>
          </a:bodyPr>
          <a:lstStyle/>
          <a:p>
            <a:r>
              <a:rPr lang="en-US" sz="2200" dirty="0"/>
              <a:t>Before 1990, cryptography dominated by government agencies</a:t>
            </a:r>
          </a:p>
          <a:p>
            <a:r>
              <a:rPr lang="en-US" sz="2200" b="1" dirty="0"/>
              <a:t>RSA algorithm</a:t>
            </a:r>
            <a:r>
              <a:rPr lang="en-US" sz="2200" dirty="0"/>
              <a:t> spread in the 1990’s</a:t>
            </a:r>
          </a:p>
          <a:p>
            <a:pPr lvl="1"/>
            <a:r>
              <a:rPr lang="en-US" sz="2200" dirty="0"/>
              <a:t>A strong cryptosystem for commercial and other use, lawful in the U.S.</a:t>
            </a:r>
          </a:p>
          <a:p>
            <a:r>
              <a:rPr lang="en-US" sz="2200" dirty="0"/>
              <a:t>Perspective of </a:t>
            </a:r>
            <a:r>
              <a:rPr lang="en-US" sz="2200" b="1" dirty="0"/>
              <a:t>law enforcement </a:t>
            </a:r>
            <a:r>
              <a:rPr lang="en-US" sz="2200" dirty="0"/>
              <a:t>(FBI, DOJ) and intelligence (NSA/DoD):</a:t>
            </a:r>
          </a:p>
          <a:p>
            <a:pPr lvl="2"/>
            <a:r>
              <a:rPr lang="en-US" sz="2200" dirty="0"/>
              <a:t>They wanted to </a:t>
            </a:r>
            <a:r>
              <a:rPr lang="en-US" sz="2200" b="1" dirty="0"/>
              <a:t>keep the ability to wiretap</a:t>
            </a:r>
          </a:p>
          <a:p>
            <a:pPr lvl="3"/>
            <a:r>
              <a:rPr lang="en-US" sz="2200" dirty="0"/>
              <a:t>1994 CALEA required ability to wiretap for traditional phone network</a:t>
            </a:r>
          </a:p>
          <a:p>
            <a:pPr lvl="2"/>
            <a:r>
              <a:rPr lang="en-US" sz="2200" dirty="0"/>
              <a:t>They didn’t call it “going dark” but that is what they worried about</a:t>
            </a:r>
            <a:endParaRPr lang="en-US" sz="2200" b="1" dirty="0"/>
          </a:p>
          <a:p>
            <a:pPr lvl="2"/>
            <a:r>
              <a:rPr lang="en-US" sz="2200" dirty="0"/>
              <a:t>They supported </a:t>
            </a:r>
            <a:r>
              <a:rPr lang="en-US" sz="2200" b="1" dirty="0"/>
              <a:t>strict limits on export of encryption </a:t>
            </a:r>
            <a:r>
              <a:rPr lang="en-US" sz="2200" dirty="0"/>
              <a:t>(a “munition”)</a:t>
            </a:r>
          </a:p>
          <a:p>
            <a:pPr lvl="2"/>
            <a:r>
              <a:rPr lang="en-US" sz="2200" b="1" dirty="0"/>
              <a:t>Clipper chip proposal would use “key escrow” </a:t>
            </a:r>
            <a:r>
              <a:rPr lang="en-US" sz="2200" dirty="0"/>
              <a:t>– U.S. government would have the keys </a:t>
            </a:r>
            <a:r>
              <a:rPr lang="en-US" sz="2200" b="1" dirty="0"/>
              <a:t>even for U.S. commercial use of encryption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ADD466-87C0-C1B2-337F-E336C4E0F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Going Dark Round 1: the Crypto Wars</a:t>
            </a:r>
          </a:p>
        </p:txBody>
      </p:sp>
    </p:spTree>
    <p:extLst>
      <p:ext uri="{BB962C8B-B14F-4D97-AF65-F5344CB8AC3E}">
        <p14:creationId xmlns:p14="http://schemas.microsoft.com/office/powerpoint/2010/main" val="2140723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4F02C1-1E8B-55F3-89A7-2AD4089E61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>
            <a:extLst>
              <a:ext uri="{FF2B5EF4-FFF2-40B4-BE49-F238E27FC236}">
                <a16:creationId xmlns:a16="http://schemas.microsoft.com/office/drawing/2014/main" id="{04163E48-4219-15E8-613C-FDF6E26053F7}"/>
              </a:ext>
            </a:extLst>
          </p:cNvPr>
          <p:cNvSpPr/>
          <p:nvPr/>
        </p:nvSpPr>
        <p:spPr>
          <a:xfrm>
            <a:off x="3048000" y="1524000"/>
            <a:ext cx="6019800" cy="3657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6EDDB8-7B7E-4BD3-B1CE-B9CD04EC55C9}"/>
              </a:ext>
            </a:extLst>
          </p:cNvPr>
          <p:cNvSpPr/>
          <p:nvPr/>
        </p:nvSpPr>
        <p:spPr>
          <a:xfrm>
            <a:off x="5267326" y="4331970"/>
            <a:ext cx="1651000" cy="783610"/>
          </a:xfrm>
          <a:prstGeom prst="rect">
            <a:avLst/>
          </a:prstGeom>
          <a:solidFill>
            <a:srgbClr val="FFCC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Bob’s Email </a:t>
            </a:r>
          </a:p>
          <a:p>
            <a:pPr algn="ctr"/>
            <a:r>
              <a:rPr lang="en-US" sz="1600" b="1" dirty="0">
                <a:solidFill>
                  <a:schemeClr val="tx1"/>
                </a:solidFill>
              </a:rPr>
              <a:t>Provider or Web Server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BFF980-80FC-7E9A-B848-B91D7E513BDE}"/>
              </a:ext>
            </a:extLst>
          </p:cNvPr>
          <p:cNvSpPr/>
          <p:nvPr/>
        </p:nvSpPr>
        <p:spPr>
          <a:xfrm>
            <a:off x="5346700" y="1638300"/>
            <a:ext cx="1498600" cy="712470"/>
          </a:xfrm>
          <a:prstGeom prst="rect">
            <a:avLst/>
          </a:prstGeom>
          <a:solidFill>
            <a:srgbClr val="FFCC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Alice’s Email Provider or Web Serer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2B5C34-80F8-2AD1-9A5E-FCF09425CA2F}"/>
              </a:ext>
            </a:extLst>
          </p:cNvPr>
          <p:cNvSpPr/>
          <p:nvPr/>
        </p:nvSpPr>
        <p:spPr>
          <a:xfrm>
            <a:off x="7772400" y="3086100"/>
            <a:ext cx="1143000" cy="609600"/>
          </a:xfrm>
          <a:prstGeom prst="rect">
            <a:avLst/>
          </a:prstGeom>
          <a:solidFill>
            <a:srgbClr val="FF33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%!#&amp;*YJ#$&amp;#^@%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02D7562-A22A-23BA-45F7-3203103AD489}"/>
              </a:ext>
            </a:extLst>
          </p:cNvPr>
          <p:cNvSpPr/>
          <p:nvPr/>
        </p:nvSpPr>
        <p:spPr>
          <a:xfrm>
            <a:off x="3276600" y="3086100"/>
            <a:ext cx="1143000" cy="609600"/>
          </a:xfrm>
          <a:prstGeom prst="rect">
            <a:avLst/>
          </a:prstGeom>
          <a:solidFill>
            <a:srgbClr val="FF33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%!#&amp;*YJ#$&amp;#^@%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D8707E-8BDD-30CB-3FE8-F621CB4B1195}"/>
              </a:ext>
            </a:extLst>
          </p:cNvPr>
          <p:cNvSpPr/>
          <p:nvPr/>
        </p:nvSpPr>
        <p:spPr>
          <a:xfrm>
            <a:off x="1592156" y="0"/>
            <a:ext cx="900772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1990’s: Email, Web Not Strongly Encrypted </a:t>
            </a:r>
          </a:p>
        </p:txBody>
      </p:sp>
      <p:pic>
        <p:nvPicPr>
          <p:cNvPr id="11272" name="Picture 8" descr="http://thumb15.shutterstock.com/photos/thumb_large/187444/187444,1220877336,4.jpg">
            <a:extLst>
              <a:ext uri="{FF2B5EF4-FFF2-40B4-BE49-F238E27FC236}">
                <a16:creationId xmlns:a16="http://schemas.microsoft.com/office/drawing/2014/main" id="{6E4BDA54-61BE-AD4C-A786-67F0F1AAA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43114" r="8982"/>
          <a:stretch>
            <a:fillRect/>
          </a:stretch>
        </p:blipFill>
        <p:spPr bwMode="auto">
          <a:xfrm>
            <a:off x="1828800" y="609600"/>
            <a:ext cx="548638" cy="1028700"/>
          </a:xfrm>
          <a:prstGeom prst="rect">
            <a:avLst/>
          </a:prstGeom>
          <a:noFill/>
        </p:spPr>
      </p:pic>
      <p:pic>
        <p:nvPicPr>
          <p:cNvPr id="27" name="Picture 8" descr="http://thumb15.shutterstock.com/photos/thumb_large/187444/187444,1220877336,4.jpg">
            <a:extLst>
              <a:ext uri="{FF2B5EF4-FFF2-40B4-BE49-F238E27FC236}">
                <a16:creationId xmlns:a16="http://schemas.microsoft.com/office/drawing/2014/main" id="{3B05A4FA-ECF5-BE76-4425-B602896B6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r="61677"/>
          <a:stretch>
            <a:fillRect/>
          </a:stretch>
        </p:blipFill>
        <p:spPr bwMode="auto">
          <a:xfrm>
            <a:off x="9829800" y="5257800"/>
            <a:ext cx="438908" cy="1028700"/>
          </a:xfrm>
          <a:prstGeom prst="rect">
            <a:avLst/>
          </a:prstGeom>
          <a:noFill/>
        </p:spPr>
      </p:pic>
      <p:sp>
        <p:nvSpPr>
          <p:cNvPr id="65" name="Rectangular Callout 64">
            <a:extLst>
              <a:ext uri="{FF2B5EF4-FFF2-40B4-BE49-F238E27FC236}">
                <a16:creationId xmlns:a16="http://schemas.microsoft.com/office/drawing/2014/main" id="{4ED8A393-CE7F-520E-E8C6-BBBD8C58A37A}"/>
              </a:ext>
            </a:extLst>
          </p:cNvPr>
          <p:cNvSpPr/>
          <p:nvPr/>
        </p:nvSpPr>
        <p:spPr>
          <a:xfrm>
            <a:off x="2514600" y="743150"/>
            <a:ext cx="1005840" cy="457200"/>
          </a:xfrm>
          <a:prstGeom prst="wedgeRectCallout">
            <a:avLst>
              <a:gd name="adj1" fmla="val -67235"/>
              <a:gd name="adj2" fmla="val -45834"/>
            </a:avLst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Hi Bob!</a:t>
            </a:r>
          </a:p>
        </p:txBody>
      </p:sp>
      <p:grpSp>
        <p:nvGrpSpPr>
          <p:cNvPr id="2" name="Group 70">
            <a:extLst>
              <a:ext uri="{FF2B5EF4-FFF2-40B4-BE49-F238E27FC236}">
                <a16:creationId xmlns:a16="http://schemas.microsoft.com/office/drawing/2014/main" id="{95366D9D-37B4-F11B-EE3A-19C4C5E5C1C6}"/>
              </a:ext>
            </a:extLst>
          </p:cNvPr>
          <p:cNvGrpSpPr/>
          <p:nvPr/>
        </p:nvGrpSpPr>
        <p:grpSpPr>
          <a:xfrm>
            <a:off x="3578226" y="952500"/>
            <a:ext cx="2517775" cy="550862"/>
            <a:chOff x="2054225" y="1125538"/>
            <a:chExt cx="2517775" cy="550862"/>
          </a:xfrm>
        </p:grpSpPr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858CCBAF-1F67-3B35-2362-C262909DE810}"/>
                </a:ext>
              </a:extLst>
            </p:cNvPr>
            <p:cNvCxnSpPr/>
            <p:nvPr/>
          </p:nvCxnSpPr>
          <p:spPr>
            <a:xfrm rot="5400000">
              <a:off x="4297680" y="1402080"/>
              <a:ext cx="548640" cy="0"/>
            </a:xfrm>
            <a:prstGeom prst="straightConnector1">
              <a:avLst/>
            </a:prstGeom>
            <a:ln w="50800" cap="sq">
              <a:solidFill>
                <a:schemeClr val="tx1"/>
              </a:solidFill>
              <a:bevel/>
              <a:tailEnd type="triangle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CF6FAF6F-AAA1-58E8-4627-A86414CE3F40}"/>
                </a:ext>
              </a:extLst>
            </p:cNvPr>
            <p:cNvCxnSpPr/>
            <p:nvPr/>
          </p:nvCxnSpPr>
          <p:spPr>
            <a:xfrm>
              <a:off x="2054225" y="1125538"/>
              <a:ext cx="2514600" cy="0"/>
            </a:xfrm>
            <a:prstGeom prst="straightConnector1">
              <a:avLst/>
            </a:prstGeom>
            <a:ln w="50800" cap="sq">
              <a:solidFill>
                <a:schemeClr val="tx1"/>
              </a:solidFill>
              <a:bevel/>
              <a:tailEnd type="none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Rectangular Callout 72">
            <a:extLst>
              <a:ext uri="{FF2B5EF4-FFF2-40B4-BE49-F238E27FC236}">
                <a16:creationId xmlns:a16="http://schemas.microsoft.com/office/drawing/2014/main" id="{7CC5CF3F-60C3-FF41-CF4F-48ED103FB2DE}"/>
              </a:ext>
            </a:extLst>
          </p:cNvPr>
          <p:cNvSpPr/>
          <p:nvPr/>
        </p:nvSpPr>
        <p:spPr>
          <a:xfrm>
            <a:off x="8747760" y="5600700"/>
            <a:ext cx="1005840" cy="457200"/>
          </a:xfrm>
          <a:prstGeom prst="wedgeRectCallout">
            <a:avLst>
              <a:gd name="adj1" fmla="val -67235"/>
              <a:gd name="adj2" fmla="val -45834"/>
            </a:avLst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Hi Bob!</a:t>
            </a:r>
          </a:p>
        </p:txBody>
      </p:sp>
      <p:grpSp>
        <p:nvGrpSpPr>
          <p:cNvPr id="3" name="Group 76">
            <a:extLst>
              <a:ext uri="{FF2B5EF4-FFF2-40B4-BE49-F238E27FC236}">
                <a16:creationId xmlns:a16="http://schemas.microsoft.com/office/drawing/2014/main" id="{3DF5172D-3610-4F98-D9E7-236C36F0CA7D}"/>
              </a:ext>
            </a:extLst>
          </p:cNvPr>
          <p:cNvGrpSpPr/>
          <p:nvPr/>
        </p:nvGrpSpPr>
        <p:grpSpPr>
          <a:xfrm>
            <a:off x="6096000" y="5295900"/>
            <a:ext cx="2514600" cy="571500"/>
            <a:chOff x="4572000" y="5143500"/>
            <a:chExt cx="2514600" cy="571500"/>
          </a:xfrm>
        </p:grpSpPr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ED0A12CC-D4DA-3494-A40C-669ED6C1E5DF}"/>
                </a:ext>
              </a:extLst>
            </p:cNvPr>
            <p:cNvCxnSpPr/>
            <p:nvPr/>
          </p:nvCxnSpPr>
          <p:spPr>
            <a:xfrm rot="5400000">
              <a:off x="4297680" y="5417820"/>
              <a:ext cx="548640" cy="0"/>
            </a:xfrm>
            <a:prstGeom prst="straightConnector1">
              <a:avLst/>
            </a:prstGeom>
            <a:ln w="50800" cap="sq">
              <a:solidFill>
                <a:schemeClr val="tx1"/>
              </a:solidFill>
              <a:bevel/>
              <a:tailEnd type="none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3B4A248B-B4D0-7D87-4865-D3DE0469EEAF}"/>
                </a:ext>
              </a:extLst>
            </p:cNvPr>
            <p:cNvCxnSpPr/>
            <p:nvPr/>
          </p:nvCxnSpPr>
          <p:spPr>
            <a:xfrm>
              <a:off x="4572000" y="5715000"/>
              <a:ext cx="2514600" cy="0"/>
            </a:xfrm>
            <a:prstGeom prst="straightConnector1">
              <a:avLst/>
            </a:prstGeom>
            <a:ln w="50800" cap="sq">
              <a:solidFill>
                <a:schemeClr val="tx1"/>
              </a:solidFill>
              <a:bevel/>
              <a:tailEnd type="triangle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47DD7A59-666A-B491-04BD-200778C799ED}"/>
              </a:ext>
            </a:extLst>
          </p:cNvPr>
          <p:cNvSpPr txBox="1"/>
          <p:nvPr/>
        </p:nvSpPr>
        <p:spPr>
          <a:xfrm>
            <a:off x="1375883" y="2385536"/>
            <a:ext cx="12530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 dirty="0"/>
              <a:t>Internet: Many Nodes Between ISPs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4D687759-3916-A1B9-075C-184417629690}"/>
              </a:ext>
            </a:extLst>
          </p:cNvPr>
          <p:cNvSpPr/>
          <p:nvPr/>
        </p:nvSpPr>
        <p:spPr>
          <a:xfrm>
            <a:off x="2002391" y="5890261"/>
            <a:ext cx="8191090" cy="954107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Many Potentially Malicious Nodes</a:t>
            </a:r>
          </a:p>
          <a:p>
            <a:pPr algn="ctr"/>
            <a:r>
              <a:rPr lang="en-US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Weak/no encryption = many intercepts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D7A2BF2-C4B1-0B88-2FCA-E54DC95994A5}"/>
              </a:ext>
            </a:extLst>
          </p:cNvPr>
          <p:cNvSpPr txBox="1"/>
          <p:nvPr/>
        </p:nvSpPr>
        <p:spPr>
          <a:xfrm>
            <a:off x="1848050" y="1577974"/>
            <a:ext cx="60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Alice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9611469-B1AE-770B-0507-9BAA4F10FC7B}"/>
              </a:ext>
            </a:extLst>
          </p:cNvPr>
          <p:cNvSpPr txBox="1"/>
          <p:nvPr/>
        </p:nvSpPr>
        <p:spPr>
          <a:xfrm>
            <a:off x="9849050" y="6228877"/>
            <a:ext cx="60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Bob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FFDDBFF-1632-C0CB-6496-61A6B85EDA1D}"/>
              </a:ext>
            </a:extLst>
          </p:cNvPr>
          <p:cNvSpPr/>
          <p:nvPr/>
        </p:nvSpPr>
        <p:spPr>
          <a:xfrm>
            <a:off x="6477000" y="2667000"/>
            <a:ext cx="1143000" cy="609600"/>
          </a:xfrm>
          <a:prstGeom prst="rect">
            <a:avLst/>
          </a:prstGeom>
          <a:solidFill>
            <a:srgbClr val="FF33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%!#&amp;*YJ#$&amp;#^@%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ABA3157-37B5-A330-05AF-96D6BC31B855}"/>
              </a:ext>
            </a:extLst>
          </p:cNvPr>
          <p:cNvSpPr/>
          <p:nvPr/>
        </p:nvSpPr>
        <p:spPr>
          <a:xfrm>
            <a:off x="6400800" y="3505200"/>
            <a:ext cx="1143000" cy="609600"/>
          </a:xfrm>
          <a:prstGeom prst="rect">
            <a:avLst/>
          </a:prstGeom>
          <a:solidFill>
            <a:srgbClr val="FF33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%!#&amp;*YJ#$&amp;#^@%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24E737A-B7D5-C355-097F-B3E5C94104B2}"/>
              </a:ext>
            </a:extLst>
          </p:cNvPr>
          <p:cNvSpPr/>
          <p:nvPr/>
        </p:nvSpPr>
        <p:spPr>
          <a:xfrm>
            <a:off x="4953000" y="2819400"/>
            <a:ext cx="1143000" cy="609600"/>
          </a:xfrm>
          <a:prstGeom prst="rect">
            <a:avLst/>
          </a:prstGeom>
          <a:solidFill>
            <a:srgbClr val="FF33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%!#&amp;*YJ#$&amp;#^@%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083E619-A69F-ADA4-42B2-ADBB23EE5C16}"/>
              </a:ext>
            </a:extLst>
          </p:cNvPr>
          <p:cNvSpPr/>
          <p:nvPr/>
        </p:nvSpPr>
        <p:spPr>
          <a:xfrm>
            <a:off x="7696200" y="2133600"/>
            <a:ext cx="1143000" cy="609600"/>
          </a:xfrm>
          <a:prstGeom prst="rect">
            <a:avLst/>
          </a:prstGeom>
          <a:solidFill>
            <a:srgbClr val="FF33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%!#&amp;*YJ#$&amp;#^@%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D5DFBC3-E51A-BAE8-98D9-2A6F0A652C21}"/>
              </a:ext>
            </a:extLst>
          </p:cNvPr>
          <p:cNvSpPr/>
          <p:nvPr/>
        </p:nvSpPr>
        <p:spPr>
          <a:xfrm>
            <a:off x="4876800" y="3505200"/>
            <a:ext cx="1143000" cy="609600"/>
          </a:xfrm>
          <a:prstGeom prst="rect">
            <a:avLst/>
          </a:prstGeom>
          <a:solidFill>
            <a:srgbClr val="FF33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%!#&amp;*YJ#$&amp;#^@%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07B547B-A612-EB51-6FE0-66382DF65D9B}"/>
              </a:ext>
            </a:extLst>
          </p:cNvPr>
          <p:cNvSpPr/>
          <p:nvPr/>
        </p:nvSpPr>
        <p:spPr>
          <a:xfrm>
            <a:off x="3352800" y="2133600"/>
            <a:ext cx="1143000" cy="609600"/>
          </a:xfrm>
          <a:prstGeom prst="rect">
            <a:avLst/>
          </a:prstGeom>
          <a:solidFill>
            <a:srgbClr val="FF33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%!#&amp;*YJ#$&amp;#^@%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12B0781-3C8F-91C5-7244-5D7D842FF58B}"/>
              </a:ext>
            </a:extLst>
          </p:cNvPr>
          <p:cNvSpPr/>
          <p:nvPr/>
        </p:nvSpPr>
        <p:spPr>
          <a:xfrm>
            <a:off x="7391400" y="4038600"/>
            <a:ext cx="1143000" cy="609600"/>
          </a:xfrm>
          <a:prstGeom prst="rect">
            <a:avLst/>
          </a:prstGeom>
          <a:solidFill>
            <a:srgbClr val="FF33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%!#&amp;*YJ#$&amp;#^@%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17422C6-D841-0400-D9E9-51D1295867E0}"/>
              </a:ext>
            </a:extLst>
          </p:cNvPr>
          <p:cNvSpPr/>
          <p:nvPr/>
        </p:nvSpPr>
        <p:spPr>
          <a:xfrm>
            <a:off x="3276600" y="4038600"/>
            <a:ext cx="1143000" cy="609600"/>
          </a:xfrm>
          <a:prstGeom prst="rect">
            <a:avLst/>
          </a:prstGeom>
          <a:solidFill>
            <a:srgbClr val="FF33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%!#&amp;*YJ#$&amp;#^@%</a:t>
            </a:r>
          </a:p>
        </p:txBody>
      </p:sp>
    </p:spTree>
    <p:extLst>
      <p:ext uri="{BB962C8B-B14F-4D97-AF65-F5344CB8AC3E}">
        <p14:creationId xmlns:p14="http://schemas.microsoft.com/office/powerpoint/2010/main" val="21912080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B7567-EEF9-7D9F-C665-D27DD32794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22E045D-C18E-0637-28DB-D415BB532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15484"/>
            <a:ext cx="11430000" cy="5002435"/>
          </a:xfrm>
        </p:spPr>
        <p:txBody>
          <a:bodyPr>
            <a:normAutofit/>
          </a:bodyPr>
          <a:lstStyle/>
          <a:p>
            <a:r>
              <a:rPr lang="en-US" sz="2200" b="1" dirty="0"/>
              <a:t>Loud opposition to export controls and Clipper Chip</a:t>
            </a:r>
          </a:p>
          <a:p>
            <a:pPr lvl="1"/>
            <a:r>
              <a:rPr lang="en-US" sz="2200" dirty="0"/>
              <a:t>Protect </a:t>
            </a:r>
            <a:r>
              <a:rPr lang="en-US" sz="2200" b="1" dirty="0"/>
              <a:t>privacy</a:t>
            </a:r>
            <a:r>
              <a:rPr lang="en-US" sz="2200" dirty="0"/>
              <a:t> – limits on government surveillance</a:t>
            </a:r>
          </a:p>
          <a:p>
            <a:pPr lvl="1"/>
            <a:r>
              <a:rPr lang="en-US" sz="2200" dirty="0"/>
              <a:t>Protect </a:t>
            </a:r>
            <a:r>
              <a:rPr lang="en-US" sz="2200" b="1" dirty="0"/>
              <a:t>cybersecurity</a:t>
            </a:r>
            <a:r>
              <a:rPr lang="en-US" sz="2200" dirty="0"/>
              <a:t> – business on the Internet requires strong encryption</a:t>
            </a:r>
          </a:p>
          <a:p>
            <a:pPr lvl="1"/>
            <a:r>
              <a:rPr lang="en-US" sz="2200" b="1" dirty="0"/>
              <a:t>Support U.S. business </a:t>
            </a:r>
            <a:r>
              <a:rPr lang="en-US" sz="2200" dirty="0"/>
              <a:t>– Silicon Valley and E-commerce growth depended on global acceptance of U.S. commercial actors</a:t>
            </a:r>
          </a:p>
          <a:p>
            <a:r>
              <a:rPr lang="en-US" sz="2200" b="1" dirty="0"/>
              <a:t>1999 White House announcement</a:t>
            </a:r>
          </a:p>
          <a:p>
            <a:pPr lvl="1"/>
            <a:r>
              <a:rPr lang="en-US" sz="2200" b="1" dirty="0"/>
              <a:t>End almost all export controls on encryption</a:t>
            </a:r>
          </a:p>
          <a:p>
            <a:pPr lvl="2"/>
            <a:r>
              <a:rPr lang="en-US" sz="2200" dirty="0"/>
              <a:t>No more administration support for key escrow</a:t>
            </a:r>
          </a:p>
          <a:p>
            <a:pPr lvl="1"/>
            <a:r>
              <a:rPr lang="en-US" sz="2200" dirty="0"/>
              <a:t>Promise to FBI/DOJ for technical assistance funding to update capabilities</a:t>
            </a:r>
          </a:p>
          <a:p>
            <a:pPr lvl="1"/>
            <a:r>
              <a:rPr lang="en-US" sz="2200" dirty="0"/>
              <a:t>Important business could use strong encryption (banks)</a:t>
            </a:r>
          </a:p>
          <a:p>
            <a:pPr lvl="1"/>
            <a:r>
              <a:rPr lang="en-US" sz="2200" dirty="0"/>
              <a:t>As a practical matter, emails etc. were rarely encrypted</a:t>
            </a:r>
          </a:p>
          <a:p>
            <a:pPr lvl="2"/>
            <a:r>
              <a:rPr lang="en-US" sz="2200" b="1" dirty="0"/>
              <a:t>Phone and email wiretaps usually still worked in practice</a:t>
            </a:r>
          </a:p>
          <a:p>
            <a:pPr lvl="2"/>
            <a:r>
              <a:rPr lang="en-US" sz="2200" dirty="0"/>
              <a:t>FBI/DOJ were not “going dark” in practice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AF6E0CD-D481-DD42-2848-BCA8739E4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Going Dark Round 1: The Successful Case for Strong Encryption</a:t>
            </a:r>
          </a:p>
        </p:txBody>
      </p:sp>
    </p:spTree>
    <p:extLst>
      <p:ext uri="{BB962C8B-B14F-4D97-AF65-F5344CB8AC3E}">
        <p14:creationId xmlns:p14="http://schemas.microsoft.com/office/powerpoint/2010/main" val="19880926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8F3CD4C-3E69-BFF5-C3CB-638BA9C1E7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6017" y="288383"/>
            <a:ext cx="4064000" cy="18542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6308CF0-1CCE-866A-6D95-A64344252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C8A19D-D982-9399-2F44-D7A835D182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9897" y="1303144"/>
            <a:ext cx="7048500" cy="91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A4FB2B-9CB4-4AE2-8C48-AB27CD42724C}"/>
              </a:ext>
            </a:extLst>
          </p:cNvPr>
          <p:cNvSpPr txBox="1"/>
          <p:nvPr/>
        </p:nvSpPr>
        <p:spPr>
          <a:xfrm>
            <a:off x="215223" y="2627897"/>
            <a:ext cx="11647740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My first encryption publication: for anonymous and pseudonymous financial transactions, </a:t>
            </a:r>
          </a:p>
          <a:p>
            <a:r>
              <a:rPr lang="en-US" sz="2200" b="1" dirty="0">
                <a:latin typeface="Roboto" panose="02000000000000000000" pitchFamily="2" charset="0"/>
                <a:ea typeface="Roboto" panose="02000000000000000000" pitchFamily="2" charset="0"/>
              </a:rPr>
              <a:t>financial cryptography 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can support debit transactions, but </a:t>
            </a:r>
            <a:r>
              <a:rPr lang="en-US" sz="2200" b="1" dirty="0">
                <a:latin typeface="Roboto" panose="02000000000000000000" pitchFamily="2" charset="0"/>
                <a:ea typeface="Roboto" panose="02000000000000000000" pitchFamily="2" charset="0"/>
              </a:rPr>
              <a:t>not credit transactions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That is, it supports only </a:t>
            </a:r>
            <a:r>
              <a:rPr lang="en-US" sz="2200" b="1" dirty="0">
                <a:latin typeface="Roboto" panose="02000000000000000000" pitchFamily="2" charset="0"/>
                <a:ea typeface="Roboto" panose="02000000000000000000" pitchFamily="2" charset="0"/>
              </a:rPr>
              <a:t>one of the two major categories 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of financial transactions.</a:t>
            </a:r>
          </a:p>
          <a:p>
            <a:endParaRPr lang="en-US" sz="22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Beginning of my research on encryption: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Not my job: advance technical aspects of encryption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Instead: </a:t>
            </a:r>
            <a:r>
              <a:rPr lang="en-US" sz="2200" b="1" dirty="0">
                <a:latin typeface="Roboto" panose="02000000000000000000" pitchFamily="2" charset="0"/>
                <a:ea typeface="Roboto" panose="02000000000000000000" pitchFamily="2" charset="0"/>
              </a:rPr>
              <a:t>explain legal and policy implications of how encryption is used</a:t>
            </a:r>
          </a:p>
        </p:txBody>
      </p:sp>
    </p:spTree>
    <p:extLst>
      <p:ext uri="{BB962C8B-B14F-4D97-AF65-F5344CB8AC3E}">
        <p14:creationId xmlns:p14="http://schemas.microsoft.com/office/powerpoint/2010/main" val="3908344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2BC98B6-532D-0032-2CF0-5D813BB467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599257"/>
            <a:ext cx="10121900" cy="16256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FD4556C-722E-1479-1FD3-CA03545B6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9598"/>
            <a:ext cx="11430000" cy="1014761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A1F29E-5FD9-ED2C-2F30-D295534CAE00}"/>
              </a:ext>
            </a:extLst>
          </p:cNvPr>
          <p:cNvSpPr txBox="1"/>
          <p:nvPr/>
        </p:nvSpPr>
        <p:spPr>
          <a:xfrm>
            <a:off x="1028700" y="5180807"/>
            <a:ext cx="721864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Drafted by </a:t>
            </a:r>
            <a:r>
              <a:rPr lang="en-US" sz="2200" dirty="0" err="1"/>
              <a:t>Froomkin</a:t>
            </a:r>
            <a:r>
              <a:rPr lang="en-US" sz="2200" dirty="0"/>
              <a:t>, Lessig, Swire</a:t>
            </a:r>
          </a:p>
          <a:p>
            <a:r>
              <a:rPr lang="en-US" sz="2200" dirty="0"/>
              <a:t>Signed by 30 law professors</a:t>
            </a:r>
          </a:p>
          <a:p>
            <a:r>
              <a:rPr lang="en-US" sz="2200" dirty="0"/>
              <a:t>Legislation was stopped – by this and many other actors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0BF14E-6E78-4F38-1786-09F85A86B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525" y="2346402"/>
            <a:ext cx="7772400" cy="245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580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C2F60-E753-CD43-B40D-B66453EF0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7590" y="102640"/>
            <a:ext cx="10354477" cy="943424"/>
          </a:xfrm>
        </p:spPr>
        <p:txBody>
          <a:bodyPr/>
          <a:lstStyle/>
          <a:p>
            <a:r>
              <a:rPr lang="en-US" dirty="0"/>
              <a:t>  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EE023030-9FBD-8245-B881-60C982E5E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0523" y="954507"/>
            <a:ext cx="1690512" cy="169051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F1A35A1-EA2F-5147-A33E-38B8E1D62310}"/>
              </a:ext>
            </a:extLst>
          </p:cNvPr>
          <p:cNvSpPr txBox="1"/>
          <p:nvPr/>
        </p:nvSpPr>
        <p:spPr>
          <a:xfrm>
            <a:off x="3752401" y="3044279"/>
            <a:ext cx="26867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</a:t>
            </a:r>
            <a:r>
              <a:rPr lang="en-US" sz="2200" b="1" dirty="0">
                <a:latin typeface="Roboto" panose="02000000000000000000" pitchFamily="2" charset="0"/>
                <a:ea typeface="Roboto" panose="02000000000000000000" pitchFamily="2" charset="0"/>
              </a:rPr>
              <a:t>hief Counselor for Privacy, 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1999-2001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ED3CC8-E99C-A37D-72E2-F15275C63BEF}"/>
              </a:ext>
            </a:extLst>
          </p:cNvPr>
          <p:cNvSpPr txBox="1"/>
          <p:nvPr/>
        </p:nvSpPr>
        <p:spPr>
          <a:xfrm>
            <a:off x="2301779" y="4432300"/>
            <a:ext cx="7597721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*Chair, </a:t>
            </a:r>
            <a:r>
              <a:rPr lang="en-US" sz="2200" b="1" dirty="0"/>
              <a:t>White House Working Group on Encryption</a:t>
            </a:r>
          </a:p>
          <a:p>
            <a:r>
              <a:rPr lang="en-US" sz="2200" dirty="0"/>
              <a:t>*Key escrow was critiqued in the Crypto Wars, but the </a:t>
            </a:r>
            <a:r>
              <a:rPr lang="en-US" sz="2200" b="1" dirty="0"/>
              <a:t>FBI, </a:t>
            </a:r>
          </a:p>
          <a:p>
            <a:r>
              <a:rPr lang="en-US" sz="2200" b="1" dirty="0"/>
              <a:t>DOJ, and DoD </a:t>
            </a:r>
            <a:r>
              <a:rPr lang="en-US" sz="2200" dirty="0"/>
              <a:t>still wanted it, until DoD didn’t</a:t>
            </a:r>
          </a:p>
          <a:p>
            <a:r>
              <a:rPr lang="en-US" sz="2200" dirty="0"/>
              <a:t>*Then, the meeting where </a:t>
            </a:r>
            <a:r>
              <a:rPr lang="en-US" sz="2200" b="1" dirty="0"/>
              <a:t>AG Janet Reno </a:t>
            </a:r>
            <a:r>
              <a:rPr lang="en-US" sz="2200" dirty="0"/>
              <a:t>learned</a:t>
            </a:r>
          </a:p>
          <a:p>
            <a:r>
              <a:rPr lang="en-US" sz="2200" dirty="0"/>
              <a:t>that she had lost </a:t>
            </a:r>
          </a:p>
        </p:txBody>
      </p:sp>
    </p:spTree>
    <p:extLst>
      <p:ext uri="{BB962C8B-B14F-4D97-AF65-F5344CB8AC3E}">
        <p14:creationId xmlns:p14="http://schemas.microsoft.com/office/powerpoint/2010/main" val="4200104406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4CDE54F6-6007-2848-B683-2C1822FC5485}" vid="{C0D1DEBA-DE5C-9C46-9118-2685038DF7C3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CDE54F6-6007-2848-B683-2C1822FC5485}" vid="{FB47B6FD-F52A-2B42-851E-06D2988544C2}"/>
    </a:ext>
  </a:extLst>
</a:theme>
</file>

<file path=ppt/theme/theme3.xml><?xml version="1.0" encoding="utf-8"?>
<a:theme xmlns:a="http://schemas.openxmlformats.org/drawingml/2006/main" name="Dark Version">
  <a:themeElements>
    <a:clrScheme name="GA Tech">
      <a:dk1>
        <a:srgbClr val="000000"/>
      </a:dk1>
      <a:lt1>
        <a:srgbClr val="FFFFFF"/>
      </a:lt1>
      <a:dk2>
        <a:srgbClr val="335170"/>
      </a:dk2>
      <a:lt2>
        <a:srgbClr val="E5E5E5"/>
      </a:lt2>
      <a:accent1>
        <a:srgbClr val="EEB211"/>
      </a:accent1>
      <a:accent2>
        <a:srgbClr val="F5D376"/>
      </a:accent2>
      <a:accent3>
        <a:srgbClr val="00254C"/>
      </a:accent3>
      <a:accent4>
        <a:srgbClr val="304F70"/>
      </a:accent4>
      <a:accent5>
        <a:srgbClr val="004F9F"/>
      </a:accent5>
      <a:accent6>
        <a:srgbClr val="1879DB"/>
      </a:accent6>
      <a:hlink>
        <a:srgbClr val="545454"/>
      </a:hlink>
      <a:folHlink>
        <a:srgbClr val="7F7F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eller-template" id="{A588A9F0-A5A6-1347-B6C8-7A09DB9848A4}" vid="{A0B99E76-D62E-1F43-A978-50EFB38BA641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Custom Design</Template>
  <TotalTime>15686</TotalTime>
  <Words>2567</Words>
  <Application>Microsoft Office PowerPoint</Application>
  <PresentationFormat>Widescreen</PresentationFormat>
  <Paragraphs>247</Paragraphs>
  <Slides>29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Raleway ExtraBold</vt:lpstr>
      <vt:lpstr>Roboto Slab</vt:lpstr>
      <vt:lpstr>Roboto</vt:lpstr>
      <vt:lpstr>Arial</vt:lpstr>
      <vt:lpstr>Calibri</vt:lpstr>
      <vt:lpstr>Custom Design</vt:lpstr>
      <vt:lpstr>1_Custom Design</vt:lpstr>
      <vt:lpstr>Dark Version</vt:lpstr>
      <vt:lpstr>Encryption &amp; Globalization Revisited: Understanding the Role of End-to-End Encryption </vt:lpstr>
      <vt:lpstr>First, a thank you to this group</vt:lpstr>
      <vt:lpstr>Overview </vt:lpstr>
      <vt:lpstr>Going Dark Round 1: the Crypto Wars</vt:lpstr>
      <vt:lpstr>PowerPoint Presentation</vt:lpstr>
      <vt:lpstr>Going Dark Round 1: The Successful Case for Strong Encryption</vt:lpstr>
      <vt:lpstr> </vt:lpstr>
      <vt:lpstr> </vt:lpstr>
      <vt:lpstr>  </vt:lpstr>
      <vt:lpstr>PowerPoint Presentation</vt:lpstr>
      <vt:lpstr>Going Dark Round 2: Encryption and Globalization</vt:lpstr>
      <vt:lpstr>PowerPoint Presentation</vt:lpstr>
      <vt:lpstr>“From real-time intercepts to stored records: why encryption drives the government to seek access to the cloud” (2012) </vt:lpstr>
      <vt:lpstr>Going Dark Round 2: Encryption and Globalization</vt:lpstr>
      <vt:lpstr>“Encryption and Globalization” (2)</vt:lpstr>
      <vt:lpstr>Summary on Round 2 of Going Dark</vt:lpstr>
      <vt:lpstr>”Going Dark” Round 3: 2020s and E2EE</vt:lpstr>
      <vt:lpstr>PowerPoint Presentation</vt:lpstr>
      <vt:lpstr>5 Technically Distinct Forms of E2EE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E2EE: From Messaging to Infrastructure</vt:lpstr>
      <vt:lpstr>E2EE in the Infrastructure</vt:lpstr>
      <vt:lpstr>Policy Issues for E2EE in the Infrastructure</vt:lpstr>
      <vt:lpstr>Policy Issues for the 5 E2EE Messaging 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 Here</dc:title>
  <dc:creator>Swire, Peter P</dc:creator>
  <cp:lastModifiedBy>Kennedy-Mayo, DeBrae C</cp:lastModifiedBy>
  <cp:revision>376</cp:revision>
  <cp:lastPrinted>2021-11-05T01:22:22Z</cp:lastPrinted>
  <dcterms:created xsi:type="dcterms:W3CDTF">2021-10-17T22:59:31Z</dcterms:created>
  <dcterms:modified xsi:type="dcterms:W3CDTF">2026-03-24T15:29:57Z</dcterms:modified>
</cp:coreProperties>
</file>