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0"/>
  </p:notesMasterIdLst>
  <p:sldIdLst>
    <p:sldId id="256" r:id="rId6"/>
    <p:sldId id="293" r:id="rId7"/>
    <p:sldId id="294" r:id="rId8"/>
    <p:sldId id="1036" r:id="rId9"/>
    <p:sldId id="1034" r:id="rId10"/>
    <p:sldId id="1030" r:id="rId11"/>
    <p:sldId id="1031" r:id="rId12"/>
    <p:sldId id="288" r:id="rId13"/>
    <p:sldId id="290" r:id="rId14"/>
    <p:sldId id="1038" r:id="rId15"/>
    <p:sldId id="1037" r:id="rId16"/>
    <p:sldId id="289" r:id="rId17"/>
    <p:sldId id="1033" r:id="rId18"/>
    <p:sldId id="1035" r:id="rId1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25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98" autoAdjust="0"/>
    <p:restoredTop sz="94385" autoAdjust="0"/>
  </p:normalViewPr>
  <p:slideViewPr>
    <p:cSldViewPr snapToGrid="0">
      <p:cViewPr varScale="1">
        <p:scale>
          <a:sx n="61" d="100"/>
          <a:sy n="61" d="100"/>
        </p:scale>
        <p:origin x="79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84B908A-33C5-4917-92A4-2D2F4AC567E5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4BE3600-CC7F-423A-8DFB-38736B981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037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845E8B51-4575-41A7-B99E-09ACBD4ED74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1049338"/>
            <a:ext cx="10044470" cy="3874452"/>
          </a:xfrm>
          <a:custGeom>
            <a:avLst/>
            <a:gdLst>
              <a:gd name="connsiteX0" fmla="*/ 0 w 10042525"/>
              <a:gd name="connsiteY0" fmla="*/ 0 h 3859212"/>
              <a:gd name="connsiteX1" fmla="*/ 9399310 w 10042525"/>
              <a:gd name="connsiteY1" fmla="*/ 0 h 3859212"/>
              <a:gd name="connsiteX2" fmla="*/ 10042525 w 10042525"/>
              <a:gd name="connsiteY2" fmla="*/ 643215 h 3859212"/>
              <a:gd name="connsiteX3" fmla="*/ 10042525 w 10042525"/>
              <a:gd name="connsiteY3" fmla="*/ 3859212 h 3859212"/>
              <a:gd name="connsiteX4" fmla="*/ 0 w 10042525"/>
              <a:gd name="connsiteY4" fmla="*/ 3859212 h 3859212"/>
              <a:gd name="connsiteX5" fmla="*/ 0 w 10042525"/>
              <a:gd name="connsiteY5" fmla="*/ 0 h 3859212"/>
              <a:gd name="connsiteX0" fmla="*/ 0 w 10042525"/>
              <a:gd name="connsiteY0" fmla="*/ 0 h 3859212"/>
              <a:gd name="connsiteX1" fmla="*/ 9399310 w 10042525"/>
              <a:gd name="connsiteY1" fmla="*/ 0 h 3859212"/>
              <a:gd name="connsiteX2" fmla="*/ 10042525 w 10042525"/>
              <a:gd name="connsiteY2" fmla="*/ 3859212 h 3859212"/>
              <a:gd name="connsiteX3" fmla="*/ 0 w 10042525"/>
              <a:gd name="connsiteY3" fmla="*/ 3859212 h 3859212"/>
              <a:gd name="connsiteX4" fmla="*/ 0 w 10042525"/>
              <a:gd name="connsiteY4" fmla="*/ 0 h 3859212"/>
              <a:gd name="connsiteX0" fmla="*/ 0 w 10042525"/>
              <a:gd name="connsiteY0" fmla="*/ 0 h 3859212"/>
              <a:gd name="connsiteX1" fmla="*/ 10024150 w 10042525"/>
              <a:gd name="connsiteY1" fmla="*/ 0 h 3859212"/>
              <a:gd name="connsiteX2" fmla="*/ 10042525 w 10042525"/>
              <a:gd name="connsiteY2" fmla="*/ 3859212 h 3859212"/>
              <a:gd name="connsiteX3" fmla="*/ 0 w 10042525"/>
              <a:gd name="connsiteY3" fmla="*/ 3859212 h 3859212"/>
              <a:gd name="connsiteX4" fmla="*/ 0 w 10042525"/>
              <a:gd name="connsiteY4" fmla="*/ 0 h 3859212"/>
              <a:gd name="connsiteX0" fmla="*/ 0 w 10024150"/>
              <a:gd name="connsiteY0" fmla="*/ 0 h 3874452"/>
              <a:gd name="connsiteX1" fmla="*/ 10024150 w 10024150"/>
              <a:gd name="connsiteY1" fmla="*/ 0 h 3874452"/>
              <a:gd name="connsiteX2" fmla="*/ 8366125 w 10024150"/>
              <a:gd name="connsiteY2" fmla="*/ 3874452 h 3874452"/>
              <a:gd name="connsiteX3" fmla="*/ 0 w 10024150"/>
              <a:gd name="connsiteY3" fmla="*/ 3859212 h 3874452"/>
              <a:gd name="connsiteX4" fmla="*/ 0 w 10024150"/>
              <a:gd name="connsiteY4" fmla="*/ 0 h 3874452"/>
              <a:gd name="connsiteX0" fmla="*/ 0 w 10024150"/>
              <a:gd name="connsiteY0" fmla="*/ 0 h 3874452"/>
              <a:gd name="connsiteX1" fmla="*/ 10024150 w 10024150"/>
              <a:gd name="connsiteY1" fmla="*/ 0 h 3874452"/>
              <a:gd name="connsiteX2" fmla="*/ 7771765 w 10024150"/>
              <a:gd name="connsiteY2" fmla="*/ 3874452 h 3874452"/>
              <a:gd name="connsiteX3" fmla="*/ 0 w 10024150"/>
              <a:gd name="connsiteY3" fmla="*/ 3859212 h 3874452"/>
              <a:gd name="connsiteX4" fmla="*/ 0 w 10024150"/>
              <a:gd name="connsiteY4" fmla="*/ 0 h 3874452"/>
              <a:gd name="connsiteX0" fmla="*/ 0 w 10024150"/>
              <a:gd name="connsiteY0" fmla="*/ 0 h 3874452"/>
              <a:gd name="connsiteX1" fmla="*/ 10024150 w 10024150"/>
              <a:gd name="connsiteY1" fmla="*/ 0 h 3874452"/>
              <a:gd name="connsiteX2" fmla="*/ 7543165 w 10024150"/>
              <a:gd name="connsiteY2" fmla="*/ 3874452 h 3874452"/>
              <a:gd name="connsiteX3" fmla="*/ 0 w 10024150"/>
              <a:gd name="connsiteY3" fmla="*/ 3859212 h 3874452"/>
              <a:gd name="connsiteX4" fmla="*/ 0 w 10024150"/>
              <a:gd name="connsiteY4" fmla="*/ 0 h 3874452"/>
              <a:gd name="connsiteX0" fmla="*/ 0 w 10024150"/>
              <a:gd name="connsiteY0" fmla="*/ 0 h 3874452"/>
              <a:gd name="connsiteX1" fmla="*/ 10024150 w 10024150"/>
              <a:gd name="connsiteY1" fmla="*/ 0 h 3874452"/>
              <a:gd name="connsiteX2" fmla="*/ 7710805 w 10024150"/>
              <a:gd name="connsiteY2" fmla="*/ 3874452 h 3874452"/>
              <a:gd name="connsiteX3" fmla="*/ 0 w 10024150"/>
              <a:gd name="connsiteY3" fmla="*/ 3859212 h 3874452"/>
              <a:gd name="connsiteX4" fmla="*/ 0 w 10024150"/>
              <a:gd name="connsiteY4" fmla="*/ 0 h 3874452"/>
              <a:gd name="connsiteX0" fmla="*/ 0 w 10044470"/>
              <a:gd name="connsiteY0" fmla="*/ 0 h 3874452"/>
              <a:gd name="connsiteX1" fmla="*/ 10044470 w 10044470"/>
              <a:gd name="connsiteY1" fmla="*/ 0 h 3874452"/>
              <a:gd name="connsiteX2" fmla="*/ 7710805 w 10044470"/>
              <a:gd name="connsiteY2" fmla="*/ 3874452 h 3874452"/>
              <a:gd name="connsiteX3" fmla="*/ 0 w 10044470"/>
              <a:gd name="connsiteY3" fmla="*/ 3859212 h 3874452"/>
              <a:gd name="connsiteX4" fmla="*/ 0 w 10044470"/>
              <a:gd name="connsiteY4" fmla="*/ 0 h 3874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44470" h="3874452">
                <a:moveTo>
                  <a:pt x="0" y="0"/>
                </a:moveTo>
                <a:lnTo>
                  <a:pt x="10044470" y="0"/>
                </a:lnTo>
                <a:lnTo>
                  <a:pt x="7710805" y="3874452"/>
                </a:lnTo>
                <a:lnTo>
                  <a:pt x="0" y="3859212"/>
                </a:lnTo>
                <a:lnTo>
                  <a:pt x="0" y="0"/>
                </a:lnTo>
                <a:close/>
              </a:path>
            </a:pathLst>
          </a:custGeom>
          <a:solidFill>
            <a:srgbClr val="172532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B992DE-53E8-4FCB-AB7D-AE487BEA60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5298053"/>
            <a:ext cx="11719560" cy="666398"/>
          </a:xfrm>
        </p:spPr>
        <p:txBody>
          <a:bodyPr lIns="0" anchor="b">
            <a:normAutofit/>
          </a:bodyPr>
          <a:lstStyle>
            <a:lvl1pPr algn="l">
              <a:defRPr sz="3600" b="1">
                <a:solidFill>
                  <a:srgbClr val="172532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5EC98C-BC5E-403E-A769-68C213F7B8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" y="6010807"/>
            <a:ext cx="11719560" cy="464891"/>
          </a:xfrm>
        </p:spPr>
        <p:txBody>
          <a:bodyPr lIns="0">
            <a:normAutofit/>
          </a:bodyPr>
          <a:lstStyle>
            <a:lvl1pPr marL="0" indent="0" algn="l">
              <a:buNone/>
              <a:defRPr sz="1600">
                <a:solidFill>
                  <a:srgbClr val="17253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0" name="Picture 9" descr="Shape&#10;&#10;Description automatically generated with medium confidence">
            <a:extLst>
              <a:ext uri="{FF2B5EF4-FFF2-40B4-BE49-F238E27FC236}">
                <a16:creationId xmlns:a16="http://schemas.microsoft.com/office/drawing/2014/main" id="{2042A27F-B2A2-4F36-81FA-9BF5BFDB63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36582"/>
            <a:ext cx="2641602" cy="40962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9CE811D-B3CB-4D56-9FA2-7A03E5CD260D}"/>
              </a:ext>
            </a:extLst>
          </p:cNvPr>
          <p:cNvSpPr/>
          <p:nvPr userDrawn="1"/>
        </p:nvSpPr>
        <p:spPr>
          <a:xfrm>
            <a:off x="228600" y="6561672"/>
            <a:ext cx="1488613" cy="256480"/>
          </a:xfrm>
          <a:prstGeom prst="rect">
            <a:avLst/>
          </a:prstGeom>
        </p:spPr>
        <p:txBody>
          <a:bodyPr wrap="none" lIns="0">
            <a:spAutoFit/>
          </a:bodyPr>
          <a:lstStyle/>
          <a:p>
            <a:pPr marR="0" algn="l" rtl="0"/>
            <a:r>
              <a:rPr lang="en-US" sz="1600" b="0" i="0" u="none" strike="noStrike" baseline="30000" dirty="0">
                <a:solidFill>
                  <a:srgbClr val="000000"/>
                </a:solidFill>
                <a:latin typeface="Calibri" panose="020F0502020204030204" pitchFamily="34" charset="0"/>
              </a:rPr>
              <a:t>© Alston &amp; Bird LLP 2023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B3389D79-B38E-4FCC-9238-2ED15C480A01}"/>
              </a:ext>
            </a:extLst>
          </p:cNvPr>
          <p:cNvGrpSpPr/>
          <p:nvPr userDrawn="1"/>
        </p:nvGrpSpPr>
        <p:grpSpPr>
          <a:xfrm>
            <a:off x="7797801" y="0"/>
            <a:ext cx="4394198" cy="4777467"/>
            <a:chOff x="7797801" y="0"/>
            <a:chExt cx="4394198" cy="4777467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A2A6B3A6-F923-465F-9C9E-A8F204EAF027}"/>
                </a:ext>
              </a:extLst>
            </p:cNvPr>
            <p:cNvGrpSpPr/>
            <p:nvPr userDrawn="1"/>
          </p:nvGrpSpPr>
          <p:grpSpPr>
            <a:xfrm>
              <a:off x="7797801" y="0"/>
              <a:ext cx="4378959" cy="4777467"/>
              <a:chOff x="7231068" y="0"/>
              <a:chExt cx="4960932" cy="5604042"/>
            </a:xfrm>
          </p:grpSpPr>
          <p:pic>
            <p:nvPicPr>
              <p:cNvPr id="8" name="Picture 7" descr="Shape&#10;&#10;Description automatically generated with low confidence">
                <a:extLst>
                  <a:ext uri="{FF2B5EF4-FFF2-40B4-BE49-F238E27FC236}">
                    <a16:creationId xmlns:a16="http://schemas.microsoft.com/office/drawing/2014/main" id="{6B60E685-1E02-4B4F-AB75-CDDC3F9ED788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9402"/>
              <a:stretch/>
            </p:blipFill>
            <p:spPr>
              <a:xfrm>
                <a:off x="7231068" y="0"/>
                <a:ext cx="4952466" cy="5604042"/>
              </a:xfrm>
              <a:prstGeom prst="parallelogram">
                <a:avLst>
                  <a:gd name="adj" fmla="val 65774"/>
                </a:avLst>
              </a:prstGeom>
            </p:spPr>
          </p:pic>
          <p:pic>
            <p:nvPicPr>
              <p:cNvPr id="12" name="Picture 11" descr="Shape&#10;&#10;Description automatically generated with low confidence">
                <a:extLst>
                  <a:ext uri="{FF2B5EF4-FFF2-40B4-BE49-F238E27FC236}">
                    <a16:creationId xmlns:a16="http://schemas.microsoft.com/office/drawing/2014/main" id="{E1533520-BCC7-4C68-8C55-5EC0C49CFCE3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3731"/>
              <a:stretch/>
            </p:blipFill>
            <p:spPr>
              <a:xfrm>
                <a:off x="10207310" y="0"/>
                <a:ext cx="1984690" cy="5604042"/>
              </a:xfrm>
              <a:prstGeom prst="rect">
                <a:avLst/>
              </a:prstGeom>
            </p:spPr>
          </p:pic>
          <p:pic>
            <p:nvPicPr>
              <p:cNvPr id="13" name="Picture 12" descr="Shape&#10;&#10;Description automatically generated with low confidence">
                <a:extLst>
                  <a:ext uri="{FF2B5EF4-FFF2-40B4-BE49-F238E27FC236}">
                    <a16:creationId xmlns:a16="http://schemas.microsoft.com/office/drawing/2014/main" id="{EF07D74C-7D6B-4762-97ED-D6BF2A3F9DB9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7643"/>
              <a:stretch/>
            </p:blipFill>
            <p:spPr>
              <a:xfrm>
                <a:off x="8244840" y="0"/>
                <a:ext cx="3947160" cy="5604042"/>
              </a:xfrm>
              <a:prstGeom prst="parallelogram">
                <a:avLst>
                  <a:gd name="adj" fmla="val 52234"/>
                </a:avLst>
              </a:prstGeom>
            </p:spPr>
          </p:pic>
        </p:grpSp>
        <p:pic>
          <p:nvPicPr>
            <p:cNvPr id="37" name="Picture 36" descr="Shape&#10;&#10;Description automatically generated with low confidence">
              <a:extLst>
                <a:ext uri="{FF2B5EF4-FFF2-40B4-BE49-F238E27FC236}">
                  <a16:creationId xmlns:a16="http://schemas.microsoft.com/office/drawing/2014/main" id="{9D431348-F334-40CC-A3E6-A3D85039533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758"/>
            <a:stretch/>
          </p:blipFill>
          <p:spPr>
            <a:xfrm>
              <a:off x="10766120" y="0"/>
              <a:ext cx="1425879" cy="4777467"/>
            </a:xfrm>
            <a:prstGeom prst="rect">
              <a:avLst/>
            </a:prstGeom>
          </p:spPr>
        </p:pic>
      </p:grpSp>
      <p:pic>
        <p:nvPicPr>
          <p:cNvPr id="5" name="Picture 4" descr="A logo with text on it&#10;&#10;Description automatically generated">
            <a:extLst>
              <a:ext uri="{FF2B5EF4-FFF2-40B4-BE49-F238E27FC236}">
                <a16:creationId xmlns:a16="http://schemas.microsoft.com/office/drawing/2014/main" id="{A1043EA9-45BE-EF2F-D99F-119692ABC3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193" y="154959"/>
            <a:ext cx="1595128" cy="76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267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96878-9BA3-4C53-9B63-D3C1144CB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520" y="609600"/>
            <a:ext cx="4548505" cy="921173"/>
          </a:xfrm>
        </p:spPr>
        <p:txBody>
          <a:bodyPr lIns="0" anchor="b"/>
          <a:lstStyle>
            <a:lvl1pPr algn="l">
              <a:lnSpc>
                <a:spcPts val="32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9F336-71A5-46C1-A003-70AE30133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855893"/>
            <a:ext cx="6785292" cy="400515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700664-82BE-4875-ACF4-DA2EB25608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3520" y="1855893"/>
            <a:ext cx="4548505" cy="401309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78473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C9E52-776D-4594-92E0-DD90424CC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068" y="457200"/>
            <a:ext cx="4534957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B5B9F9-29DB-4319-BF82-9411228D07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1767840"/>
            <a:ext cx="6771745" cy="409321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EA11C8-8267-4934-B344-A13248C188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7068" y="2057400"/>
            <a:ext cx="453495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7919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84" b="5163"/>
          <a:stretch/>
        </p:blipFill>
        <p:spPr>
          <a:xfrm>
            <a:off x="0" y="-468"/>
            <a:ext cx="12192000" cy="409051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49354-24A8-474C-ABA2-EA1A372C3562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6763-90B1-4F9E-A6E6-D2E666C1DEC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1" y="4301067"/>
            <a:ext cx="12192001" cy="25569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4369921"/>
            <a:ext cx="10515600" cy="994241"/>
          </a:xfrm>
        </p:spPr>
        <p:txBody>
          <a:bodyPr anchor="b">
            <a:normAutofit/>
          </a:bodyPr>
          <a:lstStyle>
            <a:lvl1pPr algn="ctr">
              <a:defRPr sz="3200" b="1" cap="all" baseline="0">
                <a:solidFill>
                  <a:srgbClr val="DD505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5475817"/>
            <a:ext cx="10515600" cy="880533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13505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1340" y="3039982"/>
            <a:ext cx="2669318" cy="1274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6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B3389D79-B38E-4FCC-9238-2ED15C480A01}"/>
              </a:ext>
            </a:extLst>
          </p:cNvPr>
          <p:cNvGrpSpPr/>
          <p:nvPr userDrawn="1"/>
        </p:nvGrpSpPr>
        <p:grpSpPr>
          <a:xfrm>
            <a:off x="7797801" y="0"/>
            <a:ext cx="4394198" cy="4777467"/>
            <a:chOff x="7797801" y="0"/>
            <a:chExt cx="4394198" cy="4777467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A2A6B3A6-F923-465F-9C9E-A8F204EAF027}"/>
                </a:ext>
              </a:extLst>
            </p:cNvPr>
            <p:cNvGrpSpPr/>
            <p:nvPr userDrawn="1"/>
          </p:nvGrpSpPr>
          <p:grpSpPr>
            <a:xfrm>
              <a:off x="7797801" y="0"/>
              <a:ext cx="4378959" cy="4777467"/>
              <a:chOff x="7231068" y="0"/>
              <a:chExt cx="4960932" cy="5604042"/>
            </a:xfrm>
          </p:grpSpPr>
          <p:pic>
            <p:nvPicPr>
              <p:cNvPr id="8" name="Picture 7" descr="Shape&#10;&#10;Description automatically generated with low confidence">
                <a:extLst>
                  <a:ext uri="{FF2B5EF4-FFF2-40B4-BE49-F238E27FC236}">
                    <a16:creationId xmlns:a16="http://schemas.microsoft.com/office/drawing/2014/main" id="{6B60E685-1E02-4B4F-AB75-CDDC3F9ED788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9402"/>
              <a:stretch/>
            </p:blipFill>
            <p:spPr>
              <a:xfrm>
                <a:off x="7231068" y="0"/>
                <a:ext cx="4952466" cy="5604042"/>
              </a:xfrm>
              <a:prstGeom prst="parallelogram">
                <a:avLst>
                  <a:gd name="adj" fmla="val 65774"/>
                </a:avLst>
              </a:prstGeom>
            </p:spPr>
          </p:pic>
          <p:pic>
            <p:nvPicPr>
              <p:cNvPr id="12" name="Picture 11" descr="Shape&#10;&#10;Description automatically generated with low confidence">
                <a:extLst>
                  <a:ext uri="{FF2B5EF4-FFF2-40B4-BE49-F238E27FC236}">
                    <a16:creationId xmlns:a16="http://schemas.microsoft.com/office/drawing/2014/main" id="{E1533520-BCC7-4C68-8C55-5EC0C49CFCE3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3731"/>
              <a:stretch/>
            </p:blipFill>
            <p:spPr>
              <a:xfrm>
                <a:off x="10207310" y="0"/>
                <a:ext cx="1984690" cy="5604042"/>
              </a:xfrm>
              <a:prstGeom prst="rect">
                <a:avLst/>
              </a:prstGeom>
            </p:spPr>
          </p:pic>
          <p:pic>
            <p:nvPicPr>
              <p:cNvPr id="13" name="Picture 12" descr="Shape&#10;&#10;Description automatically generated with low confidence">
                <a:extLst>
                  <a:ext uri="{FF2B5EF4-FFF2-40B4-BE49-F238E27FC236}">
                    <a16:creationId xmlns:a16="http://schemas.microsoft.com/office/drawing/2014/main" id="{EF07D74C-7D6B-4762-97ED-D6BF2A3F9DB9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7643"/>
              <a:stretch/>
            </p:blipFill>
            <p:spPr>
              <a:xfrm>
                <a:off x="8244840" y="0"/>
                <a:ext cx="3947160" cy="5604042"/>
              </a:xfrm>
              <a:prstGeom prst="parallelogram">
                <a:avLst>
                  <a:gd name="adj" fmla="val 52234"/>
                </a:avLst>
              </a:prstGeom>
            </p:spPr>
          </p:pic>
        </p:grpSp>
        <p:pic>
          <p:nvPicPr>
            <p:cNvPr id="37" name="Picture 36" descr="Shape&#10;&#10;Description automatically generated with low confidence">
              <a:extLst>
                <a:ext uri="{FF2B5EF4-FFF2-40B4-BE49-F238E27FC236}">
                  <a16:creationId xmlns:a16="http://schemas.microsoft.com/office/drawing/2014/main" id="{9D431348-F334-40CC-A3E6-A3D85039533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758"/>
            <a:stretch/>
          </p:blipFill>
          <p:spPr>
            <a:xfrm>
              <a:off x="10766120" y="0"/>
              <a:ext cx="1425879" cy="4777467"/>
            </a:xfrm>
            <a:prstGeom prst="rect">
              <a:avLst/>
            </a:prstGeom>
          </p:spPr>
        </p:pic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78B80AFC-0D21-74EB-65F7-96C80E56EC2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1049338"/>
            <a:ext cx="10047079" cy="387739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5B992DE-53E8-4FCB-AB7D-AE487BEA60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0882" y="2251355"/>
            <a:ext cx="7054894" cy="666398"/>
          </a:xfrm>
        </p:spPr>
        <p:txBody>
          <a:bodyPr lIns="0" anchor="b">
            <a:normAutofit/>
          </a:bodyPr>
          <a:lstStyle>
            <a:lvl1pPr algn="l">
              <a:defRPr sz="36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5EC98C-BC5E-403E-A769-68C213F7B8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0882" y="2964109"/>
            <a:ext cx="7054894" cy="464891"/>
          </a:xfrm>
        </p:spPr>
        <p:txBody>
          <a:bodyPr lIns="0">
            <a:norm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0" name="Picture 9" descr="Shape&#10;&#10;Description automatically generated with medium confidence">
            <a:extLst>
              <a:ext uri="{FF2B5EF4-FFF2-40B4-BE49-F238E27FC236}">
                <a16:creationId xmlns:a16="http://schemas.microsoft.com/office/drawing/2014/main" id="{2042A27F-B2A2-4F36-81FA-9BF5BFDB633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36582"/>
            <a:ext cx="2641602" cy="40962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9CE811D-B3CB-4D56-9FA2-7A03E5CD260D}"/>
              </a:ext>
            </a:extLst>
          </p:cNvPr>
          <p:cNvSpPr/>
          <p:nvPr userDrawn="1"/>
        </p:nvSpPr>
        <p:spPr>
          <a:xfrm>
            <a:off x="228600" y="6561672"/>
            <a:ext cx="1488613" cy="256480"/>
          </a:xfrm>
          <a:prstGeom prst="rect">
            <a:avLst/>
          </a:prstGeom>
        </p:spPr>
        <p:txBody>
          <a:bodyPr wrap="none" lIns="0">
            <a:spAutoFit/>
          </a:bodyPr>
          <a:lstStyle/>
          <a:p>
            <a:pPr marR="0" algn="l" rtl="0"/>
            <a:r>
              <a:rPr lang="en-US" sz="1600" b="0" i="0" u="none" strike="noStrike" baseline="30000" dirty="0">
                <a:solidFill>
                  <a:srgbClr val="000000"/>
                </a:solidFill>
                <a:latin typeface="Calibri" panose="020F0502020204030204" pitchFamily="34" charset="0"/>
              </a:rPr>
              <a:t>© Alston &amp; Bird LLP 2023</a:t>
            </a:r>
          </a:p>
        </p:txBody>
      </p:sp>
    </p:spTree>
    <p:extLst>
      <p:ext uri="{BB962C8B-B14F-4D97-AF65-F5344CB8AC3E}">
        <p14:creationId xmlns:p14="http://schemas.microsoft.com/office/powerpoint/2010/main" val="1385170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C440B-4626-4BDD-A4F7-3E13AFE9B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2BE6F-484C-4EBC-86CC-747BD7FB0A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0" tIns="0" rIns="0"/>
          <a:lstStyle>
            <a:lvl1pPr>
              <a:lnSpc>
                <a:spcPct val="100000"/>
              </a:lnSpc>
              <a:defRPr sz="2400"/>
            </a:lvl1pPr>
            <a:lvl2pPr>
              <a:lnSpc>
                <a:spcPct val="100000"/>
              </a:lnSpc>
              <a:defRPr sz="2000"/>
            </a:lvl2pPr>
            <a:lvl3pPr>
              <a:lnSpc>
                <a:spcPct val="100000"/>
              </a:lnSpc>
              <a:defRPr sz="1800"/>
            </a:lvl3pPr>
            <a:lvl4pPr>
              <a:lnSpc>
                <a:spcPct val="100000"/>
              </a:lnSpc>
              <a:defRPr sz="1800"/>
            </a:lvl4pPr>
            <a:lvl5pPr>
              <a:lnSpc>
                <a:spcPct val="100000"/>
              </a:lnSpc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6902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43A3A-1D8F-46C5-BA5C-C9DF9172F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293" y="1709738"/>
            <a:ext cx="1172464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984EB-DCF4-41E1-B945-3ECFEE22B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0293" y="4589463"/>
            <a:ext cx="1172464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2900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F1A1F-47B0-4CBC-A8E9-F0F1987D9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D6BAA-ACE5-42D8-BEFB-D1BDF29FD9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6368" y="1825625"/>
            <a:ext cx="577343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D3880B-E87A-4840-8612-0625A06E6D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77343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895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0259A-6DA9-4EDA-B979-067A3414E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748" y="365125"/>
            <a:ext cx="11138640" cy="132556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DB70EC-4556-4914-95FA-88F6A10D59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6748" y="1681163"/>
            <a:ext cx="5780828" cy="823912"/>
          </a:xfrm>
        </p:spPr>
        <p:txBody>
          <a:bodyPr lIns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63D18C-4D7E-403A-BFE0-217F6BACF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16748" y="2505075"/>
            <a:ext cx="5780828" cy="3684588"/>
          </a:xfrm>
        </p:spPr>
        <p:txBody>
          <a:bodyPr l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E3B772-2AFC-4A2A-876E-8D7CF7E012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199" y="1681163"/>
            <a:ext cx="5780827" cy="823912"/>
          </a:xfrm>
        </p:spPr>
        <p:txBody>
          <a:bodyPr lIns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19D935-497F-466D-B542-8B49518B50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780827" cy="3684588"/>
          </a:xfrm>
        </p:spPr>
        <p:txBody>
          <a:bodyPr l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0894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B059A-076A-43D5-9375-C5A66808B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52745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017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6994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Shape, rectangle&#10;&#10;Description automatically generated">
            <a:extLst>
              <a:ext uri="{FF2B5EF4-FFF2-40B4-BE49-F238E27FC236}">
                <a16:creationId xmlns:a16="http://schemas.microsoft.com/office/drawing/2014/main" id="{AB7537F2-D911-424A-B947-C7693AC13EFB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55171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3FB156-D89B-4456-AE60-33DD85E34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368" y="650532"/>
            <a:ext cx="10800939" cy="848588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9468A9-6EEE-49A3-B710-EA855CF72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600" y="1825625"/>
            <a:ext cx="1171956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4F1AEBA-DAD8-478F-A14D-0781C181CAAC}"/>
              </a:ext>
            </a:extLst>
          </p:cNvPr>
          <p:cNvCxnSpPr>
            <a:cxnSpLocks/>
          </p:cNvCxnSpPr>
          <p:nvPr userDrawn="1"/>
        </p:nvCxnSpPr>
        <p:spPr>
          <a:xfrm>
            <a:off x="223520" y="6409270"/>
            <a:ext cx="1172464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1881177B-F08B-49A4-993B-A308B7E4219A}"/>
              </a:ext>
            </a:extLst>
          </p:cNvPr>
          <p:cNvSpPr/>
          <p:nvPr userDrawn="1"/>
        </p:nvSpPr>
        <p:spPr>
          <a:xfrm>
            <a:off x="228600" y="6561672"/>
            <a:ext cx="1488613" cy="256480"/>
          </a:xfrm>
          <a:prstGeom prst="rect">
            <a:avLst/>
          </a:prstGeom>
        </p:spPr>
        <p:txBody>
          <a:bodyPr wrap="none" lIns="0">
            <a:spAutoFit/>
          </a:bodyPr>
          <a:lstStyle/>
          <a:p>
            <a:pPr marR="0" algn="l" rtl="0"/>
            <a:r>
              <a:rPr lang="en-US" sz="1600" b="0" i="0" u="none" strike="noStrike" baseline="30000" dirty="0">
                <a:solidFill>
                  <a:srgbClr val="000000"/>
                </a:solidFill>
                <a:latin typeface="Calibri" panose="020F0502020204030204" pitchFamily="34" charset="0"/>
              </a:rPr>
              <a:t>© Alston &amp; Bird LLP 2023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AE9B8E-DB5A-485F-8956-E9186F0E2DBA}"/>
              </a:ext>
            </a:extLst>
          </p:cNvPr>
          <p:cNvSpPr/>
          <p:nvPr userDrawn="1"/>
        </p:nvSpPr>
        <p:spPr>
          <a:xfrm>
            <a:off x="5913357" y="6552253"/>
            <a:ext cx="344966" cy="256480"/>
          </a:xfrm>
          <a:prstGeom prst="rect">
            <a:avLst/>
          </a:prstGeom>
        </p:spPr>
        <p:txBody>
          <a:bodyPr wrap="none" rIns="91440">
            <a:spAutoFit/>
          </a:bodyPr>
          <a:lstStyle/>
          <a:p>
            <a:pPr marR="0" algn="ctr" rtl="0"/>
            <a:fld id="{47D476D9-6694-4DDC-BB38-A546266BFA53}" type="slidenum">
              <a:rPr lang="en-US" sz="1600" b="0" i="0" u="none" strike="noStrike" baseline="30000" smtClean="0">
                <a:solidFill>
                  <a:srgbClr val="000000"/>
                </a:solidFill>
                <a:latin typeface="Calibri" panose="020F0502020204030204" pitchFamily="34" charset="0"/>
              </a:rPr>
              <a:pPr marR="0" algn="ctr" rtl="0"/>
              <a:t>‹#›</a:t>
            </a:fld>
            <a:endParaRPr lang="en-US" sz="1800" b="0" i="0" u="none" strike="noStrike" baseline="300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035AD66-6672-453A-8302-5DA18434A681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8674" y="6526013"/>
            <a:ext cx="1452876" cy="225292"/>
          </a:xfrm>
          <a:prstGeom prst="rect">
            <a:avLst/>
          </a:prstGeom>
        </p:spPr>
      </p:pic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2B7F4771-9B05-BFBB-611E-960A871A819B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368" y="39848"/>
            <a:ext cx="1170827" cy="558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69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9" r:id="rId8"/>
    <p:sldLayoutId id="2147483655" r:id="rId9"/>
    <p:sldLayoutId id="2147483656" r:id="rId10"/>
    <p:sldLayoutId id="2147483657" r:id="rId11"/>
    <p:sldLayoutId id="2147483660" r:id="rId12"/>
  </p:sldLayoutIdLst>
  <p:txStyles>
    <p:titleStyle>
      <a:lvl1pPr algn="l" defTabSz="914400" rtl="0" eaLnBrk="1" latinLnBrk="0" hangingPunct="1">
        <a:lnSpc>
          <a:spcPts val="3500"/>
        </a:lnSpc>
        <a:spcBef>
          <a:spcPct val="0"/>
        </a:spcBef>
        <a:buNone/>
        <a:defRPr sz="36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rgbClr val="DFAE01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DFAE01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DFAE0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DFAE0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DFAE0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619078"/>
            <a:ext cx="10515600" cy="1624479"/>
          </a:xfrm>
        </p:spPr>
        <p:txBody>
          <a:bodyPr>
            <a:noAutofit/>
          </a:bodyPr>
          <a:lstStyle/>
          <a:p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“Personal Data as a Dual-Use Technology: Privacy Professionals Face New Export Controls”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072" y="5401340"/>
            <a:ext cx="10515600" cy="995365"/>
          </a:xfrm>
        </p:spPr>
        <p:txBody>
          <a:bodyPr>
            <a:normAutofit/>
          </a:bodyPr>
          <a:lstStyle/>
          <a:p>
            <a:r>
              <a:rPr lang="en-US" sz="2200" b="1" dirty="0">
                <a:solidFill>
                  <a:srgbClr val="DD505D"/>
                </a:solidFill>
              </a:rPr>
              <a:t>IAPP Webinar</a:t>
            </a:r>
          </a:p>
          <a:p>
            <a:r>
              <a:rPr lang="en-US" sz="2200" b="1" dirty="0">
                <a:solidFill>
                  <a:srgbClr val="DD505D"/>
                </a:solidFill>
              </a:rPr>
              <a:t>February 19, 2026</a:t>
            </a:r>
          </a:p>
          <a:p>
            <a:endParaRPr lang="en-US" sz="2000" b="1" dirty="0">
              <a:solidFill>
                <a:srgbClr val="DD505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684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080C89-EC3B-E8C6-8CE8-90EB7FEDDE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7EE72-5E73-F64C-A87E-B79903912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Broad Definition of “Covered data transaction”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37F30-6A44-ABD0-1104-8E9E38144F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i="1" dirty="0">
                <a:effectLst/>
                <a:latin typeface="Melior"/>
              </a:rPr>
              <a:t>“A covered data transaction </a:t>
            </a:r>
            <a:r>
              <a:rPr lang="en-US" sz="2000" dirty="0">
                <a:effectLst/>
                <a:latin typeface="Melior"/>
              </a:rPr>
              <a:t>is any </a:t>
            </a:r>
            <a:r>
              <a:rPr lang="en-US" sz="2000" i="1" dirty="0">
                <a:effectLst/>
                <a:latin typeface="Melior"/>
              </a:rPr>
              <a:t>transaction </a:t>
            </a:r>
            <a:r>
              <a:rPr lang="en-US" sz="2000" dirty="0">
                <a:effectLst/>
                <a:latin typeface="Melior"/>
              </a:rPr>
              <a:t>that involves any bulk U.S. sensitive personal data or government-related data and that involves: </a:t>
            </a:r>
            <a:r>
              <a:rPr lang="en-US" sz="2000" b="1" dirty="0">
                <a:effectLst/>
                <a:latin typeface="Melior"/>
              </a:rPr>
              <a:t>(1) data brokerage; (2) a vendor agreement; (3) an employment agreement; or (4) an investment agreement</a:t>
            </a:r>
            <a:r>
              <a:rPr lang="en-US" sz="2000" dirty="0">
                <a:effectLst/>
                <a:latin typeface="Melior"/>
              </a:rPr>
              <a:t>.” </a:t>
            </a:r>
          </a:p>
          <a:p>
            <a:r>
              <a:rPr lang="en-US" sz="2000" b="1" dirty="0">
                <a:latin typeface="Melior"/>
              </a:rPr>
              <a:t>Ban on “data brokerage</a:t>
            </a:r>
            <a:r>
              <a:rPr lang="en-US" sz="2000" dirty="0">
                <a:latin typeface="Melior"/>
              </a:rPr>
              <a:t>”</a:t>
            </a:r>
          </a:p>
          <a:p>
            <a:pPr lvl="1"/>
            <a:r>
              <a:rPr lang="en-US" sz="2000" dirty="0">
                <a:latin typeface="Melior"/>
              </a:rPr>
              <a:t>Definitions of “bulk” vary by category of sensitive data</a:t>
            </a:r>
          </a:p>
          <a:p>
            <a:pPr lvl="1"/>
            <a:r>
              <a:rPr lang="en-US" sz="2000" dirty="0">
                <a:latin typeface="Melior"/>
              </a:rPr>
              <a:t>Target any sales (access more generally) of U.S. military or U.S. federal employee data</a:t>
            </a:r>
          </a:p>
          <a:p>
            <a:r>
              <a:rPr lang="en-US" sz="2000" dirty="0">
                <a:latin typeface="Melior"/>
              </a:rPr>
              <a:t>Broad scope of </a:t>
            </a:r>
            <a:r>
              <a:rPr lang="en-US" sz="2000" b="1" dirty="0">
                <a:latin typeface="Melior"/>
              </a:rPr>
              <a:t>vendor/employment/investment agreements</a:t>
            </a:r>
          </a:p>
          <a:p>
            <a:pPr lvl="1"/>
            <a:r>
              <a:rPr lang="en-US" sz="2000" dirty="0">
                <a:latin typeface="Melior"/>
              </a:rPr>
              <a:t>These would be subject to </a:t>
            </a:r>
            <a:r>
              <a:rPr lang="en-US" sz="2000" b="1" dirty="0">
                <a:latin typeface="Melior"/>
              </a:rPr>
              <a:t>new data security rules</a:t>
            </a:r>
            <a:r>
              <a:rPr lang="en-US" sz="2000" dirty="0">
                <a:latin typeface="Melior"/>
              </a:rPr>
              <a:t>, not outright ban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4417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BE562-C645-4FE1-C0BF-A084E35C42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55698-1B2A-4C6F-65E3-509443E75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Broad definition of “data brokerage”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DC041-6A9A-51CD-85C1-8838988D9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effectLst/>
                <a:latin typeface="Melior"/>
              </a:rPr>
              <a:t>“</a:t>
            </a:r>
            <a:r>
              <a:rPr lang="en-US" sz="2200" dirty="0">
                <a:effectLst/>
                <a:latin typeface="Melior"/>
              </a:rPr>
              <a:t>The program would define </a:t>
            </a:r>
            <a:r>
              <a:rPr lang="en-US" sz="2200" i="1" dirty="0">
                <a:effectLst/>
                <a:latin typeface="Melior"/>
              </a:rPr>
              <a:t>data brokerage </a:t>
            </a:r>
            <a:r>
              <a:rPr lang="en-US" sz="2200" dirty="0">
                <a:effectLst/>
                <a:latin typeface="Melior"/>
              </a:rPr>
              <a:t>as the sale of, licensing of </a:t>
            </a:r>
            <a:r>
              <a:rPr lang="en-US" sz="2200" i="1" dirty="0">
                <a:effectLst/>
                <a:latin typeface="Melior"/>
              </a:rPr>
              <a:t>access </a:t>
            </a:r>
            <a:r>
              <a:rPr lang="en-US" sz="2200" dirty="0">
                <a:effectLst/>
                <a:latin typeface="Melior"/>
              </a:rPr>
              <a:t>to, or similar commercial </a:t>
            </a:r>
            <a:r>
              <a:rPr lang="en-US" sz="2200" i="1" dirty="0">
                <a:effectLst/>
                <a:latin typeface="Melior"/>
              </a:rPr>
              <a:t>transactions </a:t>
            </a:r>
            <a:r>
              <a:rPr lang="en-US" sz="2200" dirty="0">
                <a:effectLst/>
                <a:latin typeface="Melior"/>
              </a:rPr>
              <a:t>involving the transfer of data from any </a:t>
            </a:r>
            <a:r>
              <a:rPr lang="en-US" sz="2200" i="1" dirty="0">
                <a:effectLst/>
                <a:latin typeface="Melior"/>
              </a:rPr>
              <a:t>person </a:t>
            </a:r>
            <a:r>
              <a:rPr lang="en-US" sz="2200" dirty="0">
                <a:effectLst/>
                <a:latin typeface="Melior"/>
              </a:rPr>
              <a:t>(the provider) to any other </a:t>
            </a:r>
            <a:r>
              <a:rPr lang="en-US" sz="2200" i="1" dirty="0">
                <a:effectLst/>
                <a:latin typeface="Melior"/>
              </a:rPr>
              <a:t>person </a:t>
            </a:r>
            <a:r>
              <a:rPr lang="en-US" sz="2200" dirty="0">
                <a:effectLst/>
                <a:latin typeface="Melior"/>
              </a:rPr>
              <a:t>(the recipient), </a:t>
            </a:r>
            <a:r>
              <a:rPr lang="en-US" sz="2200" b="1" dirty="0">
                <a:effectLst/>
                <a:latin typeface="Melior"/>
              </a:rPr>
              <a:t>where the recipient did not collect or process the data directly from the individuals linked or linkable to the collected or processed data.”</a:t>
            </a:r>
          </a:p>
        </p:txBody>
      </p:sp>
    </p:spTree>
    <p:extLst>
      <p:ext uri="{BB962C8B-B14F-4D97-AF65-F5344CB8AC3E}">
        <p14:creationId xmlns:p14="http://schemas.microsoft.com/office/powerpoint/2010/main" val="3957965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437F6-5996-DDB7-69E9-EF6C77E4C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Easy to Exceed the Minimums for “Bulk Data”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AEE73-9B0D-1414-FBD0-7045AFDB45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dirty="0">
                <a:effectLst/>
                <a:highlight>
                  <a:srgbClr val="FFFFFF"/>
                </a:highlight>
                <a:latin typeface="UniversLTW02"/>
              </a:rPr>
              <a:t>Precise </a:t>
            </a:r>
            <a:r>
              <a:rPr lang="en-US" sz="2000" b="1" dirty="0">
                <a:effectLst/>
                <a:highlight>
                  <a:srgbClr val="FFFFFF"/>
                </a:highlight>
                <a:latin typeface="UniversLTW02"/>
              </a:rPr>
              <a:t>geolocation</a:t>
            </a:r>
            <a:r>
              <a:rPr lang="en-US" sz="2000" b="0" dirty="0">
                <a:effectLst/>
                <a:highlight>
                  <a:srgbClr val="FFFFFF"/>
                </a:highlight>
                <a:latin typeface="UniversLTW02"/>
              </a:rPr>
              <a:t> data (1000 devices)</a:t>
            </a:r>
          </a:p>
          <a:p>
            <a:r>
              <a:rPr lang="en-US" sz="2000" dirty="0">
                <a:highlight>
                  <a:srgbClr val="FFFFFF"/>
                </a:highlight>
                <a:latin typeface="UniversLTW02"/>
              </a:rPr>
              <a:t>Biometric data (1000)</a:t>
            </a:r>
            <a:endParaRPr lang="en-US" sz="2000" b="0" dirty="0">
              <a:effectLst/>
              <a:highlight>
                <a:srgbClr val="FFFFFF"/>
              </a:highlight>
              <a:latin typeface="UniversLTW02"/>
            </a:endParaRPr>
          </a:p>
          <a:p>
            <a:r>
              <a:rPr lang="en-US" sz="2000" dirty="0">
                <a:highlight>
                  <a:srgbClr val="FFFFFF"/>
                </a:highlight>
                <a:latin typeface="UniversLTW02"/>
              </a:rPr>
              <a:t>Genomic (and other ‘</a:t>
            </a:r>
            <a:r>
              <a:rPr lang="en-US" sz="2000" dirty="0" err="1">
                <a:highlight>
                  <a:srgbClr val="FFFFFF"/>
                </a:highlight>
                <a:latin typeface="UniversLTW02"/>
              </a:rPr>
              <a:t>omic</a:t>
            </a:r>
            <a:r>
              <a:rPr lang="en-US" sz="2000" dirty="0">
                <a:highlight>
                  <a:srgbClr val="FFFFFF"/>
                </a:highlight>
                <a:latin typeface="UniversLTW02"/>
              </a:rPr>
              <a:t>) data (100)</a:t>
            </a:r>
          </a:p>
          <a:p>
            <a:r>
              <a:rPr lang="en-US" sz="2000" b="0" dirty="0">
                <a:effectLst/>
                <a:highlight>
                  <a:srgbClr val="FFFFFF"/>
                </a:highlight>
                <a:latin typeface="UniversLTW02"/>
              </a:rPr>
              <a:t>Personal health data (10,000)</a:t>
            </a:r>
          </a:p>
          <a:p>
            <a:r>
              <a:rPr lang="en-US" sz="2000" b="0" dirty="0">
                <a:effectLst/>
                <a:highlight>
                  <a:srgbClr val="FFFFFF"/>
                </a:highlight>
                <a:latin typeface="UniversLTW02"/>
              </a:rPr>
              <a:t>Personal financial data (10,000)</a:t>
            </a:r>
          </a:p>
          <a:p>
            <a:r>
              <a:rPr lang="en-US" sz="2000" dirty="0">
                <a:highlight>
                  <a:srgbClr val="FFFFFF"/>
                </a:highlight>
                <a:latin typeface="UniversLTW02"/>
              </a:rPr>
              <a:t>Certain personal identifiers (somewhat narrower than PII) (100,000)</a:t>
            </a:r>
          </a:p>
          <a:p>
            <a:r>
              <a:rPr lang="en-US" sz="2000" b="0" dirty="0">
                <a:effectLst/>
                <a:highlight>
                  <a:srgbClr val="FFFFFF"/>
                </a:highlight>
                <a:latin typeface="UniversLTW02"/>
              </a:rPr>
              <a:t>Note: Rule applies </a:t>
            </a:r>
            <a:r>
              <a:rPr lang="en-US" sz="2000" b="1" dirty="0">
                <a:effectLst/>
                <a:highlight>
                  <a:srgbClr val="FFFFFF"/>
                </a:highlight>
                <a:latin typeface="UniversLTW02"/>
              </a:rPr>
              <a:t>“regardless of whether the data is anonymized, pseudonymized, de-identified, or encrypted”</a:t>
            </a:r>
            <a:endParaRPr lang="en-US" sz="2000" dirty="0">
              <a:effectLst/>
              <a:highlight>
                <a:srgbClr val="FFFFFF"/>
              </a:highlight>
              <a:latin typeface="UniversLTW02"/>
            </a:endParaRPr>
          </a:p>
          <a:p>
            <a:pPr lvl="1"/>
            <a:r>
              <a:rPr lang="en-US" b="0" dirty="0">
                <a:highlight>
                  <a:srgbClr val="FFFFFF"/>
                </a:highlight>
                <a:latin typeface="UniversLTW02"/>
              </a:rPr>
              <a:t>Rationale – protect against advanced persistent threats – countries of concern</a:t>
            </a:r>
            <a:endParaRPr lang="en-US" b="0" dirty="0">
              <a:effectLst/>
              <a:highlight>
                <a:srgbClr val="FFFFFF"/>
              </a:highlight>
              <a:latin typeface="UniversLTW0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699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8738B8E-3775-1548-64EB-BB1F84963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We are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early days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in understanding the intersection of data and national security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Possible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political alliance for national security and privacy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“Protect national security” – often easier to pass the laws; PADFA passed unanimously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“Regulate the free market” – often, more difficult to pass laws</a:t>
            </a:r>
          </a:p>
          <a:p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The Trump administration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Biden largely continued earlier Trump China initiatives</a:t>
            </a:r>
          </a:p>
          <a:p>
            <a:pPr lvl="1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So far, Trump has largely continued Biden’s China initiatives </a:t>
            </a:r>
          </a:p>
          <a:p>
            <a:pPr lvl="2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The Bulk Data Rule and PADFA are moving forward</a:t>
            </a:r>
          </a:p>
          <a:p>
            <a:pPr lvl="3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However, turnover of senior civil servants in DOJ National Security Division, which wrote the Bulk Data Rule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Potentially, data will be part of a Trump/Xi “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grand bargain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”, and data flows will ease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Potentially,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greater U.S. decoupling with China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presumably with additional new data limits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0F8D610-277B-0662-6809-D9C930DA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policy themes on the big picture</a:t>
            </a:r>
          </a:p>
        </p:txBody>
      </p:sp>
    </p:spTree>
    <p:extLst>
      <p:ext uri="{BB962C8B-B14F-4D97-AF65-F5344CB8AC3E}">
        <p14:creationId xmlns:p14="http://schemas.microsoft.com/office/powerpoint/2010/main" val="704546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961D1-7B13-6883-1E5E-38D21AB90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themes for privacy professionals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8D1E6-D880-FED7-22A9-83675DB2B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200" dirty="0"/>
              <a:t>Consider how to bring </a:t>
            </a:r>
            <a:r>
              <a:rPr lang="en-US" sz="2200" b="1" dirty="0"/>
              <a:t>national security expertise </a:t>
            </a:r>
            <a:r>
              <a:rPr lang="en-US" sz="2200" dirty="0"/>
              <a:t>to the team that has led the company’s privacy compliance. 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Benefit from </a:t>
            </a:r>
            <a:r>
              <a:rPr lang="en-US" sz="2200" b="1" dirty="0"/>
              <a:t>synergies</a:t>
            </a:r>
            <a:r>
              <a:rPr lang="en-US" sz="2200" dirty="0"/>
              <a:t> in complying for privacy and national security purposes. 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Coordinate compliance with the </a:t>
            </a:r>
            <a:r>
              <a:rPr lang="en-US" sz="2200" b="1" dirty="0"/>
              <a:t>cybersecurity team</a:t>
            </a:r>
            <a:r>
              <a:rPr lang="en-US" sz="2200" dirty="0"/>
              <a:t>. 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dirty="0"/>
              <a:t>Many DOJ covered transactions permit transfers while require strong cybersecurity, for: vendor, employment, and investment agreements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b="1" dirty="0"/>
              <a:t>Monitor how the new definitions </a:t>
            </a:r>
            <a:r>
              <a:rPr lang="en-US" sz="2200" dirty="0"/>
              <a:t>are interpreted. 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Finally, consider how these national security issues fit into your company’s </a:t>
            </a:r>
            <a:r>
              <a:rPr lang="en-US" sz="2200" b="1" dirty="0"/>
              <a:t>overall data governance structure. 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232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9293D-175B-A9E0-A8A0-AC85F1D18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DCA32-6EF2-18EE-3B47-51C380736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Big picture on U.S. data policy toward China and other countries of concern</a:t>
            </a:r>
          </a:p>
          <a:p>
            <a:r>
              <a:rPr lang="en-US" dirty="0"/>
              <a:t>Key definitions under the DOJ Bulk Data Rule and Protecting Americans’ Data from Foreign Adversary Act (PADFA)</a:t>
            </a:r>
          </a:p>
          <a:p>
            <a:r>
              <a:rPr lang="en-US" dirty="0"/>
              <a:t>Some implications of those definitions</a:t>
            </a:r>
          </a:p>
          <a:p>
            <a:r>
              <a:rPr lang="en-US" dirty="0"/>
              <a:t>Five practical tips for privacy professionals</a:t>
            </a:r>
          </a:p>
        </p:txBody>
      </p:sp>
    </p:spTree>
    <p:extLst>
      <p:ext uri="{BB962C8B-B14F-4D97-AF65-F5344CB8AC3E}">
        <p14:creationId xmlns:p14="http://schemas.microsoft.com/office/powerpoint/2010/main" val="1947844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28355-BC66-420D-FBAE-726BE6CA8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Security, Data, and Other New Laws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509B8-C9BD-5633-ABA6-7129BBEF9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The intuition: </a:t>
            </a:r>
            <a:r>
              <a:rPr lang="en-US" sz="2200" b="1" dirty="0"/>
              <a:t>risky to national security </a:t>
            </a:r>
            <a:r>
              <a:rPr lang="en-US" sz="2200" dirty="0"/>
              <a:t>if adversary nations have access to sensitive data of Americans</a:t>
            </a:r>
          </a:p>
          <a:p>
            <a:pPr lvl="1"/>
            <a:r>
              <a:rPr lang="en-US" sz="2200" dirty="0"/>
              <a:t>Duke data broker study – data brokers sell </a:t>
            </a:r>
            <a:r>
              <a:rPr lang="en-US" sz="2200" b="1" dirty="0"/>
              <a:t>precise geolocation data </a:t>
            </a:r>
            <a:r>
              <a:rPr lang="en-US" sz="2200" dirty="0"/>
              <a:t>to track military and other personnel for a few cents/person</a:t>
            </a:r>
          </a:p>
          <a:p>
            <a:pPr lvl="1"/>
            <a:r>
              <a:rPr lang="en-US" sz="2200" dirty="0"/>
              <a:t>If you were a member of Congress – </a:t>
            </a:r>
            <a:r>
              <a:rPr lang="en-US" sz="2200" b="1" dirty="0"/>
              <a:t>comfortable if adversary nations can track U.S. military personnel?</a:t>
            </a:r>
          </a:p>
          <a:p>
            <a:pPr lvl="1"/>
            <a:r>
              <a:rPr lang="en-US" sz="2200" dirty="0"/>
              <a:t>Sensitive data to adversary nations:</a:t>
            </a:r>
          </a:p>
          <a:p>
            <a:pPr lvl="2"/>
            <a:r>
              <a:rPr lang="en-US" sz="2200" b="1" dirty="0"/>
              <a:t>Intelligence</a:t>
            </a:r>
            <a:r>
              <a:rPr lang="en-US" sz="2200" dirty="0"/>
              <a:t> advantages – they learn about U.S.</a:t>
            </a:r>
          </a:p>
          <a:p>
            <a:pPr lvl="3"/>
            <a:r>
              <a:rPr lang="en-US" sz="2200" dirty="0"/>
              <a:t>No similar U.S. visibility about Russia/China individuals</a:t>
            </a:r>
          </a:p>
          <a:p>
            <a:pPr lvl="2"/>
            <a:r>
              <a:rPr lang="en-US" sz="2200" b="1" dirty="0"/>
              <a:t>Counter-intelligence</a:t>
            </a:r>
            <a:r>
              <a:rPr lang="en-US" sz="2200" dirty="0"/>
              <a:t> advantages – they learn about U.S. actions such as U.S. spies</a:t>
            </a:r>
          </a:p>
          <a:p>
            <a:pPr lvl="2"/>
            <a:r>
              <a:rPr lang="en-US" sz="2200" b="1" dirty="0"/>
              <a:t>Influence operations </a:t>
            </a:r>
            <a:r>
              <a:rPr lang="en-US" sz="2200" dirty="0"/>
              <a:t>– blackmail, disinformation, etc. using the data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953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D95A79-BA4B-7CD2-8589-D2E6E0EA99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E405A24-25C5-33CD-5390-DD6F54DF93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b="1" dirty="0"/>
              <a:t>Great power competition and artificial intelligence</a:t>
            </a:r>
          </a:p>
          <a:p>
            <a:pPr lvl="1"/>
            <a:r>
              <a:rPr lang="en-US" dirty="0"/>
              <a:t>Chinese advantages include:</a:t>
            </a:r>
          </a:p>
          <a:p>
            <a:pPr lvl="2"/>
            <a:r>
              <a:rPr lang="en-US" sz="2000" dirty="0"/>
              <a:t>Access to data on large population</a:t>
            </a:r>
          </a:p>
          <a:p>
            <a:pPr lvl="2"/>
            <a:r>
              <a:rPr lang="en-US" sz="2000" dirty="0"/>
              <a:t>Government scope to mandate data into datasets</a:t>
            </a:r>
          </a:p>
          <a:p>
            <a:pPr lvl="1"/>
            <a:r>
              <a:rPr lang="en-US" dirty="0"/>
              <a:t>U.S. advantages include:</a:t>
            </a:r>
          </a:p>
          <a:p>
            <a:pPr lvl="2"/>
            <a:r>
              <a:rPr lang="en-US" sz="2000" dirty="0"/>
              <a:t>Commercial AI success and leadership</a:t>
            </a:r>
          </a:p>
          <a:p>
            <a:pPr lvl="2"/>
            <a:r>
              <a:rPr lang="en-US" sz="2000" dirty="0"/>
              <a:t>Cloud infrastructure to scale AI</a:t>
            </a:r>
          </a:p>
          <a:p>
            <a:r>
              <a:rPr lang="en-US" sz="2000" b="1" dirty="0"/>
              <a:t>A national security lens</a:t>
            </a:r>
          </a:p>
          <a:p>
            <a:pPr lvl="1"/>
            <a:r>
              <a:rPr lang="en-US" b="1" dirty="0"/>
              <a:t>Personal data as strategic asset for great power competition</a:t>
            </a:r>
          </a:p>
          <a:p>
            <a:pPr lvl="2"/>
            <a:r>
              <a:rPr lang="en-US" sz="2000" dirty="0"/>
              <a:t>How would the government like to have a specialized adversary database about actions of US individuals?</a:t>
            </a:r>
          </a:p>
          <a:p>
            <a:pPr lvl="1"/>
            <a:r>
              <a:rPr lang="en-US" b="1" dirty="0"/>
              <a:t>Should data be retained within the U.S.?  For online advertising and social networks?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7A92ACC-8B48-E06F-B176-E6270D41C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Another Theme on National Security and Data:  AI</a:t>
            </a:r>
          </a:p>
        </p:txBody>
      </p:sp>
    </p:spTree>
    <p:extLst>
      <p:ext uri="{BB962C8B-B14F-4D97-AF65-F5344CB8AC3E}">
        <p14:creationId xmlns:p14="http://schemas.microsoft.com/office/powerpoint/2010/main" val="865853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ED0E4-4DFF-8CE7-E572-45687C825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29872"/>
            <a:ext cx="10972800" cy="1143000"/>
          </a:xfrm>
        </p:spPr>
        <p:txBody>
          <a:bodyPr/>
          <a:lstStyle/>
          <a:p>
            <a:r>
              <a:rPr lang="en-US" dirty="0"/>
              <a:t>Recent U.S. Legal Responses to China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3AECB-5B7A-AD4A-FC47-4A469EE51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27115"/>
            <a:ext cx="10972800" cy="3916363"/>
          </a:xfrm>
        </p:spPr>
        <p:txBody>
          <a:bodyPr>
            <a:noAutofit/>
          </a:bodyPr>
          <a:lstStyle/>
          <a:p>
            <a:r>
              <a:rPr lang="en-US" sz="2000" dirty="0"/>
              <a:t>Numerous initiatives: cranes in ports; software in electric cars</a:t>
            </a:r>
          </a:p>
          <a:p>
            <a:r>
              <a:rPr lang="en-US" sz="2000" b="1" dirty="0"/>
              <a:t>EO 14117 to limit bulk data sales </a:t>
            </a:r>
            <a:r>
              <a:rPr lang="en-US" sz="2000" dirty="0"/>
              <a:t>to foreign adversaries (2/24) </a:t>
            </a:r>
          </a:p>
          <a:p>
            <a:pPr lvl="1"/>
            <a:r>
              <a:rPr lang="en-US" dirty="0"/>
              <a:t>Swire/Sacks, “Limiting Data Broker Sales in the Name of U.S. National Security: Questions on Substance and Messaging” (Lawfare Feb 2024)</a:t>
            </a:r>
          </a:p>
          <a:p>
            <a:pPr lvl="1"/>
            <a:r>
              <a:rPr lang="en-US" b="1" dirty="0"/>
              <a:t>DOJ Bulk Data Rule is now in effect</a:t>
            </a:r>
            <a:r>
              <a:rPr lang="en-US" dirty="0"/>
              <a:t>, for enforcement, criminal and civil penalties</a:t>
            </a:r>
          </a:p>
          <a:p>
            <a:r>
              <a:rPr lang="en-US" sz="2000" dirty="0"/>
              <a:t>New law: </a:t>
            </a:r>
            <a:r>
              <a:rPr lang="en-US" sz="2000" b="1" dirty="0"/>
              <a:t>Protecting Americans’ Data From Foreign Adversaries Act (PADFA) </a:t>
            </a:r>
            <a:r>
              <a:rPr lang="en-US" sz="2000" dirty="0"/>
              <a:t>(4/24)</a:t>
            </a:r>
            <a:endParaRPr lang="en-US" sz="2000" b="1" dirty="0"/>
          </a:p>
          <a:p>
            <a:pPr lvl="1"/>
            <a:r>
              <a:rPr lang="en-US" dirty="0"/>
              <a:t>Passed 500-0 in House, never got a mark-up in either chamber; same bill as TikTok ban</a:t>
            </a:r>
          </a:p>
          <a:p>
            <a:pPr lvl="1"/>
            <a:r>
              <a:rPr lang="en-US" dirty="0"/>
              <a:t>Swire, “White Paper on Clarifying Definitions in the Protecting Americans’ Data from Foreign Adversaries Act of 2024” (May 2024)</a:t>
            </a:r>
          </a:p>
          <a:p>
            <a:pPr lvl="1"/>
            <a:r>
              <a:rPr lang="en-US" dirty="0"/>
              <a:t>Definitions broad:</a:t>
            </a:r>
          </a:p>
          <a:p>
            <a:pPr lvl="2"/>
            <a:r>
              <a:rPr lang="en-US" sz="2000" dirty="0"/>
              <a:t>Apply to </a:t>
            </a:r>
            <a:r>
              <a:rPr lang="en-US" sz="2000" b="1" dirty="0"/>
              <a:t>sensitive data of one U.S. individual </a:t>
            </a:r>
            <a:r>
              <a:rPr lang="en-US" sz="2000" dirty="0"/>
              <a:t>to China</a:t>
            </a:r>
          </a:p>
          <a:p>
            <a:pPr lvl="2"/>
            <a:r>
              <a:rPr lang="en-US" sz="2000" dirty="0"/>
              <a:t>Apply to </a:t>
            </a:r>
            <a:r>
              <a:rPr lang="en-US" sz="2000" b="1" dirty="0"/>
              <a:t>first-party data </a:t>
            </a:r>
            <a:r>
              <a:rPr lang="en-US" sz="2000" dirty="0"/>
              <a:t>about website use, beyond state “sensitive data” definitions</a:t>
            </a:r>
          </a:p>
          <a:p>
            <a:pPr lvl="1"/>
            <a:r>
              <a:rPr lang="en-US" dirty="0"/>
              <a:t>Enforced by FTC – new enforcement letter (Nigel Cory will discuss)</a:t>
            </a:r>
          </a:p>
        </p:txBody>
      </p:sp>
    </p:spTree>
    <p:extLst>
      <p:ext uri="{BB962C8B-B14F-4D97-AF65-F5344CB8AC3E}">
        <p14:creationId xmlns:p14="http://schemas.microsoft.com/office/powerpoint/2010/main" val="3640193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BC70409-FFB0-FE67-C287-FFEAA5B31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200" b="1" dirty="0"/>
              <a:t>“Dual use” technologies – both military &amp; civilian uses</a:t>
            </a:r>
          </a:p>
          <a:p>
            <a:pPr lvl="1"/>
            <a:r>
              <a:rPr lang="en-US" sz="2200" dirty="0"/>
              <a:t>Historically, fighter jet technology</a:t>
            </a:r>
          </a:p>
          <a:p>
            <a:pPr lvl="1"/>
            <a:r>
              <a:rPr lang="en-US" sz="2200" dirty="0"/>
              <a:t>Today, treat personal data online as a dual use technology?</a:t>
            </a:r>
          </a:p>
          <a:p>
            <a:r>
              <a:rPr lang="en-US" sz="2200" dirty="0"/>
              <a:t>If so, potentially broad limits on transfers of personal data to China and other countries</a:t>
            </a:r>
          </a:p>
          <a:p>
            <a:pPr lvl="1"/>
            <a:r>
              <a:rPr lang="en-US" sz="2200" dirty="0" err="1"/>
              <a:t>Zweiful</a:t>
            </a:r>
            <a:r>
              <a:rPr lang="en-US" sz="2200" dirty="0"/>
              <a:t>-Keegan: </a:t>
            </a:r>
            <a:r>
              <a:rPr lang="en-US" sz="2200" b="1" dirty="0"/>
              <a:t>“The beginning of the end of the free flow of data”</a:t>
            </a:r>
          </a:p>
          <a:p>
            <a:pPr lvl="1"/>
            <a:r>
              <a:rPr lang="en-US" sz="2200" b="1" dirty="0"/>
              <a:t>Regulation of data for national security purposes, not protecting individual rights</a:t>
            </a:r>
          </a:p>
          <a:p>
            <a:r>
              <a:rPr lang="en-US" sz="2200" dirty="0"/>
              <a:t>Swire &amp; Sacks writing</a:t>
            </a:r>
          </a:p>
          <a:p>
            <a:pPr lvl="1"/>
            <a:r>
              <a:rPr lang="en-US" sz="2200" dirty="0"/>
              <a:t>Personal Data as a Dual-Use Technology:  Critically Assessing the New Alliance of Privacy and National Security (at </a:t>
            </a:r>
            <a:r>
              <a:rPr lang="en-US" sz="2200" dirty="0" err="1"/>
              <a:t>SSRN.com</a:t>
            </a:r>
            <a:r>
              <a:rPr lang="en-US" sz="2200" dirty="0"/>
              <a:t> now; forthcoming </a:t>
            </a:r>
            <a:r>
              <a:rPr lang="en-US" sz="2200" b="1" dirty="0"/>
              <a:t>Virginia Journal of International Law</a:t>
            </a:r>
            <a:r>
              <a:rPr lang="en-US" sz="2200" dirty="0"/>
              <a:t>)</a:t>
            </a:r>
          </a:p>
          <a:p>
            <a:pPr lvl="1"/>
            <a:r>
              <a:rPr lang="en-US" sz="2200" dirty="0"/>
              <a:t>“</a:t>
            </a:r>
            <a:r>
              <a:rPr lang="en-US" sz="2200" b="1" dirty="0"/>
              <a:t>Personal Data as a Dual-Use Technology, Privacy Professionals Face New Export Controls</a:t>
            </a:r>
            <a:r>
              <a:rPr lang="en-US" sz="2200" dirty="0"/>
              <a:t>”, </a:t>
            </a:r>
            <a:r>
              <a:rPr lang="en-US" sz="2200" b="1" dirty="0"/>
              <a:t>IAPP</a:t>
            </a:r>
            <a:r>
              <a:rPr lang="en-US" sz="2200" dirty="0"/>
              <a:t> 11/25</a:t>
            </a:r>
          </a:p>
          <a:p>
            <a:pPr lvl="1"/>
            <a:endParaRPr lang="en-US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6FD1B6E-BA25-3105-3545-540AFE880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“Dual Use” Technologies, Data, and Social Media</a:t>
            </a:r>
          </a:p>
        </p:txBody>
      </p:sp>
    </p:spTree>
    <p:extLst>
      <p:ext uri="{BB962C8B-B14F-4D97-AF65-F5344CB8AC3E}">
        <p14:creationId xmlns:p14="http://schemas.microsoft.com/office/powerpoint/2010/main" val="2440664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A005820-9218-785A-6C35-09F99308C5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b="1" dirty="0"/>
              <a:t>Will the rules be effective</a:t>
            </a:r>
            <a:r>
              <a:rPr lang="en-US" sz="2000" dirty="0"/>
              <a:t>, to block data flows to China and other adversaries?</a:t>
            </a:r>
          </a:p>
          <a:p>
            <a:pPr lvl="1"/>
            <a:r>
              <a:rPr lang="en-US" sz="2000" dirty="0"/>
              <a:t>Good idea to create a </a:t>
            </a:r>
            <a:r>
              <a:rPr lang="en-US" sz="2000" b="1" dirty="0"/>
              <a:t>U.S. “National Security Firewall”, </a:t>
            </a:r>
            <a:r>
              <a:rPr lang="en-US" sz="2000" dirty="0"/>
              <a:t>analogous to Great Firewall of China?</a:t>
            </a:r>
          </a:p>
          <a:p>
            <a:pPr lvl="1"/>
            <a:r>
              <a:rPr lang="en-US" dirty="0"/>
              <a:t>Good idea for U.S. to abandon its previous policy of “</a:t>
            </a:r>
            <a:r>
              <a:rPr lang="en-US" b="1" dirty="0"/>
              <a:t>free flow of data </a:t>
            </a:r>
            <a:r>
              <a:rPr lang="en-US" dirty="0"/>
              <a:t>on the Internet”?</a:t>
            </a:r>
            <a:endParaRPr lang="en-US" sz="2000" dirty="0"/>
          </a:p>
          <a:p>
            <a:r>
              <a:rPr lang="en-US" sz="2000" dirty="0"/>
              <a:t>Will these rules succeed as a </a:t>
            </a:r>
            <a:r>
              <a:rPr lang="en-US" sz="2000" b="1" dirty="0"/>
              <a:t>sanctions regime</a:t>
            </a:r>
            <a:r>
              <a:rPr lang="en-US" sz="2000" dirty="0"/>
              <a:t>?</a:t>
            </a:r>
          </a:p>
          <a:p>
            <a:pPr lvl="1"/>
            <a:r>
              <a:rPr lang="en-US" sz="2000" dirty="0"/>
              <a:t>Sanctions regimes tend to work better to address acute harms, for short period</a:t>
            </a:r>
          </a:p>
          <a:p>
            <a:pPr lvl="1"/>
            <a:r>
              <a:rPr lang="en-US" sz="2000" dirty="0"/>
              <a:t>Over time, evasion of sanctions often succeeds</a:t>
            </a:r>
          </a:p>
          <a:p>
            <a:r>
              <a:rPr lang="en-US" sz="2000" dirty="0"/>
              <a:t>How do national security risks compare to </a:t>
            </a:r>
            <a:r>
              <a:rPr lang="en-US" sz="2000" b="1" dirty="0"/>
              <a:t>national security advantages of U.S. engagement with the world?</a:t>
            </a:r>
          </a:p>
          <a:p>
            <a:pPr lvl="1"/>
            <a:r>
              <a:rPr lang="en-US" sz="2000" dirty="0"/>
              <a:t>If U.S. rules apply to </a:t>
            </a:r>
            <a:r>
              <a:rPr lang="en-US" sz="2000" b="1" dirty="0"/>
              <a:t>onward transfer </a:t>
            </a:r>
            <a:r>
              <a:rPr lang="en-US" sz="2000" dirty="0"/>
              <a:t>through other countries, what happens when data transfers to Latin America, Africa, and rest of the world?</a:t>
            </a:r>
          </a:p>
          <a:p>
            <a:pPr lvl="1"/>
            <a:r>
              <a:rPr lang="en-US" sz="2000" dirty="0"/>
              <a:t>Soft power and other national security advantages from continued engagement</a:t>
            </a:r>
          </a:p>
          <a:p>
            <a:pPr lvl="1"/>
            <a:r>
              <a:rPr lang="en-US" sz="2000" b="1" dirty="0"/>
              <a:t>Advantages from engagement/entanglement </a:t>
            </a:r>
            <a:r>
              <a:rPr lang="en-US" sz="2000" dirty="0"/>
              <a:t>– Trump administration has approved NVIDIA chips to China, to encourage China’s dependency on US technology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B113E1C-FDE5-9695-1AD7-F4F6FA6C8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Questions for the Emerging National Security Consensus</a:t>
            </a:r>
          </a:p>
        </p:txBody>
      </p:sp>
    </p:spTree>
    <p:extLst>
      <p:ext uri="{BB962C8B-B14F-4D97-AF65-F5344CB8AC3E}">
        <p14:creationId xmlns:p14="http://schemas.microsoft.com/office/powerpoint/2010/main" val="771732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84D44-BF47-FA1D-1033-641270868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DOJ Bulk Data Rule: Countries of Concern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1F498-FF7F-1E72-0A26-83E2A06E46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China</a:t>
            </a:r>
          </a:p>
          <a:p>
            <a:r>
              <a:rPr lang="en-US" sz="2000" dirty="0"/>
              <a:t>Russia</a:t>
            </a:r>
          </a:p>
          <a:p>
            <a:r>
              <a:rPr lang="en-US" sz="2000" dirty="0"/>
              <a:t>North Korea</a:t>
            </a:r>
          </a:p>
          <a:p>
            <a:r>
              <a:rPr lang="en-US" sz="2000" dirty="0"/>
              <a:t>Iran</a:t>
            </a:r>
          </a:p>
          <a:p>
            <a:r>
              <a:rPr lang="en-US" sz="2000" dirty="0"/>
              <a:t>Cuba</a:t>
            </a:r>
          </a:p>
          <a:p>
            <a:r>
              <a:rPr lang="en-US" sz="2000" dirty="0"/>
              <a:t>Venezuela</a:t>
            </a:r>
          </a:p>
        </p:txBody>
      </p:sp>
    </p:spTree>
    <p:extLst>
      <p:ext uri="{BB962C8B-B14F-4D97-AF65-F5344CB8AC3E}">
        <p14:creationId xmlns:p14="http://schemas.microsoft.com/office/powerpoint/2010/main" val="1233302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D900D-04D5-094D-81F8-EA794723D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Bulk Data Rule: Broad Definition of “Covered Persons”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73B80-F4DA-3EBC-2BD4-7780B08F9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Prohibited transactions with “covered persons</a:t>
            </a:r>
            <a:r>
              <a:rPr lang="en-US" sz="2000" dirty="0"/>
              <a:t>”</a:t>
            </a:r>
          </a:p>
          <a:p>
            <a:r>
              <a:rPr lang="en-US" sz="2000" dirty="0"/>
              <a:t>Does </a:t>
            </a:r>
            <a:r>
              <a:rPr lang="en-US" sz="2000" b="1" dirty="0"/>
              <a:t>not apply to “U.S. persons”</a:t>
            </a:r>
          </a:p>
          <a:p>
            <a:r>
              <a:rPr lang="en-US" sz="2000" b="1" dirty="0"/>
              <a:t>Broad definition of entities </a:t>
            </a:r>
            <a:r>
              <a:rPr lang="en-US" sz="2000" dirty="0"/>
              <a:t>owned or controlled by countries of concern:</a:t>
            </a:r>
          </a:p>
          <a:p>
            <a:pPr marL="0" indent="0">
              <a:buNone/>
            </a:pPr>
            <a:r>
              <a:rPr lang="en-US" sz="2000" dirty="0"/>
              <a:t>(1) foreign entities that are 50 percent or more owned by a country of concern, organized under the laws of a country of concern, or has its principal place of business in a country of concern; </a:t>
            </a:r>
          </a:p>
          <a:p>
            <a:pPr marL="0" indent="0">
              <a:buNone/>
            </a:pPr>
            <a:r>
              <a:rPr lang="en-US" sz="2000" dirty="0"/>
              <a:t>(2) foreign entities that are 50 percent or more owned by a covered person;</a:t>
            </a:r>
          </a:p>
          <a:p>
            <a:pPr marL="0" indent="0">
              <a:buNone/>
            </a:pPr>
            <a:r>
              <a:rPr lang="en-US" sz="2000" dirty="0"/>
              <a:t>(3) </a:t>
            </a:r>
            <a:r>
              <a:rPr lang="en-US" sz="2000" b="1" dirty="0"/>
              <a:t>foreign employees </a:t>
            </a:r>
            <a:r>
              <a:rPr lang="en-US" sz="2000" dirty="0"/>
              <a:t>or contractors of countries of concern or entities that are covered persons; </a:t>
            </a:r>
          </a:p>
          <a:p>
            <a:pPr marL="0" indent="0">
              <a:buNone/>
            </a:pPr>
            <a:r>
              <a:rPr lang="en-US" sz="2000" dirty="0"/>
              <a:t>(4) foreign individuals </a:t>
            </a:r>
            <a:r>
              <a:rPr lang="en-US" sz="2000" b="1" dirty="0"/>
              <a:t>primarily resident in countries of concern.</a:t>
            </a:r>
          </a:p>
          <a:p>
            <a:r>
              <a:rPr lang="en-US" sz="2000" dirty="0"/>
              <a:t>Also, anyone on a prohibited “entities” list</a:t>
            </a:r>
          </a:p>
          <a:p>
            <a:endParaRPr lang="en-US" sz="20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383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&amp;B 2022">
      <a:dk1>
        <a:sysClr val="windowText" lastClr="000000"/>
      </a:dk1>
      <a:lt1>
        <a:srgbClr val="FFFFFF"/>
      </a:lt1>
      <a:dk2>
        <a:srgbClr val="004B87"/>
      </a:dk2>
      <a:lt2>
        <a:srgbClr val="E3DED1"/>
      </a:lt2>
      <a:accent1>
        <a:srgbClr val="B8C7CF"/>
      </a:accent1>
      <a:accent2>
        <a:srgbClr val="172532"/>
      </a:accent2>
      <a:accent3>
        <a:srgbClr val="839F28"/>
      </a:accent3>
      <a:accent4>
        <a:srgbClr val="4C600C"/>
      </a:accent4>
      <a:accent5>
        <a:srgbClr val="DFAE01"/>
      </a:accent5>
      <a:accent6>
        <a:srgbClr val="9F7C01"/>
      </a:accent6>
      <a:hlink>
        <a:srgbClr val="0070C0"/>
      </a:hlink>
      <a:folHlink>
        <a:srgbClr val="4F141B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B Template-2.potx" id="{56703263-4FE3-48EE-9736-EAD15DF8CB33}" vid="{898AD9AC-C43E-42C4-940C-5E432F2603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��< ? x m l   v e r s i o n = " 1 . 0 "   e n c o d i n g = " u t f - 1 6 " ? > < p r o p e r t i e s   x m l n s = " h t t p : / / w w w . i m a n a g e . c o m / w o r k / x m l s c h e m a " >  
     < d o c u m e n t i d > L E G A L 0 2 ! 4 3 4 1 1 3 7 9 . 1 < / d o c u m e n t i d >  
     < s e n d e r i d > B I D W P < / s e n d e r i d >  
     < s e n d e r e m a i l > P A T R I C I A . B I D W E L L @ A L S T O N . C O M < / s e n d e r e m a i l >  
     < l a s t m o d i f i e d > 2 0 2 3 - 0 9 - 2 8 T 1 6 : 3 2 : 1 6 . 0 0 0 0 0 0 0 - 0 4 : 0 0 < / l a s t m o d i f i e d >  
     < d a t a b a s e > L E G A L 0 2 < / d a t a b a s e >  
 < / p r o p e r t i e s > 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4981DDD-8577-45D4-95B0-9FD2A9B7B40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FC3FC16-8925-4FF4-A307-5868DEE1D3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34AFC82-8BD2-BC49-9209-3B3C11468C58}">
  <ds:schemaRefs>
    <ds:schemaRef ds:uri="http://www.imanage.com/work/xmlschema"/>
  </ds:schemaRefs>
</ds:datastoreItem>
</file>

<file path=customXml/itemProps4.xml><?xml version="1.0" encoding="utf-8"?>
<ds:datastoreItem xmlns:ds="http://schemas.openxmlformats.org/officeDocument/2006/customXml" ds:itemID="{87193414-9065-415D-BAB2-F12386CD85A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5027</TotalTime>
  <Words>1458</Words>
  <Application>Microsoft Office PowerPoint</Application>
  <PresentationFormat>Widescreen</PresentationFormat>
  <Paragraphs>116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Melior</vt:lpstr>
      <vt:lpstr>UniversLTW02</vt:lpstr>
      <vt:lpstr>Wingdings</vt:lpstr>
      <vt:lpstr>Office Theme</vt:lpstr>
      <vt:lpstr>“Personal Data as a Dual-Use Technology: Privacy Professionals Face New Export Controls” </vt:lpstr>
      <vt:lpstr>Overview</vt:lpstr>
      <vt:lpstr>National Security, Data, and Other New Laws</vt:lpstr>
      <vt:lpstr>Another Theme on National Security and Data:  AI</vt:lpstr>
      <vt:lpstr>Recent U.S. Legal Responses to China</vt:lpstr>
      <vt:lpstr>“Dual Use” Technologies, Data, and Social Media</vt:lpstr>
      <vt:lpstr>Questions for the Emerging National Security Consensus</vt:lpstr>
      <vt:lpstr>DOJ Bulk Data Rule: Countries of Concern</vt:lpstr>
      <vt:lpstr>Bulk Data Rule: Broad Definition of “Covered Persons”</vt:lpstr>
      <vt:lpstr>Broad Definition of “Covered data transaction”</vt:lpstr>
      <vt:lpstr>Broad definition of “data brokerage”</vt:lpstr>
      <vt:lpstr>Easy to Exceed the Minimums for “Bulk Data”</vt:lpstr>
      <vt:lpstr>Some policy themes on the big picture</vt:lpstr>
      <vt:lpstr>Some themes for privacy professionals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Alston &amp; Bird</dc:creator>
  <cp:lastModifiedBy>Kennedy-Mayo, DeBrae C</cp:lastModifiedBy>
  <cp:revision>91</cp:revision>
  <cp:lastPrinted>2023-09-28T16:24:03Z</cp:lastPrinted>
  <dcterms:created xsi:type="dcterms:W3CDTF">2023-05-09T00:02:15Z</dcterms:created>
  <dcterms:modified xsi:type="dcterms:W3CDTF">2026-03-10T15:01:22Z</dcterms:modified>
</cp:coreProperties>
</file>