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69" r:id="rId2"/>
    <p:sldId id="286" r:id="rId3"/>
    <p:sldId id="276" r:id="rId4"/>
    <p:sldId id="287" r:id="rId5"/>
    <p:sldId id="284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7"/>
    <a:srgbClr val="E31F26"/>
    <a:srgbClr val="97D8E9"/>
    <a:srgbClr val="D43D2E"/>
    <a:srgbClr val="0B9DC9"/>
    <a:srgbClr val="64093D"/>
    <a:srgbClr val="FFFFFF"/>
    <a:srgbClr val="356288"/>
    <a:srgbClr val="0F2649"/>
    <a:srgbClr val="EF3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 autoAdjust="0"/>
    <p:restoredTop sz="96301" autoAdjust="0"/>
  </p:normalViewPr>
  <p:slideViewPr>
    <p:cSldViewPr snapToGrid="0">
      <p:cViewPr varScale="1">
        <p:scale>
          <a:sx n="60" d="100"/>
          <a:sy n="60" d="100"/>
        </p:scale>
        <p:origin x="7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B5F548-162C-9046-6886-5D2F8D46AD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8179-1F67-E798-6101-161936A2FC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E1F2-402D-47A1-AC32-41BB5F0168A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A5DFF-D40A-C9DB-D2F3-42162CAB26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10C65-25DF-1CF8-0898-B39357D2AF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F4CCC-7FC5-4EE4-B3CD-6BEB33CC6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1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black text&#10;&#10;Description automatically generated">
            <a:extLst>
              <a:ext uri="{FF2B5EF4-FFF2-40B4-BE49-F238E27FC236}">
                <a16:creationId xmlns:a16="http://schemas.microsoft.com/office/drawing/2014/main" id="{5C2026E6-516A-9DA2-8FC4-DE73BF58F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2F700-45D0-091A-0146-632A54D27E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1316" y="3645566"/>
            <a:ext cx="8711382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>
                <a:solidFill>
                  <a:srgbClr val="E31F26"/>
                </a:solidFill>
                <a:latin typeface="+mj-lt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subtext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C0A53-F3A5-A529-042B-30B7BA7A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76" y="2295525"/>
            <a:ext cx="9903661" cy="1133475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337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5F23C-8B97-9A09-CA6C-2D1C9CBB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571500" indent="-571500">
              <a:buFont typeface="Open Sans" pitchFamily="2" charset="0"/>
              <a:buChar char="•"/>
              <a:defRPr sz="36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971550" indent="-514350">
              <a:buFont typeface="Open Sans" pitchFamily="2" charset="0"/>
              <a:buChar char="—"/>
              <a:defRPr sz="32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>
              <a:buFont typeface="Open Sans" pitchFamily="2" charset="0"/>
              <a:buChar char="•"/>
              <a:defRPr sz="280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>
              <a:buFont typeface="Open Sans" pitchFamily="2" charset="0"/>
              <a:buChar char="–"/>
              <a:defRPr sz="24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>
              <a:buFont typeface="Open Sans" pitchFamily="2" charset="0"/>
              <a:buChar char="»"/>
              <a:defRPr sz="240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F97EEF-99B6-ED38-FAE2-62C2D55E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78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0A53-F3A5-A529-042B-30B7BA7A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170" y="3871452"/>
            <a:ext cx="9903661" cy="1133475"/>
          </a:xfrm>
          <a:prstGeom prst="rect">
            <a:avLst/>
          </a:prstGeom>
        </p:spPr>
        <p:txBody>
          <a:bodyPr anchor="b"/>
          <a:lstStyle>
            <a:lvl1pPr>
              <a:defRPr sz="5000"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2F700-45D0-091A-0146-632A54D27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169" y="2371265"/>
            <a:ext cx="990366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>
                <a:solidFill>
                  <a:srgbClr val="E31F2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1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2227E7-F7AB-6A53-0E4A-ADBE6716D7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571500" indent="-571500">
              <a:buFont typeface="Open Sans" pitchFamily="2" charset="0"/>
              <a:buChar char="•"/>
              <a:defRPr sz="2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971550" indent="-514350">
              <a:buFont typeface="Open Sans" pitchFamily="2" charset="0"/>
              <a:buChar char="—"/>
              <a:defRPr sz="24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>
              <a:buFont typeface="Open Sans" pitchFamily="2" charset="0"/>
              <a:buChar char="•"/>
              <a:defRPr sz="200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>
              <a:buFont typeface="Open Sans" pitchFamily="2" charset="0"/>
              <a:buChar char="–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>
              <a:buFont typeface="Open Sans" pitchFamily="2" charset="0"/>
              <a:buChar char="»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C1E22-8E1F-1BDF-5B79-4BD478E27B5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571500" indent="-571500">
              <a:buFont typeface="Open Sans" pitchFamily="2" charset="0"/>
              <a:buChar char="•"/>
              <a:defRPr sz="2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971550" indent="-514350">
              <a:buFont typeface="Open Sans" pitchFamily="2" charset="0"/>
              <a:buChar char="—"/>
              <a:defRPr sz="24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>
              <a:buFont typeface="Open Sans" pitchFamily="2" charset="0"/>
              <a:buChar char="•"/>
              <a:defRPr sz="200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>
              <a:buFont typeface="Open Sans" pitchFamily="2" charset="0"/>
              <a:buChar char="–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>
              <a:buFont typeface="Open Sans" pitchFamily="2" charset="0"/>
              <a:buChar char="»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B0FB09-ECB7-2A30-1B00-4DA827EC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509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16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E887B-E5ED-0D25-58BA-064AE8904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31F2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D5F60-56B2-5865-8E57-2F46DFBFF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31F2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1874E1-52D0-2D24-4DD1-2ABCC64380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505075"/>
            <a:ext cx="5157787" cy="3671887"/>
          </a:xfrm>
          <a:prstGeom prst="rect">
            <a:avLst/>
          </a:prstGeom>
        </p:spPr>
        <p:txBody>
          <a:bodyPr/>
          <a:lstStyle>
            <a:lvl1pPr marL="571500" indent="-571500">
              <a:buFont typeface="Open Sans" pitchFamily="2" charset="0"/>
              <a:buChar char="•"/>
              <a:defRPr sz="26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971550" indent="-514350">
              <a:buFont typeface="Open Sans" pitchFamily="2" charset="0"/>
              <a:buChar char="—"/>
              <a:defRPr sz="22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>
              <a:buFont typeface="Open Sans" pitchFamily="2" charset="0"/>
              <a:buChar char="•"/>
              <a:defRPr sz="200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>
              <a:buFont typeface="Open Sans" pitchFamily="2" charset="0"/>
              <a:buChar char="–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>
              <a:buFont typeface="Open Sans" pitchFamily="2" charset="0"/>
              <a:buChar char="»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DF0B60-660B-AEBE-172E-E601990EA9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994" y="2505074"/>
            <a:ext cx="5181600" cy="3671887"/>
          </a:xfrm>
          <a:prstGeom prst="rect">
            <a:avLst/>
          </a:prstGeom>
        </p:spPr>
        <p:txBody>
          <a:bodyPr/>
          <a:lstStyle>
            <a:lvl1pPr marL="571500" indent="-571500">
              <a:buFont typeface="Open Sans" pitchFamily="2" charset="0"/>
              <a:buChar char="•"/>
              <a:defRPr sz="26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971550" indent="-514350">
              <a:buFont typeface="Open Sans" pitchFamily="2" charset="0"/>
              <a:buChar char="—"/>
              <a:defRPr sz="22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>
              <a:buFont typeface="Open Sans" pitchFamily="2" charset="0"/>
              <a:buChar char="•"/>
              <a:defRPr sz="200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>
              <a:buFont typeface="Open Sans" pitchFamily="2" charset="0"/>
              <a:buChar char="–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>
              <a:buFont typeface="Open Sans" pitchFamily="2" charset="0"/>
              <a:buChar char="»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026811-C6A8-C004-EC87-05753EA6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77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A51EFE-41CE-04CA-6A01-BF5C29C9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B9DC9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402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75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7310-62C6-E3D2-329D-61582AC1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9952"/>
            <a:ext cx="3932237" cy="145494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FA328-C61F-8813-FA8C-E8F6475AE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14895"/>
            <a:ext cx="3932237" cy="4154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31F2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0E88F6-39BF-CB29-9C31-8CA09DC608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83188" y="259952"/>
            <a:ext cx="6169024" cy="5609035"/>
          </a:xfrm>
          <a:prstGeom prst="rect">
            <a:avLst/>
          </a:prstGeom>
        </p:spPr>
        <p:txBody>
          <a:bodyPr/>
          <a:lstStyle>
            <a:lvl1pPr marL="571500" indent="-571500">
              <a:buFont typeface="Open Sans" pitchFamily="2" charset="0"/>
              <a:buChar char="•"/>
              <a:defRPr sz="28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971550" indent="-514350">
              <a:buFont typeface="Open Sans" pitchFamily="2" charset="0"/>
              <a:buChar char="—"/>
              <a:defRPr sz="24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0" indent="-228600">
              <a:buFont typeface="Open Sans" pitchFamily="2" charset="0"/>
              <a:buChar char="•"/>
              <a:defRPr sz="2000"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00" indent="-228600">
              <a:buFont typeface="Open Sans" pitchFamily="2" charset="0"/>
              <a:buChar char="–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00" indent="-228600">
              <a:buFont typeface="Open Sans" pitchFamily="2" charset="0"/>
              <a:buChar char="»"/>
              <a:defRPr sz="1800"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6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A5D0-B65A-83A0-4767-EC28B37D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306" y="4703729"/>
            <a:ext cx="5259388" cy="525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0895B-7C72-A832-0AC1-5EF9C35AF2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466306" y="563324"/>
            <a:ext cx="5259388" cy="4051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97D8E9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1B830-7969-39DA-8BAB-452E15078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6305" y="5327159"/>
            <a:ext cx="5259389" cy="525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E31F2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7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Details - 1 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7FDE-1290-9471-C693-ED44EAF2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BD56C29-93F4-74DC-A2CA-B4C7FEB840C0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566908" y="1930874"/>
            <a:ext cx="3058178" cy="3058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1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59F9E37-1F3E-13E2-F966-31154D2381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6908" y="5115758"/>
            <a:ext cx="3058178" cy="807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9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Details - 2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A753924-4DB7-9213-00FD-7E0A8C40E48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00174" y="1930874"/>
            <a:ext cx="3058178" cy="3058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1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3622A6B-C05C-186B-8DA6-AD0C5688C5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0174" y="5115758"/>
            <a:ext cx="3058178" cy="807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99437D4-85BA-9D27-FAAB-07E680DFC6C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233648" y="1930874"/>
            <a:ext cx="3058178" cy="3058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2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C0E3BFF-3C64-AF7B-A719-62F38593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648" y="5115758"/>
            <a:ext cx="3058178" cy="807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73B3CC-4BCC-DE14-6C61-04D1AAE7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06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Details - 3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BD56C29-93F4-74DC-A2CA-B4C7FEB840C0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566908" y="1930874"/>
            <a:ext cx="3058178" cy="3058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2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59F9E37-1F3E-13E2-F966-31154D2381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6908" y="5115758"/>
            <a:ext cx="3058178" cy="807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1A0ED1A-8488-1D38-6040-5B5B9C22D21D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230479" y="1930874"/>
            <a:ext cx="3058178" cy="3058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1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BC172E7-67A0-C005-483E-6B38252793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79" y="5115758"/>
            <a:ext cx="3058178" cy="807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196820-2A0B-0CE1-F75D-987D05D90CD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903337" y="1933421"/>
            <a:ext cx="3058178" cy="3058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3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6D7062A-F2CF-8A60-4B74-B760A8E26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3337" y="5118305"/>
            <a:ext cx="3058178" cy="807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F36CD6-BDA1-42AF-6D7F-C09A7A7F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618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Details - 4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A753924-4DB7-9213-00FD-7E0A8C40E48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3539274" y="2048858"/>
            <a:ext cx="2419078" cy="2419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2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3622A6B-C05C-186B-8DA6-AD0C5688C5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068" y="4602343"/>
            <a:ext cx="2419078" cy="862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799437D4-85BA-9D27-FAAB-07E680DFC6CB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233648" y="2048858"/>
            <a:ext cx="2419078" cy="2419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3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C0E3BFF-3C64-AF7B-A719-62F38593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648" y="4602341"/>
            <a:ext cx="2428909" cy="862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94A60D0-6F62-E1AB-537C-BAC17A274FA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35068" y="2048858"/>
            <a:ext cx="2419078" cy="2419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1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D06A3AC-D96D-A53F-CEDF-201FC456AE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9274" y="4602342"/>
            <a:ext cx="2419078" cy="862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BF19A96-7099-D9D5-9AC6-751380DE586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951747" y="2048858"/>
            <a:ext cx="2419078" cy="2419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4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7624EE3-6972-B0CD-0780-60F72B6253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1579" y="4602341"/>
            <a:ext cx="2419077" cy="862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61C1023-CA4E-5691-4910-A8BB826B1F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068" y="4602342"/>
            <a:ext cx="2419078" cy="862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8F66954-B0E7-AFC1-0106-53124D6E0E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9274" y="4602341"/>
            <a:ext cx="2419078" cy="8622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684926D-CF43-F1DA-3282-E96EC4A3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87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Details - 5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A753924-4DB7-9213-00FD-7E0A8C40E48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009385" y="1921582"/>
            <a:ext cx="2173227" cy="2173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3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80F2D76-0567-5B77-464C-4922BEAF23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9384" y="4189696"/>
            <a:ext cx="2173227" cy="1583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694DE78-A8B5-7B97-B108-5A9D1577F85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586003" y="1921582"/>
            <a:ext cx="2173227" cy="2173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2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04B9E88-955A-1172-CD88-A5F4FEF622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6002" y="4189696"/>
            <a:ext cx="2173227" cy="1583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5B0268C3-4840-DEEA-E638-3AD88447D1F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67742" y="1921582"/>
            <a:ext cx="2173227" cy="2173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1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A7622C5-355A-A28C-6340-C51D0834ED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7741" y="4189696"/>
            <a:ext cx="2173227" cy="1583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133285E-69F5-5C71-2678-791452289C77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859650" y="1921582"/>
            <a:ext cx="2173227" cy="2173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5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91F72DFF-52AC-A7E9-A263-F2CC090DEA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9649" y="4189696"/>
            <a:ext cx="2173227" cy="1583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F18D31F-89B6-7C29-533F-676C668EA28E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7441389" y="1921582"/>
            <a:ext cx="2173227" cy="2173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rgbClr val="97D8E9"/>
                </a:solidFill>
              </a:defRPr>
            </a:lvl1pPr>
          </a:lstStyle>
          <a:p>
            <a:r>
              <a:rPr lang="en-US" dirty="0"/>
              <a:t>HEADSHOT 4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CB562EB-477B-48A8-BE46-DD136CCC4DD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41388" y="4189696"/>
            <a:ext cx="2173227" cy="15833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sz="1200" baseline="0" dirty="0"/>
              <a:t>Speaker Name, Speaker Credentials, Speaker Title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53879E-23DA-4341-6DCB-C1B9093A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88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844F79B-8B4D-5EE7-5564-A1257FB24F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686" y="1700627"/>
            <a:ext cx="10674627" cy="4252912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buClr>
                <a:schemeClr val="tx1"/>
              </a:buClr>
              <a:buFont typeface="+mj-lt"/>
              <a:buAutoNum type="romanUcPeriod"/>
              <a:defRPr sz="2400" baseline="0">
                <a:latin typeface="+mn-lt"/>
              </a:defRPr>
            </a:lvl1pPr>
            <a:lvl2pPr marL="971550" indent="-514350">
              <a:buFont typeface="+mj-lt"/>
              <a:buAutoNum type="romanLcPeriod"/>
              <a:defRPr sz="2400" baseline="0"/>
            </a:lvl2pPr>
          </a:lstStyle>
          <a:p>
            <a:pPr lvl="0"/>
            <a:r>
              <a:rPr lang="en-US" dirty="0"/>
              <a:t>Welcome and Introductions- Speaker Name (X-XX min)</a:t>
            </a:r>
          </a:p>
          <a:p>
            <a:pPr lvl="0"/>
            <a:r>
              <a:rPr lang="en-US" dirty="0"/>
              <a:t>Overview (optional) </a:t>
            </a:r>
            <a:r>
              <a:rPr lang="mr-IN" dirty="0"/>
              <a:t>–</a:t>
            </a:r>
            <a:r>
              <a:rPr lang="en-US" dirty="0"/>
              <a:t> Speaker Name (X-XX min)</a:t>
            </a:r>
          </a:p>
          <a:p>
            <a:pPr lvl="0"/>
            <a:r>
              <a:rPr lang="en-US" dirty="0"/>
              <a:t>Section 1 - Speaker Name (X-XX min)</a:t>
            </a:r>
          </a:p>
          <a:p>
            <a:pPr lvl="0"/>
            <a:r>
              <a:rPr lang="en-US" dirty="0"/>
              <a:t>Section 2 </a:t>
            </a:r>
            <a:r>
              <a:rPr lang="mr-IN" dirty="0"/>
              <a:t>–</a:t>
            </a:r>
            <a:r>
              <a:rPr lang="en-US" dirty="0"/>
              <a:t> Speaker Name (X-XX min)</a:t>
            </a:r>
          </a:p>
          <a:p>
            <a:pPr lvl="1"/>
            <a:r>
              <a:rPr lang="en-US" dirty="0"/>
              <a:t>Subsection</a:t>
            </a:r>
          </a:p>
          <a:p>
            <a:pPr lvl="1"/>
            <a:r>
              <a:rPr lang="en-US" dirty="0"/>
              <a:t>Subsection</a:t>
            </a:r>
          </a:p>
          <a:p>
            <a:pPr lvl="0"/>
            <a:r>
              <a:rPr lang="en-US" dirty="0"/>
              <a:t>Questions and Answers - Speaker Name (XX min)</a:t>
            </a:r>
          </a:p>
          <a:p>
            <a:pPr lvl="0"/>
            <a:r>
              <a:rPr lang="en-US" dirty="0"/>
              <a:t>Closing Remarks </a:t>
            </a:r>
            <a:r>
              <a:rPr lang="mr-IN" dirty="0"/>
              <a:t>–</a:t>
            </a:r>
            <a:r>
              <a:rPr lang="en-US" dirty="0"/>
              <a:t> Speaker Name (XX min)</a:t>
            </a:r>
          </a:p>
          <a:p>
            <a:pPr lvl="1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22547F-FD20-331A-2A56-B88E29D6A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Agenda Outline</a:t>
            </a:r>
          </a:p>
        </p:txBody>
      </p:sp>
    </p:spTree>
    <p:extLst>
      <p:ext uri="{BB962C8B-B14F-4D97-AF65-F5344CB8AC3E}">
        <p14:creationId xmlns:p14="http://schemas.microsoft.com/office/powerpoint/2010/main" val="146170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5F23C-8B97-9A09-CA6C-2D1C9CBB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747"/>
            <a:ext cx="10515600" cy="4207427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/>
            </a:lvl1pPr>
            <a:lvl2pPr marL="971550" indent="-514350">
              <a:buFont typeface="+mj-lt"/>
              <a:buAutoNum type="romanLcPeriod"/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</a:lstStyle>
          <a:p>
            <a:pPr lvl="1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E3AC81-60FD-3454-E8C7-E20D87BFB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RESOURCE LIST</a:t>
            </a:r>
          </a:p>
        </p:txBody>
      </p:sp>
    </p:spTree>
    <p:extLst>
      <p:ext uri="{BB962C8B-B14F-4D97-AF65-F5344CB8AC3E}">
        <p14:creationId xmlns:p14="http://schemas.microsoft.com/office/powerpoint/2010/main" val="212452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DB0CC68-3DC2-C893-5F6B-FFFD6C467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1692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78B7"/>
                </a:solidFill>
                <a:latin typeface="+mj-lt"/>
              </a:defRPr>
            </a:lvl1pPr>
          </a:lstStyle>
          <a:p>
            <a:r>
              <a:rPr lang="en-US" dirty="0"/>
              <a:t>Survey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6C0ECB-9ABF-B83C-7DCB-2D278C1BB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747"/>
            <a:ext cx="10515600" cy="4207427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/>
            </a:lvl1pPr>
            <a:lvl2pPr marL="971550" indent="-514350">
              <a:buFont typeface="+mj-lt"/>
              <a:buAutoNum type="romanLcPeriod"/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7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ue squares&#10;&#10;Description automatically generated">
            <a:extLst>
              <a:ext uri="{FF2B5EF4-FFF2-40B4-BE49-F238E27FC236}">
                <a16:creationId xmlns:a16="http://schemas.microsoft.com/office/drawing/2014/main" id="{AD07E009-1B8D-ABA9-4173-8B4FDD94A9C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64" r:id="rId5"/>
    <p:sldLayoutId id="2147483669" r:id="rId6"/>
    <p:sldLayoutId id="2147483650" r:id="rId7"/>
    <p:sldLayoutId id="2147483665" r:id="rId8"/>
    <p:sldLayoutId id="2147483666" r:id="rId9"/>
    <p:sldLayoutId id="2147483651" r:id="rId10"/>
    <p:sldLayoutId id="2147483667" r:id="rId11"/>
    <p:sldLayoutId id="2147483668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research-and-insights/publications/fintech-edge/2021/06/privacy-enhancing-technologies/" TargetMode="External"/><Relationship Id="rId2" Type="http://schemas.openxmlformats.org/officeDocument/2006/relationships/hyperlink" Target="https://www.oecd.org/en/publications/emerging-privacy-enhancing-technologies_bf121be4-en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ico.org.uk/for-organisations/direct-marketing-and-privacy-and-electronic-communications/guidance-on-the-use-of-storage-and-access-technologies/" TargetMode="External"/><Relationship Id="rId4" Type="http://schemas.openxmlformats.org/officeDocument/2006/relationships/hyperlink" Target="https://ico.org.uk/about-the-ico/media-centre/news-and-blogs/2025/01/our-strategy-for-levelling-the-playing-field-for-online-tracking-in-2025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79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F91D8-10F4-2197-6DBF-F8A7BE5B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0ADEDA-67FC-C877-E367-49163DD8151B}"/>
              </a:ext>
            </a:extLst>
          </p:cNvPr>
          <p:cNvGraphicFramePr>
            <a:graphicFrameLocks noGrp="1"/>
          </p:cNvGraphicFramePr>
          <p:nvPr/>
        </p:nvGraphicFramePr>
        <p:xfrm>
          <a:off x="690463" y="448070"/>
          <a:ext cx="10356982" cy="5726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491">
                  <a:extLst>
                    <a:ext uri="{9D8B030D-6E8A-4147-A177-3AD203B41FA5}">
                      <a16:colId xmlns:a16="http://schemas.microsoft.com/office/drawing/2014/main" val="4007449748"/>
                    </a:ext>
                  </a:extLst>
                </a:gridCol>
                <a:gridCol w="5178491">
                  <a:extLst>
                    <a:ext uri="{9D8B030D-6E8A-4147-A177-3AD203B41FA5}">
                      <a16:colId xmlns:a16="http://schemas.microsoft.com/office/drawing/2014/main" val="4256561214"/>
                    </a:ext>
                  </a:extLst>
                </a:gridCol>
              </a:tblGrid>
              <a:tr h="4970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/>
                        <a:t>Legal benefits of </a:t>
                      </a:r>
                      <a:r>
                        <a:rPr lang="en-US" sz="3200" dirty="0" err="1"/>
                        <a:t>PETs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3200" dirty="0"/>
                        <a:t>Legal challenges of </a:t>
                      </a:r>
                      <a:r>
                        <a:rPr lang="en-GB" sz="3200" dirty="0" err="1"/>
                        <a:t>PETs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759818"/>
                  </a:ext>
                </a:extLst>
              </a:tr>
              <a:tr h="857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Data protection by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PECR</a:t>
                      </a:r>
                      <a:r>
                        <a:rPr lang="en-US" sz="2400" dirty="0"/>
                        <a:t> consent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667578"/>
                  </a:ext>
                </a:extLst>
              </a:tr>
              <a:tr h="857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Reduced security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GDPR consent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89690"/>
                  </a:ext>
                </a:extLst>
              </a:tr>
              <a:tr h="857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Data minimization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Explainability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1373"/>
                  </a:ext>
                </a:extLst>
              </a:tr>
              <a:tr h="857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Reduced purpose limitation risk?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53671"/>
                  </a:ext>
                </a:extLst>
              </a:tr>
              <a:tr h="857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LI balancing test?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13559"/>
                  </a:ext>
                </a:extLst>
              </a:tr>
              <a:tr h="857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Compatibility </a:t>
                      </a:r>
                      <a:r>
                        <a:rPr lang="en-US" sz="2400" i="1"/>
                        <a:t>test?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86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87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736EA-F155-CBA5-C2D4-B0C52B443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 descr="|">
            <a:extLst>
              <a:ext uri="{FF2B5EF4-FFF2-40B4-BE49-F238E27FC236}">
                <a16:creationId xmlns:a16="http://schemas.microsoft.com/office/drawing/2014/main" id="{1EF4FF61-04A6-BE30-67EF-E3A8A480C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n-US" sz="4000" dirty="0"/>
          </a:p>
          <a:p>
            <a:pPr marL="457200" lvl="1" indent="0" algn="ctr">
              <a:buNone/>
            </a:pPr>
            <a:r>
              <a:rPr lang="en-US" sz="4400" b="1" dirty="0">
                <a:solidFill>
                  <a:srgbClr val="0078B7"/>
                </a:solidFill>
                <a:latin typeface="+mj-lt"/>
                <a:ea typeface="+mj-ea"/>
                <a:cs typeface="+mj-cs"/>
              </a:rPr>
              <a:t>If legal regime identical for PETs / </a:t>
            </a:r>
            <a:r>
              <a:rPr lang="en-US" sz="4400" b="1" dirty="0" err="1">
                <a:solidFill>
                  <a:srgbClr val="0078B7"/>
                </a:solidFill>
                <a:latin typeface="+mj-lt"/>
                <a:ea typeface="+mj-ea"/>
                <a:cs typeface="+mj-cs"/>
              </a:rPr>
              <a:t>cookieless</a:t>
            </a:r>
            <a:r>
              <a:rPr lang="en-US" sz="4400" b="1" dirty="0">
                <a:solidFill>
                  <a:srgbClr val="0078B7"/>
                </a:solidFill>
                <a:latin typeface="+mj-lt"/>
                <a:ea typeface="+mj-ea"/>
                <a:cs typeface="+mj-cs"/>
              </a:rPr>
              <a:t> / …, why use them?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33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95923-8C94-02C9-F2F1-71B386D1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 descr="|">
            <a:extLst>
              <a:ext uri="{FF2B5EF4-FFF2-40B4-BE49-F238E27FC236}">
                <a16:creationId xmlns:a16="http://schemas.microsoft.com/office/drawing/2014/main" id="{2BADA223-8532-891C-49CF-4FCCE0B2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GDPR:</a:t>
            </a:r>
          </a:p>
          <a:p>
            <a:pPr lvl="1"/>
            <a:r>
              <a:rPr lang="en-US" dirty="0"/>
              <a:t>Is personal data involved?</a:t>
            </a:r>
          </a:p>
          <a:p>
            <a:pPr lvl="2"/>
            <a:r>
              <a:rPr lang="en-US" dirty="0"/>
              <a:t>AI pattern detection vs personal data processing?</a:t>
            </a:r>
          </a:p>
          <a:p>
            <a:pPr lvl="1"/>
            <a:r>
              <a:rPr lang="en-US" dirty="0"/>
              <a:t>Automated decision-making?</a:t>
            </a:r>
          </a:p>
          <a:p>
            <a:pPr lvl="2"/>
            <a:r>
              <a:rPr lang="en-US" dirty="0"/>
              <a:t>Edge cases?</a:t>
            </a:r>
          </a:p>
          <a:p>
            <a:r>
              <a:rPr lang="en-US" dirty="0"/>
              <a:t>Does PECR apply?</a:t>
            </a:r>
          </a:p>
          <a:p>
            <a:pPr lvl="1"/>
            <a:r>
              <a:rPr lang="en-US" dirty="0"/>
              <a:t>Gaining of access? Where does the AI component run? </a:t>
            </a:r>
            <a:r>
              <a:rPr lang="en-US" i="1" dirty="0"/>
              <a:t>[server-side vs client-side?]</a:t>
            </a:r>
            <a:endParaRPr lang="en-US" dirty="0"/>
          </a:p>
        </p:txBody>
      </p:sp>
      <p:sp>
        <p:nvSpPr>
          <p:cNvPr id="3" name="Title 1" descr="|">
            <a:extLst>
              <a:ext uri="{FF2B5EF4-FFF2-40B4-BE49-F238E27FC236}">
                <a16:creationId xmlns:a16="http://schemas.microsoft.com/office/drawing/2014/main" id="{C0AA580E-F2A3-9BB4-92EF-735867F5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Knotty Questions: AI in advertising</a:t>
            </a:r>
          </a:p>
        </p:txBody>
      </p:sp>
    </p:spTree>
    <p:extLst>
      <p:ext uri="{BB962C8B-B14F-4D97-AF65-F5344CB8AC3E}">
        <p14:creationId xmlns:p14="http://schemas.microsoft.com/office/powerpoint/2010/main" val="309364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B9E45-B524-BB54-66C3-E6054A843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Open Sans" pitchFamily="2" charset="0"/>
              <a:buChar char="•"/>
            </a:pPr>
            <a:r>
              <a:rPr lang="en-US" dirty="0"/>
              <a:t>About PETs:</a:t>
            </a:r>
          </a:p>
          <a:p>
            <a:pPr lvl="1">
              <a:buFont typeface="Open Sans" pitchFamily="2" charset="0"/>
              <a:buChar char="•"/>
            </a:pPr>
            <a:r>
              <a:rPr lang="en-US" dirty="0"/>
              <a:t>OECD, </a:t>
            </a:r>
            <a:r>
              <a:rPr lang="en-US" dirty="0">
                <a:hlinkClick r:id="rId2"/>
              </a:rPr>
              <a:t>Emerging Privacy Enhancing Technologies: Current Regulatory and Policy Approaches</a:t>
            </a:r>
            <a:r>
              <a:rPr lang="en-US" dirty="0"/>
              <a:t>, March 2023</a:t>
            </a:r>
          </a:p>
          <a:p>
            <a:pPr lvl="1">
              <a:buFont typeface="Open Sans" pitchFamily="2" charset="0"/>
              <a:buChar char="•"/>
            </a:pPr>
            <a:r>
              <a:rPr lang="en-US" dirty="0"/>
              <a:t>Federal Reserve Bank of San Francisco, FinTech Edge Special Report, </a:t>
            </a:r>
            <a:r>
              <a:rPr lang="en-US" dirty="0">
                <a:hlinkClick r:id="rId3"/>
              </a:rPr>
              <a:t>Privacy Enhancing Technologies: Categories, Use Cases, and Considerations</a:t>
            </a:r>
            <a:r>
              <a:rPr lang="en-US" dirty="0"/>
              <a:t>, 2021</a:t>
            </a:r>
          </a:p>
          <a:p>
            <a:pPr>
              <a:buFont typeface="Open Sans" pitchFamily="2" charset="0"/>
              <a:buChar char="•"/>
            </a:pPr>
            <a:r>
              <a:rPr lang="en-US" dirty="0"/>
              <a:t>ICO:</a:t>
            </a:r>
          </a:p>
          <a:p>
            <a:pPr lvl="1">
              <a:buFont typeface="Open Sans" pitchFamily="2" charset="0"/>
              <a:buChar char="•"/>
            </a:pPr>
            <a:r>
              <a:rPr lang="en-US" dirty="0">
                <a:hlinkClick r:id="rId4"/>
              </a:rPr>
              <a:t>Strategy for levelling the playing field for online tracking in 2025</a:t>
            </a:r>
            <a:endParaRPr lang="en-US" dirty="0"/>
          </a:p>
          <a:p>
            <a:pPr lvl="1">
              <a:buFont typeface="Open Sans" pitchFamily="2" charset="0"/>
              <a:buChar char="•"/>
            </a:pPr>
            <a:r>
              <a:rPr lang="en-US" dirty="0">
                <a:hlinkClick r:id="rId5"/>
              </a:rPr>
              <a:t>Guidance on the use of storage and access technologies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421E76-778F-643C-D737-8D29ABC9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LIST</a:t>
            </a:r>
          </a:p>
        </p:txBody>
      </p:sp>
    </p:spTree>
    <p:extLst>
      <p:ext uri="{BB962C8B-B14F-4D97-AF65-F5344CB8AC3E}">
        <p14:creationId xmlns:p14="http://schemas.microsoft.com/office/powerpoint/2010/main" val="381671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BFB262-B485-6AC5-7E32-CCF50555E6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0994" y="1723023"/>
            <a:ext cx="9910011" cy="43513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U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Did you enjoy this session? Is there any way we could make it better? Let us know by filling out a speaker evaluation. </a:t>
            </a: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endParaRPr lang="en-US" sz="2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Open the Cvent Events app.</a:t>
            </a:r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Enter </a:t>
            </a:r>
            <a:r>
              <a:rPr lang="en-US" sz="2200" b="1" dirty="0">
                <a:solidFill>
                  <a:srgbClr val="E31F2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IAPP DPI25</a:t>
            </a:r>
            <a:r>
              <a:rPr lang="en-US" sz="2200" dirty="0">
                <a:solidFill>
                  <a:srgbClr val="E31F2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(case and space sensitive) in search bar. </a:t>
            </a:r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Tap "Schedule" on the bottom navigation bar.</a:t>
            </a:r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Find this session. Click "Rate this Session" within the description. </a:t>
            </a:r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Once you’ve answered all three questions, tap "Done".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Thank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84C7B2-B6CD-B6AC-8246-E263D29E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385566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rgbClr val="0078B7"/>
                </a:solidFill>
              </a:rPr>
              <a:t>How Did Things Go?</a:t>
            </a:r>
            <a:br>
              <a:rPr lang="en-US" sz="3600" b="1" dirty="0">
                <a:solidFill>
                  <a:srgbClr val="0078B7"/>
                </a:solidFill>
              </a:rPr>
            </a:br>
            <a:r>
              <a:rPr lang="en-US" sz="3600" b="1" dirty="0">
                <a:solidFill>
                  <a:srgbClr val="0078B7"/>
                </a:solidFill>
              </a:rPr>
              <a:t>(We Really Want To Know)</a:t>
            </a:r>
          </a:p>
        </p:txBody>
      </p:sp>
    </p:spTree>
    <p:extLst>
      <p:ext uri="{BB962C8B-B14F-4D97-AF65-F5344CB8AC3E}">
        <p14:creationId xmlns:p14="http://schemas.microsoft.com/office/powerpoint/2010/main" val="163550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C10547-F008-2EC4-C339-8A9D19C86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Framework for New </a:t>
            </a:r>
            <a:r>
              <a:rPr lang="en-US" dirty="0" err="1"/>
              <a:t>Adtech</a:t>
            </a:r>
            <a:r>
              <a:rPr lang="en-US" dirty="0"/>
              <a:t> and Metrics Approaches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0CE904-06EA-DD9E-A755-E14485EA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PETs, AI and </a:t>
            </a:r>
            <a:r>
              <a:rPr lang="en-US" dirty="0" err="1"/>
              <a:t>Cookieless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8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71FF7-E81F-356E-4BA4-DBBE55057B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F2649"/>
                </a:solidFill>
              </a:rPr>
              <a:t>Hannah Crowther</a:t>
            </a:r>
            <a:br>
              <a:rPr lang="en-US" dirty="0">
                <a:solidFill>
                  <a:srgbClr val="0F2649"/>
                </a:solidFill>
              </a:rPr>
            </a:br>
            <a:r>
              <a:rPr lang="en-US" dirty="0">
                <a:solidFill>
                  <a:srgbClr val="0F2649"/>
                </a:solidFill>
              </a:rPr>
              <a:t>Partner Data protection &amp; privacy</a:t>
            </a:r>
            <a:br>
              <a:rPr lang="en-US" dirty="0">
                <a:solidFill>
                  <a:srgbClr val="0F2649"/>
                </a:solidFill>
              </a:rPr>
            </a:br>
            <a:r>
              <a:rPr lang="en-US" dirty="0" err="1">
                <a:solidFill>
                  <a:srgbClr val="0F2649"/>
                </a:solidFill>
              </a:rPr>
              <a:t>Bristows</a:t>
            </a:r>
            <a:r>
              <a:rPr lang="en-US" dirty="0">
                <a:solidFill>
                  <a:srgbClr val="0F2649"/>
                </a:solidFill>
              </a:rPr>
              <a:t> LLP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3E39B4-C185-B58F-89E4-3F2BB9812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Peter Swire</a:t>
            </a:r>
            <a:br>
              <a:rPr lang="en-US" dirty="0"/>
            </a:br>
            <a:r>
              <a:rPr lang="en-US" dirty="0"/>
              <a:t>J.Z. Liang Chair</a:t>
            </a:r>
            <a:br>
              <a:rPr lang="en-US" dirty="0"/>
            </a:br>
            <a:r>
              <a:rPr lang="en-US" dirty="0"/>
              <a:t>Georgia Institute of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2E17AA-BEED-5AEF-D9DE-3EEEFB86B7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9274" y="4602342"/>
            <a:ext cx="2419078" cy="14936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F2649"/>
                </a:solidFill>
              </a:rPr>
              <a:t>Alasdair Macdonald</a:t>
            </a:r>
            <a:br>
              <a:rPr lang="en-US" dirty="0">
                <a:solidFill>
                  <a:srgbClr val="0F2649"/>
                </a:solidFill>
              </a:rPr>
            </a:br>
            <a:r>
              <a:rPr lang="en-US" dirty="0">
                <a:solidFill>
                  <a:srgbClr val="0F2649"/>
                </a:solidFill>
              </a:rPr>
              <a:t>Group Manager, Online Tracking Team, Technology Department</a:t>
            </a:r>
            <a:br>
              <a:rPr lang="en-US" dirty="0">
                <a:solidFill>
                  <a:srgbClr val="0F2649"/>
                </a:solidFill>
              </a:rPr>
            </a:br>
            <a:r>
              <a:rPr lang="en-US" dirty="0">
                <a:solidFill>
                  <a:srgbClr val="0F2649"/>
                </a:solidFill>
              </a:rPr>
              <a:t>U.K. Information Commissioner’s Office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EB9B8A-EFED-C884-7044-1229298819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61579" y="4602341"/>
            <a:ext cx="2419077" cy="1325563"/>
          </a:xfrm>
        </p:spPr>
        <p:txBody>
          <a:bodyPr>
            <a:normAutofit/>
          </a:bodyPr>
          <a:lstStyle/>
          <a:p>
            <a:r>
              <a:rPr lang="en-US" dirty="0"/>
              <a:t>Peter Craddock</a:t>
            </a:r>
            <a:br>
              <a:rPr lang="en-US" dirty="0"/>
            </a:br>
            <a:r>
              <a:rPr lang="en-US" dirty="0"/>
              <a:t>Partner</a:t>
            </a:r>
            <a:br>
              <a:rPr lang="en-US" dirty="0"/>
            </a:br>
            <a:r>
              <a:rPr lang="en-US" dirty="0"/>
              <a:t>Keller and Heckman LLP</a:t>
            </a:r>
          </a:p>
          <a:p>
            <a:r>
              <a:rPr lang="en-US" b="1" dirty="0"/>
              <a:t>Moderator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A785BC6-0CE3-45E1-56B6-DA955765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pic>
        <p:nvPicPr>
          <p:cNvPr id="1026" name="Picture 2" descr="Headshot">
            <a:extLst>
              <a:ext uri="{FF2B5EF4-FFF2-40B4-BE49-F238E27FC236}">
                <a16:creationId xmlns:a16="http://schemas.microsoft.com/office/drawing/2014/main" id="{F002C478-544D-256A-AEB0-0B4E566CF63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dshot">
            <a:extLst>
              <a:ext uri="{FF2B5EF4-FFF2-40B4-BE49-F238E27FC236}">
                <a16:creationId xmlns:a16="http://schemas.microsoft.com/office/drawing/2014/main" id="{56276FC3-D507-CF5C-D5F3-060DBB9616C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dshot">
            <a:extLst>
              <a:ext uri="{FF2B5EF4-FFF2-40B4-BE49-F238E27FC236}">
                <a16:creationId xmlns:a16="http://schemas.microsoft.com/office/drawing/2014/main" id="{01D89EE7-49F3-114B-FD98-2B7532E5010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adshot">
            <a:extLst>
              <a:ext uri="{FF2B5EF4-FFF2-40B4-BE49-F238E27FC236}">
                <a16:creationId xmlns:a16="http://schemas.microsoft.com/office/drawing/2014/main" id="{5E088307-8F51-F40D-A04E-01154E430231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9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DBA640-FC64-9C4E-FED9-7D26F00D6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686" y="1349829"/>
            <a:ext cx="10674627" cy="5094514"/>
          </a:xfrm>
        </p:spPr>
        <p:txBody>
          <a:bodyPr/>
          <a:lstStyle/>
          <a:p>
            <a:pPr lvl="0"/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Welcome and Introductions </a:t>
            </a:r>
          </a:p>
          <a:p>
            <a:pPr lvl="0"/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Introduction to Privacy-Enhancing Technologies</a:t>
            </a:r>
          </a:p>
          <a:p>
            <a:pPr lvl="0"/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Legal framework</a:t>
            </a:r>
          </a:p>
          <a:p>
            <a:pPr lvl="0"/>
            <a:r>
              <a:rPr lang="en-GB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Knotty questions:</a:t>
            </a:r>
          </a:p>
          <a:p>
            <a:pPr lvl="1"/>
            <a:r>
              <a:rPr lang="en-GB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PETs, </a:t>
            </a:r>
            <a:r>
              <a:rPr lang="en-GB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cookieless</a:t>
            </a:r>
            <a:r>
              <a:rPr lang="en-GB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&amp; more</a:t>
            </a:r>
          </a:p>
          <a:p>
            <a:pPr lvl="1"/>
            <a:r>
              <a:rPr lang="en-GB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AI in advertising</a:t>
            </a:r>
          </a:p>
          <a:p>
            <a:pPr lvl="0"/>
            <a:r>
              <a:rPr lang="en-GB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Roundtable discussion</a:t>
            </a:r>
          </a:p>
          <a:p>
            <a:pPr lvl="0"/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Questions and Answers</a:t>
            </a:r>
          </a:p>
          <a:p>
            <a:pPr lvl="0"/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Closing Remarks</a:t>
            </a: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DEE91F-B19E-2B83-C72A-D43BFF53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OUTLINE</a:t>
            </a:r>
          </a:p>
        </p:txBody>
      </p:sp>
    </p:spTree>
    <p:extLst>
      <p:ext uri="{BB962C8B-B14F-4D97-AF65-F5344CB8AC3E}">
        <p14:creationId xmlns:p14="http://schemas.microsoft.com/office/powerpoint/2010/main" val="48419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DBB47-628C-48F0-BA36-63164BD1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PET:</a:t>
            </a:r>
          </a:p>
          <a:p>
            <a:pPr lvl="1"/>
            <a:r>
              <a:rPr lang="en-US" dirty="0"/>
              <a:t>Digital solution for </a:t>
            </a:r>
            <a:r>
              <a:rPr lang="en-US" b="1" dirty="0"/>
              <a:t>processing </a:t>
            </a:r>
            <a:r>
              <a:rPr lang="en-US" dirty="0"/>
              <a:t>of information</a:t>
            </a:r>
          </a:p>
          <a:p>
            <a:pPr lvl="1"/>
            <a:r>
              <a:rPr lang="en-US" dirty="0"/>
              <a:t>Enabling the deriving of </a:t>
            </a:r>
            <a:r>
              <a:rPr lang="en-US" b="1" dirty="0"/>
              <a:t>value</a:t>
            </a:r>
            <a:r>
              <a:rPr lang="en-US" dirty="0"/>
              <a:t> from information</a:t>
            </a:r>
          </a:p>
          <a:p>
            <a:pPr lvl="1"/>
            <a:r>
              <a:rPr lang="en-US" dirty="0"/>
              <a:t>While </a:t>
            </a:r>
            <a:r>
              <a:rPr lang="en-US" b="1" dirty="0"/>
              <a:t>minimizing risk</a:t>
            </a:r>
            <a:r>
              <a:rPr lang="en-US" dirty="0"/>
              <a:t> re data protection, security, confidentiality, privacy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FDB5B-CD65-EF73-4462-F2ED63CE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Privacy-Enhancing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0233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EFDB5B-CD65-EF73-4462-F2ED63CE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PETs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97C87-DF62-2908-F89A-66CD8FBC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875"/>
            <a:ext cx="12192000" cy="403093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939EC06-661C-BD56-A775-60C10736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5900057"/>
            <a:ext cx="10515600" cy="276906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/>
              <a:t>Source: Federal Reserve Bank of San Francisco, FinTech Edge Special Report,</a:t>
            </a:r>
            <a:br>
              <a:rPr lang="en-US" sz="1400" i="1" dirty="0"/>
            </a:br>
            <a:r>
              <a:rPr lang="en-US" sz="1400" i="1" dirty="0"/>
              <a:t>Privacy Enhancing Technologies: Categories, Use Cases, and Considerations, p. 4</a:t>
            </a:r>
          </a:p>
        </p:txBody>
      </p:sp>
    </p:spTree>
    <p:extLst>
      <p:ext uri="{BB962C8B-B14F-4D97-AF65-F5344CB8AC3E}">
        <p14:creationId xmlns:p14="http://schemas.microsoft.com/office/powerpoint/2010/main" val="357581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4C6AC-1747-B103-35FE-3B679E88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8" y="0"/>
            <a:ext cx="8391525" cy="608647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A7AA3E-82EE-FB67-EFE1-8C8EAD62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5900057"/>
            <a:ext cx="10515600" cy="276906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/>
              <a:t>Source: Federal Reserve Bank of San Francisco, FinTech Edge Special Report,</a:t>
            </a:r>
            <a:br>
              <a:rPr lang="en-US" sz="1400" i="1" dirty="0"/>
            </a:br>
            <a:r>
              <a:rPr lang="en-US" sz="1400" i="1" dirty="0"/>
              <a:t>Privacy Enhancing Technologies: Categories, Use Cases, and Considerations, p. 7</a:t>
            </a:r>
          </a:p>
        </p:txBody>
      </p:sp>
    </p:spTree>
    <p:extLst>
      <p:ext uri="{BB962C8B-B14F-4D97-AF65-F5344CB8AC3E}">
        <p14:creationId xmlns:p14="http://schemas.microsoft.com/office/powerpoint/2010/main" val="361610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8A23B-3E7E-565A-7710-B13AC5299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 descr="|">
            <a:extLst>
              <a:ext uri="{FF2B5EF4-FFF2-40B4-BE49-F238E27FC236}">
                <a16:creationId xmlns:a16="http://schemas.microsoft.com/office/drawing/2014/main" id="{60F89121-083F-39AA-A3E3-C8CDDE29B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GDPR</a:t>
            </a:r>
          </a:p>
          <a:p>
            <a:r>
              <a:rPr lang="en-US" dirty="0" err="1"/>
              <a:t>PECR</a:t>
            </a:r>
            <a:endParaRPr lang="en-US" dirty="0"/>
          </a:p>
          <a:p>
            <a:pPr lvl="1"/>
            <a:r>
              <a:rPr lang="en-US" sz="2800" dirty="0"/>
              <a:t>ICO guidance on “storage and access technologies”</a:t>
            </a:r>
          </a:p>
          <a:p>
            <a:pPr lvl="1"/>
            <a:r>
              <a:rPr lang="en-US" sz="2800" dirty="0"/>
              <a:t>EDPB Guidelines on Art 5(3) ePrivacy Directive </a:t>
            </a:r>
          </a:p>
          <a:p>
            <a:pPr lvl="1"/>
            <a:r>
              <a:rPr lang="en-US" sz="2800" dirty="0"/>
              <a:t>ICO opening re PECR &amp; non-enforcement?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3" name="Title 1" descr="|">
            <a:extLst>
              <a:ext uri="{FF2B5EF4-FFF2-40B4-BE49-F238E27FC236}">
                <a16:creationId xmlns:a16="http://schemas.microsoft.com/office/drawing/2014/main" id="{689AE939-63F1-7D33-BF83-83A230E2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238284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95923-8C94-02C9-F2F1-71B386D1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 descr="|">
            <a:extLst>
              <a:ext uri="{FF2B5EF4-FFF2-40B4-BE49-F238E27FC236}">
                <a16:creationId xmlns:a16="http://schemas.microsoft.com/office/drawing/2014/main" id="{2BADA223-8532-891C-49CF-4FCCE0B2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GDPR:</a:t>
            </a:r>
          </a:p>
          <a:p>
            <a:pPr lvl="1"/>
            <a:r>
              <a:rPr lang="en-US" dirty="0"/>
              <a:t>Is it personal data?</a:t>
            </a:r>
          </a:p>
          <a:p>
            <a:pPr lvl="2"/>
            <a:r>
              <a:rPr lang="en-US" dirty="0"/>
              <a:t>From whose perspective? </a:t>
            </a:r>
            <a:r>
              <a:rPr lang="en-US" i="1" dirty="0"/>
              <a:t>[EDPS v SRB]</a:t>
            </a:r>
            <a:endParaRPr lang="en-US" dirty="0"/>
          </a:p>
          <a:p>
            <a:pPr lvl="1"/>
            <a:r>
              <a:rPr lang="en-US" dirty="0"/>
              <a:t>Who is a controller?</a:t>
            </a:r>
          </a:p>
          <a:p>
            <a:r>
              <a:rPr lang="en-US" dirty="0"/>
              <a:t>Does PECR apply?</a:t>
            </a:r>
          </a:p>
          <a:p>
            <a:pPr lvl="1"/>
            <a:r>
              <a:rPr lang="en-US" dirty="0"/>
              <a:t>Storage vs memory?</a:t>
            </a:r>
          </a:p>
          <a:p>
            <a:pPr lvl="1"/>
            <a:r>
              <a:rPr lang="en-US" dirty="0"/>
              <a:t>Gaining of access?</a:t>
            </a:r>
          </a:p>
          <a:p>
            <a:pPr lvl="1"/>
            <a:r>
              <a:rPr lang="en-US" sz="2800" dirty="0"/>
              <a:t>“Service” consent exemption?</a:t>
            </a:r>
          </a:p>
        </p:txBody>
      </p:sp>
      <p:sp>
        <p:nvSpPr>
          <p:cNvPr id="3" name="Title 1" descr="|">
            <a:extLst>
              <a:ext uri="{FF2B5EF4-FFF2-40B4-BE49-F238E27FC236}">
                <a16:creationId xmlns:a16="http://schemas.microsoft.com/office/drawing/2014/main" id="{C0AA580E-F2A3-9BB4-92EF-735867F5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Knotty Questions: PETs, </a:t>
            </a:r>
            <a:r>
              <a:rPr lang="en-US" dirty="0" err="1"/>
              <a:t>cookieless</a:t>
            </a:r>
            <a:r>
              <a:rPr lang="en-US" dirty="0"/>
              <a:t> &amp; more</a:t>
            </a:r>
          </a:p>
        </p:txBody>
      </p:sp>
    </p:spTree>
    <p:extLst>
      <p:ext uri="{BB962C8B-B14F-4D97-AF65-F5344CB8AC3E}">
        <p14:creationId xmlns:p14="http://schemas.microsoft.com/office/powerpoint/2010/main" val="2523976182"/>
      </p:ext>
    </p:extLst>
  </p:cSld>
  <p:clrMapOvr>
    <a:masterClrMapping/>
  </p:clrMapOvr>
</p:sld>
</file>

<file path=ppt/theme/theme1.xml><?xml version="1.0" encoding="utf-8"?>
<a:theme xmlns:a="http://schemas.openxmlformats.org/drawingml/2006/main" name="AIGG24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1">
      <a:majorFont>
        <a:latin typeface="Lat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6987</TotalTime>
  <Words>525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Open Sans</vt:lpstr>
      <vt:lpstr>AIGG24 Theme</vt:lpstr>
      <vt:lpstr>PowerPoint Presentation</vt:lpstr>
      <vt:lpstr>PETs, AI and Cookieless</vt:lpstr>
      <vt:lpstr>WELCOME AND INTRODUCTIONS</vt:lpstr>
      <vt:lpstr>AGENDA OUTLINE</vt:lpstr>
      <vt:lpstr>Privacy-Enhancing Technologies</vt:lpstr>
      <vt:lpstr>Categories of PETs</vt:lpstr>
      <vt:lpstr>PowerPoint Presentation</vt:lpstr>
      <vt:lpstr>The legal framework</vt:lpstr>
      <vt:lpstr>Knotty Questions: PETs, cookieless &amp; more</vt:lpstr>
      <vt:lpstr>PowerPoint Presentation</vt:lpstr>
      <vt:lpstr>PowerPoint Presentation</vt:lpstr>
      <vt:lpstr>Knotty Questions: AI in advertising</vt:lpstr>
      <vt:lpstr>RESOURCE LIST</vt:lpstr>
      <vt:lpstr>How Did Things Go? (We Really Want To Know)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Moulton</dc:creator>
  <cp:lastModifiedBy>Kennedy-Mayo, DeBrae C</cp:lastModifiedBy>
  <cp:revision>41</cp:revision>
  <dcterms:created xsi:type="dcterms:W3CDTF">2023-06-29T01:46:33Z</dcterms:created>
  <dcterms:modified xsi:type="dcterms:W3CDTF">2025-03-24T13:53:13Z</dcterms:modified>
</cp:coreProperties>
</file>