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70" r:id="rId4"/>
    <p:sldId id="267" r:id="rId5"/>
    <p:sldId id="265" r:id="rId6"/>
    <p:sldId id="268" r:id="rId7"/>
    <p:sldId id="269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ston &amp; Bird" initials="A&amp;B" lastIdx="2" clrIdx="0">
    <p:extLst>
      <p:ext uri="{19B8F6BF-5375-455C-9EA6-DF929625EA0E}">
        <p15:presenceInfo xmlns:p15="http://schemas.microsoft.com/office/powerpoint/2012/main" userId="Alston &amp; Bir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505D"/>
    <a:srgbClr val="000D1B"/>
    <a:srgbClr val="1350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211" autoAdjust="0"/>
    <p:restoredTop sz="94660"/>
  </p:normalViewPr>
  <p:slideViewPr>
    <p:cSldViewPr snapToGrid="0">
      <p:cViewPr varScale="1">
        <p:scale>
          <a:sx n="67" d="100"/>
          <a:sy n="67" d="100"/>
        </p:scale>
        <p:origin x="292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30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BDBBCB-716A-479E-B033-EE6CB3DB9C58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BB33-D634-4AE3-84D0-6C5EDADEE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508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84" b="5163"/>
          <a:stretch/>
        </p:blipFill>
        <p:spPr>
          <a:xfrm>
            <a:off x="0" y="-468"/>
            <a:ext cx="12192000" cy="409051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9354-24A8-474C-ABA2-EA1A372C3562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6763-90B1-4F9E-A6E6-D2E666C1DEC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1" y="4301067"/>
            <a:ext cx="12192001" cy="25569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369921"/>
            <a:ext cx="10515600" cy="994241"/>
          </a:xfrm>
        </p:spPr>
        <p:txBody>
          <a:bodyPr anchor="b">
            <a:normAutofit/>
          </a:bodyPr>
          <a:lstStyle>
            <a:lvl1pPr algn="ctr">
              <a:defRPr sz="3200" b="1" cap="all" baseline="0">
                <a:solidFill>
                  <a:srgbClr val="DD505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5475817"/>
            <a:ext cx="10515600" cy="88053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13505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1340" y="3039982"/>
            <a:ext cx="2669318" cy="127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302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4081-B725-4959-8607-7383C556FA73}" type="datetime1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6763-90B1-4F9E-A6E6-D2E666C1D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297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1E07D-DEF1-4870-9009-D3C31D4C6C98}" type="datetime1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6763-90B1-4F9E-A6E6-D2E666C1D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33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0" tIns="0" r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9354-24A8-474C-ABA2-EA1A372C3562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6763-90B1-4F9E-A6E6-D2E666C1D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814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785360"/>
            <a:ext cx="10515600" cy="98552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C4A1-7B36-4FE1-9C5F-077F6BC97106}" type="datetime1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6763-90B1-4F9E-A6E6-D2E666C1D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57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DA4BF-9ABF-4F99-A17A-3427EB88B7C2}" type="datetime1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6763-90B1-4F9E-A6E6-D2E666C1D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66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EFC5-8DB6-45F8-852A-86DFFBF0CE9A}" type="datetime1">
              <a:rPr lang="en-US" smtClean="0"/>
              <a:t>11/28/2023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6763-90B1-4F9E-A6E6-D2E666C1D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317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811F-7651-48C2-AC5F-AE5247036E32}" type="datetime1">
              <a:rPr lang="en-US" smtClean="0"/>
              <a:t>11/28/2023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6763-90B1-4F9E-A6E6-D2E666C1D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47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798B-0397-4511-9351-74F2D28E711A}" type="datetime1">
              <a:rPr lang="en-US" smtClean="0"/>
              <a:t>11/28/2023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6763-90B1-4F9E-A6E6-D2E666C1D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434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2574-05C3-4314-81E8-76A4D8FD3133}" type="datetime1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6763-90B1-4F9E-A6E6-D2E666C1D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97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C4847-312F-4946-BC97-814A47BEEBC9}" type="datetime1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6763-90B1-4F9E-A6E6-D2E666C1D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852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13267"/>
            <a:ext cx="10515600" cy="864227"/>
          </a:xfrm>
          <a:prstGeom prst="rect">
            <a:avLst/>
          </a:prstGeom>
          <a:ln>
            <a:noFill/>
          </a:ln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30977"/>
            <a:ext cx="10515600" cy="4205620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49354-24A8-474C-ABA2-EA1A372C3562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10329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D6763-90B1-4F9E-A6E6-D2E666C1DEC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8783" y="6002866"/>
            <a:ext cx="1361217" cy="649733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838200" y="6002866"/>
            <a:ext cx="10515600" cy="0"/>
          </a:xfrm>
          <a:prstGeom prst="line">
            <a:avLst/>
          </a:prstGeom>
          <a:ln>
            <a:solidFill>
              <a:srgbClr val="1350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17" b="70074"/>
          <a:stretch/>
        </p:blipFill>
        <p:spPr>
          <a:xfrm>
            <a:off x="13214" y="0"/>
            <a:ext cx="12178785" cy="252919"/>
          </a:xfrm>
          <a:prstGeom prst="rect">
            <a:avLst/>
          </a:prstGeom>
        </p:spPr>
      </p:pic>
      <p:sp>
        <p:nvSpPr>
          <p:cNvPr id="63" name="Isosceles Triangle 62"/>
          <p:cNvSpPr/>
          <p:nvPr/>
        </p:nvSpPr>
        <p:spPr>
          <a:xfrm>
            <a:off x="-3581" y="-1636"/>
            <a:ext cx="542061" cy="1065006"/>
          </a:xfrm>
          <a:custGeom>
            <a:avLst/>
            <a:gdLst>
              <a:gd name="connsiteX0" fmla="*/ 0 w 483140"/>
              <a:gd name="connsiteY0" fmla="*/ 528680 h 528680"/>
              <a:gd name="connsiteX1" fmla="*/ 241570 w 483140"/>
              <a:gd name="connsiteY1" fmla="*/ 0 h 528680"/>
              <a:gd name="connsiteX2" fmla="*/ 483140 w 483140"/>
              <a:gd name="connsiteY2" fmla="*/ 528680 h 528680"/>
              <a:gd name="connsiteX3" fmla="*/ 0 w 483140"/>
              <a:gd name="connsiteY3" fmla="*/ 528680 h 528680"/>
              <a:gd name="connsiteX0" fmla="*/ 157264 w 640404"/>
              <a:gd name="connsiteY0" fmla="*/ 937241 h 937241"/>
              <a:gd name="connsiteX1" fmla="*/ 0 w 640404"/>
              <a:gd name="connsiteY1" fmla="*/ 0 h 937241"/>
              <a:gd name="connsiteX2" fmla="*/ 640404 w 640404"/>
              <a:gd name="connsiteY2" fmla="*/ 937241 h 937241"/>
              <a:gd name="connsiteX3" fmla="*/ 157264 w 640404"/>
              <a:gd name="connsiteY3" fmla="*/ 937241 h 937241"/>
              <a:gd name="connsiteX0" fmla="*/ 157264 w 834957"/>
              <a:gd name="connsiteY0" fmla="*/ 943583 h 943583"/>
              <a:gd name="connsiteX1" fmla="*/ 0 w 834957"/>
              <a:gd name="connsiteY1" fmla="*/ 6342 h 943583"/>
              <a:gd name="connsiteX2" fmla="*/ 834957 w 834957"/>
              <a:gd name="connsiteY2" fmla="*/ 0 h 943583"/>
              <a:gd name="connsiteX3" fmla="*/ 157264 w 834957"/>
              <a:gd name="connsiteY3" fmla="*/ 943583 h 943583"/>
              <a:gd name="connsiteX0" fmla="*/ 0 w 843063"/>
              <a:gd name="connsiteY0" fmla="*/ 904672 h 904672"/>
              <a:gd name="connsiteX1" fmla="*/ 8106 w 843063"/>
              <a:gd name="connsiteY1" fmla="*/ 6342 h 904672"/>
              <a:gd name="connsiteX2" fmla="*/ 843063 w 843063"/>
              <a:gd name="connsiteY2" fmla="*/ 0 h 904672"/>
              <a:gd name="connsiteX3" fmla="*/ 0 w 843063"/>
              <a:gd name="connsiteY3" fmla="*/ 904672 h 904672"/>
              <a:gd name="connsiteX0" fmla="*/ 0 w 881974"/>
              <a:gd name="connsiteY0" fmla="*/ 1663429 h 1663429"/>
              <a:gd name="connsiteX1" fmla="*/ 47017 w 881974"/>
              <a:gd name="connsiteY1" fmla="*/ 6342 h 1663429"/>
              <a:gd name="connsiteX2" fmla="*/ 881974 w 881974"/>
              <a:gd name="connsiteY2" fmla="*/ 0 h 1663429"/>
              <a:gd name="connsiteX3" fmla="*/ 0 w 881974"/>
              <a:gd name="connsiteY3" fmla="*/ 1663429 h 1663429"/>
              <a:gd name="connsiteX0" fmla="*/ 0 w 843996"/>
              <a:gd name="connsiteY0" fmla="*/ 1663429 h 1663429"/>
              <a:gd name="connsiteX1" fmla="*/ 9039 w 843996"/>
              <a:gd name="connsiteY1" fmla="*/ 6342 h 1663429"/>
              <a:gd name="connsiteX2" fmla="*/ 843996 w 843996"/>
              <a:gd name="connsiteY2" fmla="*/ 0 h 1663429"/>
              <a:gd name="connsiteX3" fmla="*/ 0 w 843996"/>
              <a:gd name="connsiteY3" fmla="*/ 1663429 h 1663429"/>
              <a:gd name="connsiteX0" fmla="*/ 0 w 843996"/>
              <a:gd name="connsiteY0" fmla="*/ 1663429 h 1663429"/>
              <a:gd name="connsiteX1" fmla="*/ 93759 w 843996"/>
              <a:gd name="connsiteY1" fmla="*/ 6342 h 1663429"/>
              <a:gd name="connsiteX2" fmla="*/ 843996 w 843996"/>
              <a:gd name="connsiteY2" fmla="*/ 0 h 1663429"/>
              <a:gd name="connsiteX3" fmla="*/ 0 w 843996"/>
              <a:gd name="connsiteY3" fmla="*/ 1663429 h 1663429"/>
              <a:gd name="connsiteX0" fmla="*/ 2647 w 846643"/>
              <a:gd name="connsiteY0" fmla="*/ 1663429 h 1663429"/>
              <a:gd name="connsiteX1" fmla="*/ 0 w 846643"/>
              <a:gd name="connsiteY1" fmla="*/ 3421 h 1663429"/>
              <a:gd name="connsiteX2" fmla="*/ 846643 w 846643"/>
              <a:gd name="connsiteY2" fmla="*/ 0 h 1663429"/>
              <a:gd name="connsiteX3" fmla="*/ 2647 w 846643"/>
              <a:gd name="connsiteY3" fmla="*/ 1663429 h 1663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6643" h="1663429">
                <a:moveTo>
                  <a:pt x="2647" y="1663429"/>
                </a:moveTo>
                <a:cubicBezTo>
                  <a:pt x="1765" y="1110093"/>
                  <a:pt x="882" y="556757"/>
                  <a:pt x="0" y="3421"/>
                </a:cubicBezTo>
                <a:lnTo>
                  <a:pt x="846643" y="0"/>
                </a:lnTo>
                <a:lnTo>
                  <a:pt x="2647" y="1663429"/>
                </a:lnTo>
                <a:close/>
              </a:path>
            </a:pathLst>
          </a:custGeom>
          <a:solidFill>
            <a:srgbClr val="DD50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Isosceles Triangle 62"/>
          <p:cNvSpPr/>
          <p:nvPr/>
        </p:nvSpPr>
        <p:spPr>
          <a:xfrm rot="10800000">
            <a:off x="11755619" y="6002865"/>
            <a:ext cx="436379" cy="857369"/>
          </a:xfrm>
          <a:custGeom>
            <a:avLst/>
            <a:gdLst>
              <a:gd name="connsiteX0" fmla="*/ 0 w 483140"/>
              <a:gd name="connsiteY0" fmla="*/ 528680 h 528680"/>
              <a:gd name="connsiteX1" fmla="*/ 241570 w 483140"/>
              <a:gd name="connsiteY1" fmla="*/ 0 h 528680"/>
              <a:gd name="connsiteX2" fmla="*/ 483140 w 483140"/>
              <a:gd name="connsiteY2" fmla="*/ 528680 h 528680"/>
              <a:gd name="connsiteX3" fmla="*/ 0 w 483140"/>
              <a:gd name="connsiteY3" fmla="*/ 528680 h 528680"/>
              <a:gd name="connsiteX0" fmla="*/ 157264 w 640404"/>
              <a:gd name="connsiteY0" fmla="*/ 937241 h 937241"/>
              <a:gd name="connsiteX1" fmla="*/ 0 w 640404"/>
              <a:gd name="connsiteY1" fmla="*/ 0 h 937241"/>
              <a:gd name="connsiteX2" fmla="*/ 640404 w 640404"/>
              <a:gd name="connsiteY2" fmla="*/ 937241 h 937241"/>
              <a:gd name="connsiteX3" fmla="*/ 157264 w 640404"/>
              <a:gd name="connsiteY3" fmla="*/ 937241 h 937241"/>
              <a:gd name="connsiteX0" fmla="*/ 157264 w 834957"/>
              <a:gd name="connsiteY0" fmla="*/ 943583 h 943583"/>
              <a:gd name="connsiteX1" fmla="*/ 0 w 834957"/>
              <a:gd name="connsiteY1" fmla="*/ 6342 h 943583"/>
              <a:gd name="connsiteX2" fmla="*/ 834957 w 834957"/>
              <a:gd name="connsiteY2" fmla="*/ 0 h 943583"/>
              <a:gd name="connsiteX3" fmla="*/ 157264 w 834957"/>
              <a:gd name="connsiteY3" fmla="*/ 943583 h 943583"/>
              <a:gd name="connsiteX0" fmla="*/ 0 w 843063"/>
              <a:gd name="connsiteY0" fmla="*/ 904672 h 904672"/>
              <a:gd name="connsiteX1" fmla="*/ 8106 w 843063"/>
              <a:gd name="connsiteY1" fmla="*/ 6342 h 904672"/>
              <a:gd name="connsiteX2" fmla="*/ 843063 w 843063"/>
              <a:gd name="connsiteY2" fmla="*/ 0 h 904672"/>
              <a:gd name="connsiteX3" fmla="*/ 0 w 843063"/>
              <a:gd name="connsiteY3" fmla="*/ 904672 h 904672"/>
              <a:gd name="connsiteX0" fmla="*/ 0 w 881974"/>
              <a:gd name="connsiteY0" fmla="*/ 1663429 h 1663429"/>
              <a:gd name="connsiteX1" fmla="*/ 47017 w 881974"/>
              <a:gd name="connsiteY1" fmla="*/ 6342 h 1663429"/>
              <a:gd name="connsiteX2" fmla="*/ 881974 w 881974"/>
              <a:gd name="connsiteY2" fmla="*/ 0 h 1663429"/>
              <a:gd name="connsiteX3" fmla="*/ 0 w 881974"/>
              <a:gd name="connsiteY3" fmla="*/ 1663429 h 1663429"/>
              <a:gd name="connsiteX0" fmla="*/ 0 w 843996"/>
              <a:gd name="connsiteY0" fmla="*/ 1663429 h 1663429"/>
              <a:gd name="connsiteX1" fmla="*/ 9039 w 843996"/>
              <a:gd name="connsiteY1" fmla="*/ 6342 h 1663429"/>
              <a:gd name="connsiteX2" fmla="*/ 843996 w 843996"/>
              <a:gd name="connsiteY2" fmla="*/ 0 h 1663429"/>
              <a:gd name="connsiteX3" fmla="*/ 0 w 843996"/>
              <a:gd name="connsiteY3" fmla="*/ 1663429 h 1663429"/>
              <a:gd name="connsiteX0" fmla="*/ 0 w 843996"/>
              <a:gd name="connsiteY0" fmla="*/ 1663429 h 1663429"/>
              <a:gd name="connsiteX1" fmla="*/ 93759 w 843996"/>
              <a:gd name="connsiteY1" fmla="*/ 6342 h 1663429"/>
              <a:gd name="connsiteX2" fmla="*/ 843996 w 843996"/>
              <a:gd name="connsiteY2" fmla="*/ 0 h 1663429"/>
              <a:gd name="connsiteX3" fmla="*/ 0 w 843996"/>
              <a:gd name="connsiteY3" fmla="*/ 1663429 h 1663429"/>
              <a:gd name="connsiteX0" fmla="*/ 2647 w 846643"/>
              <a:gd name="connsiteY0" fmla="*/ 1663429 h 1663429"/>
              <a:gd name="connsiteX1" fmla="*/ 0 w 846643"/>
              <a:gd name="connsiteY1" fmla="*/ 3421 h 1663429"/>
              <a:gd name="connsiteX2" fmla="*/ 846643 w 846643"/>
              <a:gd name="connsiteY2" fmla="*/ 0 h 1663429"/>
              <a:gd name="connsiteX3" fmla="*/ 2647 w 846643"/>
              <a:gd name="connsiteY3" fmla="*/ 1663429 h 1663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6643" h="1663429">
                <a:moveTo>
                  <a:pt x="2647" y="1663429"/>
                </a:moveTo>
                <a:cubicBezTo>
                  <a:pt x="1765" y="1110093"/>
                  <a:pt x="882" y="556757"/>
                  <a:pt x="0" y="3421"/>
                </a:cubicBezTo>
                <a:lnTo>
                  <a:pt x="846643" y="0"/>
                </a:lnTo>
                <a:lnTo>
                  <a:pt x="2647" y="1663429"/>
                </a:lnTo>
                <a:close/>
              </a:path>
            </a:pathLst>
          </a:custGeom>
          <a:solidFill>
            <a:srgbClr val="135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Connector 64"/>
          <p:cNvCxnSpPr/>
          <p:nvPr/>
        </p:nvCxnSpPr>
        <p:spPr>
          <a:xfrm>
            <a:off x="838200" y="1367334"/>
            <a:ext cx="10515600" cy="0"/>
          </a:xfrm>
          <a:prstGeom prst="line">
            <a:avLst/>
          </a:prstGeom>
          <a:ln>
            <a:solidFill>
              <a:srgbClr val="1350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32290B3-45DB-4A58-8D0D-188A34C3ABA6}"/>
              </a:ext>
            </a:extLst>
          </p:cNvPr>
          <p:cNvCxnSpPr/>
          <p:nvPr userDrawn="1"/>
        </p:nvCxnSpPr>
        <p:spPr>
          <a:xfrm>
            <a:off x="10403992" y="0"/>
            <a:ext cx="0" cy="86421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B098BCD2-E802-48BA-83DE-3271B53B6A62}"/>
              </a:ext>
            </a:extLst>
          </p:cNvPr>
          <p:cNvSpPr/>
          <p:nvPr userDrawn="1"/>
        </p:nvSpPr>
        <p:spPr>
          <a:xfrm>
            <a:off x="5912296" y="6638539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algn="l" rtl="0"/>
            <a:fld id="{47D476D9-6694-4DDC-BB38-A546266BFA53}" type="slidenum">
              <a:rPr lang="en-US" sz="1800" b="0" i="0" u="none" strike="noStrike" baseline="30000" smtClean="0">
                <a:solidFill>
                  <a:srgbClr val="000000"/>
                </a:solidFill>
                <a:latin typeface="Calibri" panose="020F0502020204030204" pitchFamily="34" charset="0"/>
              </a:rPr>
              <a:t>‹#›</a:t>
            </a:fld>
            <a:endParaRPr lang="en-US" sz="1800" b="0" i="0" u="none" strike="noStrike" baseline="30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210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DD505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DD505D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D505D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D505D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D505D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D505D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2713" y="4369921"/>
            <a:ext cx="10515600" cy="2456688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rgbClr val="DD505D"/>
                </a:solidFill>
              </a:rPr>
              <a:t>Peter Swire</a:t>
            </a:r>
          </a:p>
          <a:p>
            <a:r>
              <a:rPr lang="en-US" b="1" dirty="0">
                <a:solidFill>
                  <a:srgbClr val="DD505D"/>
                </a:solidFill>
              </a:rPr>
              <a:t> Georgia Tech  &amp; Cross-Border Data Forum</a:t>
            </a:r>
          </a:p>
          <a:p>
            <a:r>
              <a:rPr lang="en-US" b="1" dirty="0">
                <a:solidFill>
                  <a:srgbClr val="DD505D"/>
                </a:solidFill>
              </a:rPr>
              <a:t>“The Importance of the OECD Declaration on Government</a:t>
            </a:r>
          </a:p>
          <a:p>
            <a:r>
              <a:rPr lang="en-US" b="1" dirty="0">
                <a:solidFill>
                  <a:srgbClr val="DD505D"/>
                </a:solidFill>
              </a:rPr>
              <a:t>Access to Personal Data held by Private Sector Entities”</a:t>
            </a:r>
          </a:p>
          <a:p>
            <a:endParaRPr lang="en-US" b="1" dirty="0">
              <a:solidFill>
                <a:srgbClr val="DD505D"/>
              </a:solidFill>
            </a:endParaRPr>
          </a:p>
          <a:p>
            <a:r>
              <a:rPr lang="en-US" b="1" dirty="0">
                <a:solidFill>
                  <a:srgbClr val="DD505D"/>
                </a:solidFill>
              </a:rPr>
              <a:t>International Intelligence Oversight Forum</a:t>
            </a:r>
          </a:p>
          <a:p>
            <a:r>
              <a:rPr lang="en-US" b="1" dirty="0">
                <a:solidFill>
                  <a:srgbClr val="DD505D"/>
                </a:solidFill>
              </a:rPr>
              <a:t>November 28, 2023</a:t>
            </a:r>
          </a:p>
        </p:txBody>
      </p:sp>
    </p:spTree>
    <p:extLst>
      <p:ext uri="{BB962C8B-B14F-4D97-AF65-F5344CB8AC3E}">
        <p14:creationId xmlns:p14="http://schemas.microsoft.com/office/powerpoint/2010/main" val="2136684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drivers for needing an OECD-type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Law enforcement </a:t>
            </a:r>
            <a:r>
              <a:rPr lang="en-US" sz="2400" dirty="0"/>
              <a:t>– the “globalization of criminal evidence”</a:t>
            </a:r>
          </a:p>
          <a:p>
            <a:r>
              <a:rPr lang="en-US" sz="2400" b="1" dirty="0"/>
              <a:t>National security </a:t>
            </a:r>
            <a:r>
              <a:rPr lang="en-US" sz="2400" dirty="0"/>
              <a:t>– the convergence of civilian communications and intelligence collection</a:t>
            </a:r>
          </a:p>
          <a:p>
            <a:r>
              <a:rPr lang="en-US" sz="2400" b="1" dirty="0"/>
              <a:t>Legal change</a:t>
            </a:r>
          </a:p>
          <a:p>
            <a:pPr lvl="1"/>
            <a:r>
              <a:rPr lang="en-US" dirty="0"/>
              <a:t>European Union law has pushed for greater transparency of safeguards in third countries</a:t>
            </a:r>
          </a:p>
          <a:p>
            <a:pPr lvl="1"/>
            <a:r>
              <a:rPr lang="en-US" dirty="0"/>
              <a:t>Analysis of government access practices required to perform a “Transfer Impact Assessment”</a:t>
            </a:r>
          </a:p>
          <a:p>
            <a:r>
              <a:rPr lang="en-US" sz="2400" dirty="0"/>
              <a:t>Caveat – there may be other drivers for needing the process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7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A927D-DFFC-2DC3-0A0E-564F09224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Resource Posted on CBDF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72C92-30DF-6C8B-DAFB-404D9F37C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4C36"/>
                </a:solidFill>
                <a:latin typeface="RecifeTextWeb"/>
              </a:rPr>
              <a:t>Christopher </a:t>
            </a:r>
            <a:r>
              <a:rPr lang="en-US" dirty="0" err="1">
                <a:solidFill>
                  <a:srgbClr val="004C36"/>
                </a:solidFill>
                <a:latin typeface="RecifeTextWeb"/>
              </a:rPr>
              <a:t>Docksey</a:t>
            </a:r>
            <a:r>
              <a:rPr lang="en-US" dirty="0">
                <a:solidFill>
                  <a:srgbClr val="004C36"/>
                </a:solidFill>
                <a:latin typeface="RecifeTextWeb"/>
              </a:rPr>
              <a:t> &amp; Kenneth Propp, “</a:t>
            </a:r>
            <a:r>
              <a:rPr lang="en-US" i="0" u="none" strike="noStrike" dirty="0">
                <a:solidFill>
                  <a:srgbClr val="004C36"/>
                </a:solidFill>
                <a:effectLst/>
                <a:latin typeface="RecifeTextWeb"/>
              </a:rPr>
              <a:t>Government Access to Personal Data and Transnational Interoperability: An Accountability Perspective”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9497AB-FDB7-9C35-75EA-397F7E2B1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6763-90B1-4F9E-A6E6-D2E666C1DEC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160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6B7BF-3EB5-0EAF-0D65-E4951D1DB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Law Enforcement Access to Personal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181E0-3B24-AC17-17DA-F9DD5B165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0976"/>
            <a:ext cx="10515600" cy="5090499"/>
          </a:xfrm>
        </p:spPr>
        <p:txBody>
          <a:bodyPr>
            <a:normAutofit/>
          </a:bodyPr>
          <a:lstStyle/>
          <a:p>
            <a:r>
              <a:rPr lang="en-US" sz="2000" dirty="0"/>
              <a:t>Enormous </a:t>
            </a:r>
            <a:r>
              <a:rPr lang="en-US" sz="2000" b="1" dirty="0"/>
              <a:t>factual changes</a:t>
            </a:r>
          </a:p>
          <a:p>
            <a:pPr lvl="1"/>
            <a:r>
              <a:rPr lang="en-US" sz="2000" dirty="0"/>
              <a:t>In old days, evidence of a crime in Paris was in Paris</a:t>
            </a:r>
          </a:p>
          <a:p>
            <a:pPr lvl="1"/>
            <a:r>
              <a:rPr lang="en-US" sz="2000" dirty="0"/>
              <a:t>Today, evidence of a crime in Paris often will be in hands of:</a:t>
            </a:r>
          </a:p>
          <a:p>
            <a:pPr lvl="2"/>
            <a:r>
              <a:rPr lang="en-US" dirty="0"/>
              <a:t>An EU Member State; or </a:t>
            </a:r>
          </a:p>
          <a:p>
            <a:pPr lvl="2"/>
            <a:r>
              <a:rPr lang="en-US" dirty="0"/>
              <a:t>U.S. service provider: U.S. law prohibits disclosure of content to law enforcement, except with MLAT</a:t>
            </a:r>
          </a:p>
          <a:p>
            <a:pPr lvl="2"/>
            <a:r>
              <a:rPr lang="en-US" dirty="0"/>
              <a:t>EU estimates that 55% of criminal cases involve electronic evidence in a different country</a:t>
            </a:r>
          </a:p>
          <a:p>
            <a:r>
              <a:rPr lang="en-US" sz="2000" dirty="0"/>
              <a:t>Factual change drives </a:t>
            </a:r>
            <a:r>
              <a:rPr lang="en-US" sz="2000" b="1" dirty="0"/>
              <a:t>legal change</a:t>
            </a:r>
            <a:r>
              <a:rPr lang="en-US" sz="2000" dirty="0"/>
              <a:t>, to enable access</a:t>
            </a:r>
          </a:p>
          <a:p>
            <a:pPr lvl="1"/>
            <a:r>
              <a:rPr lang="en-US" sz="2000" dirty="0"/>
              <a:t>U.S. CLOUD Act</a:t>
            </a:r>
          </a:p>
          <a:p>
            <a:pPr lvl="1"/>
            <a:r>
              <a:rPr lang="en-US" sz="2000" dirty="0"/>
              <a:t>EU E-Evidence regulation</a:t>
            </a:r>
          </a:p>
          <a:p>
            <a:pPr lvl="1"/>
            <a:r>
              <a:rPr lang="en-US" sz="2000" dirty="0"/>
              <a:t>Current U.S./EU negotiations</a:t>
            </a:r>
          </a:p>
          <a:p>
            <a:r>
              <a:rPr lang="en-US" sz="2000" b="1" dirty="0"/>
              <a:t>Conclusion</a:t>
            </a:r>
            <a:r>
              <a:rPr lang="en-US" sz="2000" dirty="0"/>
              <a:t>: “The Globalization of Criminal Evidence” (2018)</a:t>
            </a:r>
          </a:p>
          <a:p>
            <a:pPr lvl="1"/>
            <a:r>
              <a:rPr lang="en-US" sz="2000" dirty="0"/>
              <a:t>Compelling reasons to understand law enforcement access rules in other countries</a:t>
            </a:r>
          </a:p>
          <a:p>
            <a:pPr lvl="1"/>
            <a:r>
              <a:rPr lang="en-US" sz="2000" dirty="0"/>
              <a:t>OECD process addresses law enforcement access rules</a:t>
            </a:r>
          </a:p>
          <a:p>
            <a:pPr marL="0" indent="0">
              <a:buNone/>
            </a:pPr>
            <a:endParaRPr lang="en-US" sz="3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A7DC92-91FC-29DB-4D35-E9120FC5D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6763-90B1-4F9E-A6E6-D2E666C1DEC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298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3C139-D0CD-B476-C3EA-4D3792BA1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055" y="413267"/>
            <a:ext cx="10515600" cy="86422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200" dirty="0">
                <a:cs typeface="+mn-cs"/>
              </a:rPr>
              <a:t>“Dual-Use” Technologies: The Convergence of Civilian Communications and Intelligence Collection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8450C-143D-E8BE-1010-58D1A50BA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1951"/>
            <a:ext cx="10515600" cy="4205620"/>
          </a:xfrm>
        </p:spPr>
        <p:txBody>
          <a:bodyPr>
            <a:noAutofit/>
          </a:bodyPr>
          <a:lstStyle/>
          <a:p>
            <a:r>
              <a:rPr lang="en-US" sz="2000" b="1" dirty="0"/>
              <a:t>Factual changes</a:t>
            </a:r>
          </a:p>
          <a:p>
            <a:r>
              <a:rPr lang="en-US" sz="2000" dirty="0"/>
              <a:t>From nation-states to </a:t>
            </a:r>
            <a:r>
              <a:rPr lang="en-US" sz="2000" b="1" dirty="0"/>
              <a:t>well-hidden terrorists</a:t>
            </a:r>
            <a:r>
              <a:rPr lang="en-US" sz="2000" dirty="0"/>
              <a:t>. </a:t>
            </a:r>
          </a:p>
          <a:p>
            <a:pPr lvl="1"/>
            <a:r>
              <a:rPr lang="en-US" sz="2000" dirty="0"/>
              <a:t>Post 9/11, surveillance far beyond ”spies” of a few nation states</a:t>
            </a:r>
          </a:p>
          <a:p>
            <a:r>
              <a:rPr lang="en-US" sz="2000" dirty="0"/>
              <a:t>From domestic to foreign </a:t>
            </a:r>
          </a:p>
          <a:p>
            <a:pPr lvl="1"/>
            <a:r>
              <a:rPr lang="en-US" sz="2000" dirty="0"/>
              <a:t>Before, surveil </a:t>
            </a:r>
            <a:r>
              <a:rPr lang="en-US" sz="2000" b="1" dirty="0"/>
              <a:t>within the Warsaw pact</a:t>
            </a:r>
          </a:p>
          <a:p>
            <a:pPr lvl="1"/>
            <a:r>
              <a:rPr lang="en-US" sz="2000" dirty="0"/>
              <a:t>Today, also surveillance of communications within the </a:t>
            </a:r>
            <a:r>
              <a:rPr lang="en-US" sz="2000" b="1" dirty="0"/>
              <a:t>U.S. and allies</a:t>
            </a:r>
          </a:p>
          <a:p>
            <a:r>
              <a:rPr lang="en-US" sz="2000" dirty="0"/>
              <a:t>From wartime to </a:t>
            </a:r>
            <a:r>
              <a:rPr lang="en-US" sz="2000" b="1" dirty="0"/>
              <a:t>continuous responses to cyber and other threats</a:t>
            </a:r>
            <a:r>
              <a:rPr lang="en-US" sz="2000" dirty="0"/>
              <a:t>. </a:t>
            </a:r>
          </a:p>
          <a:p>
            <a:pPr lvl="1"/>
            <a:r>
              <a:rPr lang="en-US" sz="2000" dirty="0"/>
              <a:t>National security depends on private infrastructure</a:t>
            </a:r>
          </a:p>
          <a:p>
            <a:pPr lvl="1"/>
            <a:r>
              <a:rPr lang="en-US" sz="2000" dirty="0"/>
              <a:t>So, national security seeks visibility there</a:t>
            </a:r>
          </a:p>
          <a:p>
            <a:r>
              <a:rPr lang="en-US" sz="2000" dirty="0"/>
              <a:t>From military combat zones to civilian communications. </a:t>
            </a:r>
          </a:p>
          <a:p>
            <a:pPr lvl="1"/>
            <a:r>
              <a:rPr lang="en-US" sz="2000" b="1" dirty="0"/>
              <a:t>Today, the same devices, software, and networks used “at home” and in Ukraine/Russian conflict</a:t>
            </a:r>
          </a:p>
          <a:p>
            <a:pPr lvl="1"/>
            <a:r>
              <a:rPr lang="en-US" sz="2000" b="1" dirty="0"/>
              <a:t>If learn to hack for combat, then can hack in other realms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D64F5F-390E-E2B9-CA4A-A31BB8B16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6763-90B1-4F9E-A6E6-D2E666C1DEC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235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66A13-4911-D3C8-6A01-C86817D17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Security Surveillance (2)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BE963-9BD2-8150-6546-E40E73F97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Summary on </a:t>
            </a:r>
            <a:r>
              <a:rPr lang="en-US" sz="2200" b="1" dirty="0"/>
              <a:t>factual changes</a:t>
            </a:r>
          </a:p>
          <a:p>
            <a:pPr lvl="1"/>
            <a:r>
              <a:rPr lang="en-US" sz="2200" dirty="0"/>
              <a:t>Continuous, global (foreign &amp; domestic) surveillance of civilian ICT</a:t>
            </a:r>
          </a:p>
          <a:p>
            <a:pPr lvl="1"/>
            <a:r>
              <a:rPr lang="en-US" sz="2200" dirty="0"/>
              <a:t>National security, economic, and civil liberties domains all use the </a:t>
            </a:r>
            <a:r>
              <a:rPr lang="en-US" sz="2200" b="1" dirty="0"/>
              <a:t>same Internet</a:t>
            </a:r>
          </a:p>
          <a:p>
            <a:r>
              <a:rPr lang="en-US" sz="2200" b="1" dirty="0"/>
              <a:t>All users of the Internet </a:t>
            </a:r>
            <a:r>
              <a:rPr lang="en-US" sz="2200" dirty="0"/>
              <a:t>are thus stakeholders in rules for intelligence collection</a:t>
            </a:r>
          </a:p>
          <a:p>
            <a:r>
              <a:rPr lang="en-US" sz="2200" dirty="0"/>
              <a:t>OECD process addresses intelligence collection</a:t>
            </a:r>
          </a:p>
          <a:p>
            <a:endParaRPr lang="en-US" sz="2400" b="1" dirty="0"/>
          </a:p>
          <a:p>
            <a:endParaRPr lang="en-US" sz="2400" b="1" dirty="0"/>
          </a:p>
          <a:p>
            <a:pPr marL="457200" lvl="1" indent="0">
              <a:buNone/>
            </a:pPr>
            <a:endParaRPr lang="en-US" sz="2000" b="1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AB9A14-8E85-8722-AE18-7E3B9E346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6763-90B1-4F9E-A6E6-D2E666C1DEC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591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4248A-64DE-53CF-80DD-F99FF93DD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B53C5-25C8-2067-12DF-817579422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>
                <a:latin typeface="Roboto" panose="02000000000000000000" pitchFamily="2" charset="0"/>
                <a:ea typeface="Roboto" panose="02000000000000000000" pitchFamily="2" charset="0"/>
              </a:rPr>
              <a:t>Snowden revelations drove legislative reform concerning government access</a:t>
            </a:r>
          </a:p>
          <a:p>
            <a:pPr lvl="1"/>
            <a:r>
              <a:rPr lang="en-US" sz="2200" dirty="0">
                <a:latin typeface="Roboto" panose="02000000000000000000" pitchFamily="2" charset="0"/>
                <a:ea typeface="Roboto" panose="02000000000000000000" pitchFamily="2" charset="0"/>
              </a:rPr>
              <a:t>USA-FREEDOM Act (2015) governed intelligence collection</a:t>
            </a:r>
          </a:p>
          <a:p>
            <a:pPr lvl="1"/>
            <a:r>
              <a:rPr lang="en-US" sz="2200" dirty="0">
                <a:latin typeface="Roboto" panose="02000000000000000000" pitchFamily="2" charset="0"/>
                <a:ea typeface="Roboto" panose="02000000000000000000" pitchFamily="2" charset="0"/>
              </a:rPr>
              <a:t>EU GDPR (2014) passed soon after Snowden</a:t>
            </a:r>
          </a:p>
          <a:p>
            <a:r>
              <a:rPr lang="en-US" sz="2200" dirty="0">
                <a:latin typeface="Roboto" panose="02000000000000000000" pitchFamily="2" charset="0"/>
                <a:ea typeface="Roboto" panose="02000000000000000000" pitchFamily="2" charset="0"/>
              </a:rPr>
              <a:t>EU </a:t>
            </a:r>
            <a:r>
              <a:rPr lang="en-US" sz="2200" i="1" dirty="0">
                <a:latin typeface="Roboto" panose="02000000000000000000" pitchFamily="2" charset="0"/>
                <a:ea typeface="Roboto" panose="02000000000000000000" pitchFamily="2" charset="0"/>
              </a:rPr>
              <a:t>Schrems</a:t>
            </a:r>
            <a:r>
              <a:rPr lang="en-US" sz="2200" dirty="0">
                <a:latin typeface="Roboto" panose="02000000000000000000" pitchFamily="2" charset="0"/>
                <a:ea typeface="Roboto" panose="02000000000000000000" pitchFamily="2" charset="0"/>
              </a:rPr>
              <a:t> cases</a:t>
            </a:r>
          </a:p>
          <a:p>
            <a:pPr lvl="1"/>
            <a:r>
              <a:rPr lang="en-US" sz="2200" kern="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Compliance with safeguards increasingly is a requirement for lawful transfers of data </a:t>
            </a:r>
          </a:p>
          <a:p>
            <a:pPr lvl="1"/>
            <a:r>
              <a:rPr lang="en-US" sz="2200" dirty="0">
                <a:latin typeface="Roboto" panose="02000000000000000000" pitchFamily="2" charset="0"/>
                <a:ea typeface="Roboto" panose="02000000000000000000" pitchFamily="2" charset="0"/>
              </a:rPr>
              <a:t>For a lawful transfer, a controller must conduct a “</a:t>
            </a:r>
            <a:r>
              <a:rPr lang="en-US" sz="2200" b="1" dirty="0">
                <a:latin typeface="Roboto" panose="02000000000000000000" pitchFamily="2" charset="0"/>
                <a:ea typeface="Roboto" panose="02000000000000000000" pitchFamily="2" charset="0"/>
              </a:rPr>
              <a:t>Transfer Impact Assessment</a:t>
            </a:r>
            <a:r>
              <a:rPr lang="en-US" sz="2200" dirty="0">
                <a:latin typeface="Roboto" panose="02000000000000000000" pitchFamily="2" charset="0"/>
                <a:ea typeface="Roboto" panose="02000000000000000000" pitchFamily="2" charset="0"/>
              </a:rPr>
              <a:t>” of government access rules/practices in the third country</a:t>
            </a:r>
          </a:p>
          <a:p>
            <a:pPr lvl="1"/>
            <a:r>
              <a:rPr lang="en-US" sz="2200" dirty="0">
                <a:latin typeface="Roboto" panose="02000000000000000000" pitchFamily="2" charset="0"/>
                <a:ea typeface="Roboto" panose="02000000000000000000" pitchFamily="2" charset="0"/>
              </a:rPr>
              <a:t>Therefore, widespread legal requirement to understand government access</a:t>
            </a:r>
          </a:p>
          <a:p>
            <a:r>
              <a:rPr lang="en-US" sz="2200" b="1" dirty="0">
                <a:latin typeface="Roboto" panose="02000000000000000000" pitchFamily="2" charset="0"/>
                <a:ea typeface="Roboto" panose="02000000000000000000" pitchFamily="2" charset="0"/>
              </a:rPr>
              <a:t>OECD process </a:t>
            </a:r>
            <a:r>
              <a:rPr lang="en-US" sz="2200" dirty="0">
                <a:latin typeface="Roboto" panose="02000000000000000000" pitchFamily="2" charset="0"/>
                <a:ea typeface="Roboto" panose="02000000000000000000" pitchFamily="2" charset="0"/>
              </a:rPr>
              <a:t>helps entities meet the requirements to perform a Transfer Impact Assessment, to create a lawful basis for the enormous volume of cross-border transfers of personal data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79456F-87B9-1D74-AB32-EF3F345FB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6763-90B1-4F9E-A6E6-D2E666C1DEC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441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C1BA6-67EA-DB94-6379-CFAF8546B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Conclusion: What is at Stake?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07F31-E723-CC52-9EA8-8B85A7D35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0976"/>
            <a:ext cx="10515600" cy="4725373"/>
          </a:xfrm>
        </p:spPr>
        <p:txBody>
          <a:bodyPr>
            <a:normAutofit/>
          </a:bodyPr>
          <a:lstStyle/>
          <a:p>
            <a:r>
              <a:rPr lang="en-US" sz="2200" b="1" dirty="0"/>
              <a:t>Optimistic view </a:t>
            </a:r>
            <a:r>
              <a:rPr lang="en-US" sz="2200" dirty="0"/>
              <a:t>– rule of law democracies can demonstrate compliance with OECD declaration</a:t>
            </a:r>
          </a:p>
          <a:p>
            <a:pPr lvl="1"/>
            <a:r>
              <a:rPr lang="en-US" sz="2200" dirty="0"/>
              <a:t>Achieve “data free flow with trust”</a:t>
            </a:r>
          </a:p>
          <a:p>
            <a:pPr lvl="1"/>
            <a:r>
              <a:rPr lang="en-US" sz="2200" dirty="0"/>
              <a:t>The importance of </a:t>
            </a:r>
            <a:r>
              <a:rPr lang="en-US" sz="2200" b="1" dirty="0"/>
              <a:t>oversight</a:t>
            </a:r>
            <a:r>
              <a:rPr lang="en-US" sz="2200" dirty="0"/>
              <a:t> – need IC oversight to help establish trust by Internet users</a:t>
            </a:r>
          </a:p>
          <a:p>
            <a:r>
              <a:rPr lang="en-US" sz="2200" b="1" dirty="0"/>
              <a:t>Pessimistic view </a:t>
            </a:r>
            <a:r>
              <a:rPr lang="en-US" sz="2200" dirty="0"/>
              <a:t>– if no agreement, and fear of foreign surveillance, then big incentive to </a:t>
            </a:r>
            <a:r>
              <a:rPr lang="en-US" sz="2200" b="1" dirty="0"/>
              <a:t>localize data</a:t>
            </a:r>
          </a:p>
          <a:p>
            <a:pPr lvl="1"/>
            <a:r>
              <a:rPr lang="en-US" sz="2200" b="1" dirty="0"/>
              <a:t>Economic and societal harms </a:t>
            </a:r>
            <a:r>
              <a:rPr lang="en-US" sz="2200" dirty="0"/>
              <a:t>from localization</a:t>
            </a:r>
          </a:p>
          <a:p>
            <a:pPr lvl="1"/>
            <a:r>
              <a:rPr lang="en-US" sz="2200" b="1" dirty="0"/>
              <a:t>Harms to national security </a:t>
            </a:r>
            <a:r>
              <a:rPr lang="en-US" sz="2200" dirty="0"/>
              <a:t>– democratic allies will have greatly reduced visibility where the surveillance is necessary and proportionate</a:t>
            </a:r>
          </a:p>
          <a:p>
            <a:pPr lvl="1"/>
            <a:r>
              <a:rPr lang="en-US" sz="2200" b="1" dirty="0"/>
              <a:t>Harms to privacy/civil liberties </a:t>
            </a:r>
            <a:r>
              <a:rPr lang="en-US" sz="2200" dirty="0"/>
              <a:t>– for localization in an authoritarian regime, the result is more power for the state</a:t>
            </a:r>
          </a:p>
          <a:p>
            <a:r>
              <a:rPr lang="en-US" sz="2200" b="1" dirty="0"/>
              <a:t>Conclusion – build on the OECD Declaration and achieve the optimistic view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F2E8D7-042E-C609-2D87-A10B19F91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6763-90B1-4F9E-A6E6-D2E666C1DEC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91402"/>
      </p:ext>
    </p:extLst>
  </p:cSld>
  <p:clrMapOvr>
    <a:masterClrMapping/>
  </p:clrMapOvr>
</p:sld>
</file>

<file path=ppt/theme/theme1.xml><?xml version="1.0" encoding="utf-8"?>
<a:theme xmlns:a="http://schemas.openxmlformats.org/drawingml/2006/main" name="CBDF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BDF Presentation.pptx" id="{171D28A1-32BD-4AF2-AD71-5C8661AC2A0C}" vid="{E70C684E-D0CD-4D89-AAAE-4315BE542A4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CBDF Presentation</Template>
  <TotalTime>5148</TotalTime>
  <Words>679</Words>
  <Application>Microsoft Office PowerPoint</Application>
  <PresentationFormat>Widescreen</PresentationFormat>
  <Paragraphs>76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RecifeTextWeb</vt:lpstr>
      <vt:lpstr>Roboto</vt:lpstr>
      <vt:lpstr>Wingdings</vt:lpstr>
      <vt:lpstr>CBDF Presentation</vt:lpstr>
      <vt:lpstr> </vt:lpstr>
      <vt:lpstr>Three drivers for needing an OECD-type process</vt:lpstr>
      <vt:lpstr>A Resource Posted on CBDF today</vt:lpstr>
      <vt:lpstr>Law Enforcement Access to Personal Data</vt:lpstr>
      <vt:lpstr>“Dual-Use” Technologies: The Convergence of Civilian Communications and Intelligence Collection</vt:lpstr>
      <vt:lpstr>National Security Surveillance (2) </vt:lpstr>
      <vt:lpstr>Legal Changes</vt:lpstr>
      <vt:lpstr>Conclusion: What is at Stake?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of directors meeting</dc:title>
  <dc:creator>Swire, Peter P</dc:creator>
  <cp:lastModifiedBy>Kennedy-Mayo, DeBrae C</cp:lastModifiedBy>
  <cp:revision>159</cp:revision>
  <dcterms:created xsi:type="dcterms:W3CDTF">2020-11-30T18:59:42Z</dcterms:created>
  <dcterms:modified xsi:type="dcterms:W3CDTF">2023-11-28T19:52:03Z</dcterms:modified>
</cp:coreProperties>
</file>