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notesMasterIdLst>
    <p:notesMasterId r:id="rId17"/>
  </p:notesMasterIdLst>
  <p:handoutMasterIdLst>
    <p:handoutMasterId r:id="rId18"/>
  </p:handoutMasterIdLst>
  <p:sldIdLst>
    <p:sldId id="256" r:id="rId4"/>
    <p:sldId id="1034" r:id="rId5"/>
    <p:sldId id="1001" r:id="rId6"/>
    <p:sldId id="1036" r:id="rId7"/>
    <p:sldId id="1025" r:id="rId8"/>
    <p:sldId id="1026" r:id="rId9"/>
    <p:sldId id="1027" r:id="rId10"/>
    <p:sldId id="1028" r:id="rId11"/>
    <p:sldId id="1029" r:id="rId12"/>
    <p:sldId id="1030" r:id="rId13"/>
    <p:sldId id="1033" r:id="rId14"/>
    <p:sldId id="1032" r:id="rId15"/>
    <p:sldId id="1035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Slab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, Ana I" initials="AAI" lastIdx="15" clrIdx="0">
    <p:extLst>
      <p:ext uri="{19B8F6BF-5375-455C-9EA6-DF929625EA0E}">
        <p15:presenceInfo xmlns:p15="http://schemas.microsoft.com/office/powerpoint/2012/main" userId="S::aa16@gatech.edu::d06b83ed-9c91-4c71-84f1-a0b2090fbe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003057"/>
    <a:srgbClr val="857437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2" autoAdjust="0"/>
    <p:restoredTop sz="89524"/>
  </p:normalViewPr>
  <p:slideViewPr>
    <p:cSldViewPr snapToGrid="0" snapToObjects="1">
      <p:cViewPr varScale="1">
        <p:scale>
          <a:sx n="60" d="100"/>
          <a:sy n="60" d="100"/>
        </p:scale>
        <p:origin x="420" y="36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8198-A805-D542-9920-2AE3C404574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5A55-D2BB-4C49-A19D-59270668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003057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0" r="11025" b="456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38166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2"/>
          <p:cNvSpPr/>
          <p:nvPr userDrawn="1"/>
        </p:nvSpPr>
        <p:spPr>
          <a:xfrm>
            <a:off x="435997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2"/>
          <p:cNvSpPr/>
          <p:nvPr userDrawn="1"/>
        </p:nvSpPr>
        <p:spPr>
          <a:xfrm>
            <a:off x="4505742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2"/>
          <p:cNvSpPr/>
          <p:nvPr userDrawn="1"/>
        </p:nvSpPr>
        <p:spPr>
          <a:xfrm>
            <a:off x="47575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Hexagon 15"/>
          <p:cNvSpPr/>
          <p:nvPr userDrawn="1"/>
        </p:nvSpPr>
        <p:spPr>
          <a:xfrm>
            <a:off x="3087757" y="4320209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Hexagon 20"/>
          <p:cNvSpPr/>
          <p:nvPr userDrawn="1"/>
        </p:nvSpPr>
        <p:spPr>
          <a:xfrm>
            <a:off x="295833" y="1387707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6105" y="843440"/>
            <a:ext cx="5421008" cy="861005"/>
          </a:xfrm>
          <a:noFill/>
        </p:spPr>
        <p:txBody>
          <a:bodyPr wrap="square" rtlCol="0">
            <a:spAutoFit/>
          </a:bodyPr>
          <a:lstStyle>
            <a:lvl1pPr algn="r">
              <a:defRPr lang="en-US" sz="55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r"/>
            <a:r>
              <a:rPr lang="en-US"/>
              <a:t>Scheller</a:t>
            </a:r>
            <a:endParaRPr lang="en-US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282583" y="-32085"/>
            <a:ext cx="2398643" cy="1291499"/>
          </a:xfrm>
          <a:custGeom>
            <a:avLst/>
            <a:gdLst>
              <a:gd name="connsiteX0" fmla="*/ 145308 w 2398643"/>
              <a:gd name="connsiteY0" fmla="*/ 0 h 1291499"/>
              <a:gd name="connsiteX1" fmla="*/ 2253336 w 2398643"/>
              <a:gd name="connsiteY1" fmla="*/ 0 h 1291499"/>
              <a:gd name="connsiteX2" fmla="*/ 2398643 w 2398643"/>
              <a:gd name="connsiteY2" fmla="*/ 257601 h 1291499"/>
              <a:gd name="connsiteX3" fmla="*/ 1815442 w 2398643"/>
              <a:gd name="connsiteY3" fmla="*/ 1291499 h 1291499"/>
              <a:gd name="connsiteX4" fmla="*/ 583201 w 2398643"/>
              <a:gd name="connsiteY4" fmla="*/ 1291499 h 1291499"/>
              <a:gd name="connsiteX5" fmla="*/ 0 w 2398643"/>
              <a:gd name="connsiteY5" fmla="*/ 257601 h 1291499"/>
              <a:gd name="connsiteX6" fmla="*/ 145308 w 2398643"/>
              <a:gd name="connsiteY6" fmla="*/ 0 h 12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291499">
                <a:moveTo>
                  <a:pt x="145308" y="0"/>
                </a:moveTo>
                <a:lnTo>
                  <a:pt x="2253336" y="0"/>
                </a:lnTo>
                <a:lnTo>
                  <a:pt x="2398643" y="257601"/>
                </a:lnTo>
                <a:lnTo>
                  <a:pt x="1815442" y="1291499"/>
                </a:lnTo>
                <a:lnTo>
                  <a:pt x="583201" y="1291499"/>
                </a:lnTo>
                <a:lnTo>
                  <a:pt x="0" y="257601"/>
                </a:lnTo>
                <a:lnTo>
                  <a:pt x="145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 userDrawn="1"/>
        </p:nvSpPr>
        <p:spPr>
          <a:xfrm>
            <a:off x="-50071" y="281384"/>
            <a:ext cx="836235" cy="2067796"/>
          </a:xfrm>
          <a:custGeom>
            <a:avLst/>
            <a:gdLst>
              <a:gd name="connsiteX0" fmla="*/ 0 w 836235"/>
              <a:gd name="connsiteY0" fmla="*/ 0 h 2067796"/>
              <a:gd name="connsiteX1" fmla="*/ 253034 w 836235"/>
              <a:gd name="connsiteY1" fmla="*/ 0 h 2067796"/>
              <a:gd name="connsiteX2" fmla="*/ 836235 w 836235"/>
              <a:gd name="connsiteY2" fmla="*/ 1033898 h 2067796"/>
              <a:gd name="connsiteX3" fmla="*/ 253034 w 836235"/>
              <a:gd name="connsiteY3" fmla="*/ 2067796 h 2067796"/>
              <a:gd name="connsiteX4" fmla="*/ 0 w 836235"/>
              <a:gd name="connsiteY4" fmla="*/ 2067796 h 2067796"/>
              <a:gd name="connsiteX5" fmla="*/ 0 w 836235"/>
              <a:gd name="connsiteY5" fmla="*/ 1351137 h 2067796"/>
              <a:gd name="connsiteX6" fmla="*/ 0 w 83623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35" h="2067796">
                <a:moveTo>
                  <a:pt x="0" y="0"/>
                </a:moveTo>
                <a:lnTo>
                  <a:pt x="253034" y="0"/>
                </a:lnTo>
                <a:lnTo>
                  <a:pt x="836235" y="1033898"/>
                </a:lnTo>
                <a:lnTo>
                  <a:pt x="253034" y="2067796"/>
                </a:lnTo>
                <a:lnTo>
                  <a:pt x="0" y="2067796"/>
                </a:lnTo>
                <a:lnTo>
                  <a:pt x="0" y="135113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>
            <a:off x="1192696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29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29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4982817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30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30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40552" y="2825378"/>
            <a:ext cx="4416425" cy="728663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 Georgia Institute </a:t>
            </a:r>
            <a:br>
              <a:rPr lang="en-US" dirty="0"/>
            </a:br>
            <a:r>
              <a:rPr lang="en-US" dirty="0"/>
              <a:t>of Technology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6106" y="1856028"/>
            <a:ext cx="5420871" cy="728663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College of Business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534656" y="2535416"/>
            <a:ext cx="3756197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7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614363" y="1372137"/>
            <a:ext cx="10963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4361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08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48058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8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00637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3486375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6172113" y="1954762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8857852" y="1954761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637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0637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86375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486375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2111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2111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857848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57848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90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 flipH="1">
            <a:off x="-1" y="1676482"/>
            <a:ext cx="5846165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8"/>
          <p:cNvSpPr/>
          <p:nvPr userDrawn="1"/>
        </p:nvSpPr>
        <p:spPr>
          <a:xfrm rot="10800000" flipH="1">
            <a:off x="5591332" y="1676479"/>
            <a:ext cx="6600669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7611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36667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287611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5"/>
          </p:nvPr>
        </p:nvSpPr>
        <p:spPr>
          <a:xfrm>
            <a:off x="6536667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019800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4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arallelogram 16"/>
          <p:cNvSpPr/>
          <p:nvPr userDrawn="1"/>
        </p:nvSpPr>
        <p:spPr>
          <a:xfrm>
            <a:off x="741632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Parallelogram 20"/>
          <p:cNvSpPr/>
          <p:nvPr userDrawn="1"/>
        </p:nvSpPr>
        <p:spPr>
          <a:xfrm>
            <a:off x="4291929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Parallelogram 21"/>
          <p:cNvSpPr/>
          <p:nvPr userDrawn="1"/>
        </p:nvSpPr>
        <p:spPr>
          <a:xfrm>
            <a:off x="7842228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37" y="1736097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055837" y="249539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06135" y="1742369"/>
            <a:ext cx="2982764" cy="38318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/>
              <a:t>HEADER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5"/>
          </p:nvPr>
        </p:nvSpPr>
        <p:spPr>
          <a:xfrm>
            <a:off x="4606135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6433" y="1742369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7"/>
          </p:nvPr>
        </p:nvSpPr>
        <p:spPr>
          <a:xfrm>
            <a:off x="8156433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41587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77401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Chevron 20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Triangle 22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967" y="5482484"/>
            <a:ext cx="6769955" cy="646331"/>
          </a:xfrm>
          <a:noFill/>
        </p:spPr>
        <p:txBody>
          <a:bodyPr wrap="square" rtlCol="0">
            <a:noAutofit/>
          </a:bodyPr>
          <a:lstStyle>
            <a:lvl1pPr>
              <a:defRPr lang="en-US" sz="1500" b="1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Insert Quote </a:t>
            </a:r>
            <a:r>
              <a:rPr lang="en-US"/>
              <a:t>Attribute Here</a:t>
            </a:r>
            <a:br>
              <a:rPr lang="en-US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878966" y="1660364"/>
            <a:ext cx="6769956" cy="3822119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Insert Quote Here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62388" y="1175242"/>
            <a:ext cx="1899085" cy="2008241"/>
            <a:chOff x="701435" y="1875184"/>
            <a:chExt cx="1155881" cy="1222319"/>
          </a:xfrm>
        </p:grpSpPr>
        <p:sp>
          <p:nvSpPr>
            <p:cNvPr id="16" name="Rectangle 15"/>
            <p:cNvSpPr/>
            <p:nvPr/>
          </p:nvSpPr>
          <p:spPr>
            <a:xfrm>
              <a:off x="731520" y="2170454"/>
              <a:ext cx="487680" cy="487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435" y="1875184"/>
              <a:ext cx="1155881" cy="122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450" b="1" dirty="0">
                  <a:solidFill>
                    <a:schemeClr val="bg1"/>
                  </a:solidFill>
                  <a:cs typeface="Raleway ExtraBold"/>
                </a:rPr>
                <a:t>“</a:t>
              </a:r>
              <a:endParaRPr lang="en-US" sz="1245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9603364" y="4495965"/>
            <a:ext cx="1899085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50" b="1">
                <a:solidFill>
                  <a:schemeClr val="bg1"/>
                </a:solidFill>
                <a:cs typeface="Raleway ExtraBold"/>
              </a:rPr>
              <a:t>”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/>
          <p:cNvSpPr/>
          <p:nvPr userDrawn="1"/>
        </p:nvSpPr>
        <p:spPr>
          <a:xfrm>
            <a:off x="382255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565273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Hexagon 39"/>
          <p:cNvSpPr/>
          <p:nvPr userDrawn="1"/>
        </p:nvSpPr>
        <p:spPr>
          <a:xfrm>
            <a:off x="4294109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4477125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8205962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8388979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2255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94110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205962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2254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294109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05962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8055" y="3963961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97862" y="3963960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18474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88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7987967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2063" y="1146378"/>
            <a:ext cx="9567876" cy="2615724"/>
            <a:chOff x="382255" y="1709868"/>
            <a:chExt cx="11457056" cy="3132200"/>
          </a:xfrm>
        </p:grpSpPr>
        <p:sp>
          <p:nvSpPr>
            <p:cNvPr id="35" name="Hexagon 34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Hexagon 39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Hexagon 41"/>
            <p:cNvSpPr/>
            <p:nvPr userDrawn="1"/>
          </p:nvSpPr>
          <p:spPr>
            <a:xfrm>
              <a:off x="8205961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945473" y="3903601"/>
            <a:ext cx="6301057" cy="2615724"/>
            <a:chOff x="382255" y="1709868"/>
            <a:chExt cx="7545203" cy="3132200"/>
          </a:xfrm>
        </p:grpSpPr>
        <p:sp>
          <p:nvSpPr>
            <p:cNvPr id="28" name="Hexagon 27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Picture Placeholder 38"/>
          <p:cNvSpPr>
            <a:spLocks noGrp="1"/>
          </p:cNvSpPr>
          <p:nvPr>
            <p:ph type="pic" sz="quarter" idx="20"/>
          </p:nvPr>
        </p:nvSpPr>
        <p:spPr>
          <a:xfrm>
            <a:off x="4721150" y="1269024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454330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3087739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6354558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0146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7619" y="307880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03324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3058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39229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2315410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2479819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6227263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391673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15411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65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15411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27266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419798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39026" y="3963958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9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/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1112274" y="1979170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76683" y="2120903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245579" y="1979170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500" b="1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45579" y="2348502"/>
            <a:ext cx="5690152" cy="258532"/>
          </a:xfrm>
          <a:noFill/>
        </p:spPr>
        <p:txBody>
          <a:bodyPr wrap="square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45579" y="2923791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90" y="4214215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9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/>
          <p:cNvSpPr/>
          <p:nvPr userDrawn="1"/>
        </p:nvSpPr>
        <p:spPr>
          <a:xfrm>
            <a:off x="9039733" y="2283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3097032" y="1831403"/>
            <a:ext cx="5173673" cy="466281"/>
          </a:xfrm>
          <a:noFill/>
        </p:spPr>
        <p:txBody>
          <a:bodyPr wrap="square" rtlCol="0">
            <a:spAutoFit/>
          </a:bodyPr>
          <a:lstStyle>
            <a:lvl1pPr>
              <a:defRPr lang="en-US" sz="27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95919" y="3140587"/>
            <a:ext cx="5816115" cy="34163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800" b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Text goes here</a:t>
            </a:r>
          </a:p>
        </p:txBody>
      </p:sp>
      <p:sp>
        <p:nvSpPr>
          <p:cNvPr id="56" name="Freeform 55"/>
          <p:cNvSpPr/>
          <p:nvPr userDrawn="1"/>
        </p:nvSpPr>
        <p:spPr>
          <a:xfrm>
            <a:off x="3943206" y="6155924"/>
            <a:ext cx="1635543" cy="721774"/>
          </a:xfrm>
          <a:custGeom>
            <a:avLst/>
            <a:gdLst>
              <a:gd name="connsiteX0" fmla="*/ 62839 w 1635542"/>
              <a:gd name="connsiteY0" fmla="*/ 0 h 721774"/>
              <a:gd name="connsiteX1" fmla="*/ 1228404 w 1635542"/>
              <a:gd name="connsiteY1" fmla="*/ 0 h 721774"/>
              <a:gd name="connsiteX2" fmla="*/ 1635542 w 1635542"/>
              <a:gd name="connsiteY2" fmla="*/ 721774 h 721774"/>
              <a:gd name="connsiteX3" fmla="*/ 0 w 1635542"/>
              <a:gd name="connsiteY3" fmla="*/ 111402 h 721774"/>
              <a:gd name="connsiteX4" fmla="*/ 62839 w 1635542"/>
              <a:gd name="connsiteY4" fmla="*/ 0 h 7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2" h="721774">
                <a:moveTo>
                  <a:pt x="62839" y="0"/>
                </a:moveTo>
                <a:lnTo>
                  <a:pt x="1228404" y="0"/>
                </a:lnTo>
                <a:lnTo>
                  <a:pt x="1635542" y="721774"/>
                </a:lnTo>
                <a:lnTo>
                  <a:pt x="0" y="111402"/>
                </a:lnTo>
                <a:lnTo>
                  <a:pt x="6283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589529" y="6267329"/>
            <a:ext cx="1998595" cy="626995"/>
          </a:xfrm>
          <a:custGeom>
            <a:avLst/>
            <a:gdLst>
              <a:gd name="connsiteX0" fmla="*/ 353676 w 1998595"/>
              <a:gd name="connsiteY0" fmla="*/ 0 h 626995"/>
              <a:gd name="connsiteX1" fmla="*/ 1989218 w 1998595"/>
              <a:gd name="connsiteY1" fmla="*/ 610372 h 626995"/>
              <a:gd name="connsiteX2" fmla="*/ 1998595 w 1998595"/>
              <a:gd name="connsiteY2" fmla="*/ 626995 h 626995"/>
              <a:gd name="connsiteX3" fmla="*/ 0 w 1998595"/>
              <a:gd name="connsiteY3" fmla="*/ 626995 h 626995"/>
              <a:gd name="connsiteX4" fmla="*/ 353676 w 1998595"/>
              <a:gd name="connsiteY4" fmla="*/ 0 h 6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595" h="626995">
                <a:moveTo>
                  <a:pt x="353676" y="0"/>
                </a:moveTo>
                <a:lnTo>
                  <a:pt x="1989218" y="610372"/>
                </a:lnTo>
                <a:lnTo>
                  <a:pt x="1998595" y="626995"/>
                </a:lnTo>
                <a:lnTo>
                  <a:pt x="0" y="626995"/>
                </a:lnTo>
                <a:lnTo>
                  <a:pt x="35367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56052" y="6618717"/>
            <a:ext cx="1153071" cy="275604"/>
          </a:xfrm>
          <a:custGeom>
            <a:avLst/>
            <a:gdLst>
              <a:gd name="connsiteX0" fmla="*/ 882726 w 1153070"/>
              <a:gd name="connsiteY0" fmla="*/ 0 h 275604"/>
              <a:gd name="connsiteX1" fmla="*/ 1153070 w 1153070"/>
              <a:gd name="connsiteY1" fmla="*/ 275604 h 275604"/>
              <a:gd name="connsiteX2" fmla="*/ 0 w 1153070"/>
              <a:gd name="connsiteY2" fmla="*/ 275604 h 275604"/>
              <a:gd name="connsiteX3" fmla="*/ 10682 w 1153070"/>
              <a:gd name="connsiteY3" fmla="*/ 234015 h 275604"/>
              <a:gd name="connsiteX4" fmla="*/ 882726 w 1153070"/>
              <a:gd name="connsiteY4" fmla="*/ 0 h 2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70" h="275604">
                <a:moveTo>
                  <a:pt x="882726" y="0"/>
                </a:moveTo>
                <a:lnTo>
                  <a:pt x="1153070" y="275604"/>
                </a:lnTo>
                <a:lnTo>
                  <a:pt x="0" y="275604"/>
                </a:lnTo>
                <a:lnTo>
                  <a:pt x="10682" y="234015"/>
                </a:lnTo>
                <a:lnTo>
                  <a:pt x="88272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Freeform 60"/>
          <p:cNvSpPr/>
          <p:nvPr userDrawn="1"/>
        </p:nvSpPr>
        <p:spPr>
          <a:xfrm>
            <a:off x="1378380" y="4898341"/>
            <a:ext cx="3306088" cy="1995981"/>
          </a:xfrm>
          <a:custGeom>
            <a:avLst/>
            <a:gdLst>
              <a:gd name="connsiteX0" fmla="*/ 1361698 w 3306088"/>
              <a:gd name="connsiteY0" fmla="*/ 0 h 1995981"/>
              <a:gd name="connsiteX1" fmla="*/ 3093237 w 3306088"/>
              <a:gd name="connsiteY1" fmla="*/ 646198 h 1995981"/>
              <a:gd name="connsiteX2" fmla="*/ 3306088 w 3306088"/>
              <a:gd name="connsiteY2" fmla="*/ 1995981 h 1995981"/>
              <a:gd name="connsiteX3" fmla="*/ 133879 w 3306088"/>
              <a:gd name="connsiteY3" fmla="*/ 1995981 h 1995981"/>
              <a:gd name="connsiteX4" fmla="*/ 0 w 3306088"/>
              <a:gd name="connsiteY4" fmla="*/ 1146993 h 1995981"/>
              <a:gd name="connsiteX5" fmla="*/ 1361698 w 3306088"/>
              <a:gd name="connsiteY5" fmla="*/ 0 h 19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088" h="1995981">
                <a:moveTo>
                  <a:pt x="1361698" y="0"/>
                </a:moveTo>
                <a:lnTo>
                  <a:pt x="3093237" y="646198"/>
                </a:lnTo>
                <a:lnTo>
                  <a:pt x="3306088" y="1995981"/>
                </a:lnTo>
                <a:lnTo>
                  <a:pt x="133879" y="1995981"/>
                </a:lnTo>
                <a:lnTo>
                  <a:pt x="0" y="1146993"/>
                </a:lnTo>
                <a:lnTo>
                  <a:pt x="1361698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10272968" y="280143"/>
            <a:ext cx="1972099" cy="3415556"/>
          </a:xfrm>
          <a:custGeom>
            <a:avLst/>
            <a:gdLst>
              <a:gd name="connsiteX0" fmla="*/ 963324 w 1972099"/>
              <a:gd name="connsiteY0" fmla="*/ 0 h 3415556"/>
              <a:gd name="connsiteX1" fmla="*/ 1972099 w 1972099"/>
              <a:gd name="connsiteY1" fmla="*/ 0 h 3415556"/>
              <a:gd name="connsiteX2" fmla="*/ 1972099 w 1972099"/>
              <a:gd name="connsiteY2" fmla="*/ 1507549 h 3415556"/>
              <a:gd name="connsiteX3" fmla="*/ 1972099 w 1972099"/>
              <a:gd name="connsiteY3" fmla="*/ 3415556 h 3415556"/>
              <a:gd name="connsiteX4" fmla="*/ 963324 w 1972099"/>
              <a:gd name="connsiteY4" fmla="*/ 3415556 h 3415556"/>
              <a:gd name="connsiteX5" fmla="*/ 0 w 1972099"/>
              <a:gd name="connsiteY5" fmla="*/ 1707778 h 3415556"/>
              <a:gd name="connsiteX6" fmla="*/ 963324 w 1972099"/>
              <a:gd name="connsiteY6" fmla="*/ 0 h 34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099" h="3415556">
                <a:moveTo>
                  <a:pt x="963324" y="0"/>
                </a:moveTo>
                <a:lnTo>
                  <a:pt x="1972099" y="0"/>
                </a:lnTo>
                <a:lnTo>
                  <a:pt x="1972099" y="1507549"/>
                </a:lnTo>
                <a:lnTo>
                  <a:pt x="1972099" y="3415556"/>
                </a:lnTo>
                <a:lnTo>
                  <a:pt x="963324" y="3415556"/>
                </a:lnTo>
                <a:lnTo>
                  <a:pt x="0" y="1707778"/>
                </a:lnTo>
                <a:lnTo>
                  <a:pt x="96332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Freeform 67"/>
          <p:cNvSpPr/>
          <p:nvPr userDrawn="1"/>
        </p:nvSpPr>
        <p:spPr>
          <a:xfrm>
            <a:off x="1823100" y="-40822"/>
            <a:ext cx="3143941" cy="1262685"/>
          </a:xfrm>
          <a:custGeom>
            <a:avLst/>
            <a:gdLst>
              <a:gd name="connsiteX0" fmla="*/ 15379 w 3143941"/>
              <a:gd name="connsiteY0" fmla="*/ 0 h 1262685"/>
              <a:gd name="connsiteX1" fmla="*/ 3143941 w 3143941"/>
              <a:gd name="connsiteY1" fmla="*/ 0 h 1262685"/>
              <a:gd name="connsiteX2" fmla="*/ 3116475 w 3143941"/>
              <a:gd name="connsiteY2" fmla="*/ 455852 h 1262685"/>
              <a:gd name="connsiteX3" fmla="*/ 1460643 w 3143941"/>
              <a:gd name="connsiteY3" fmla="*/ 1262685 h 1262685"/>
              <a:gd name="connsiteX4" fmla="*/ 0 w 3143941"/>
              <a:gd name="connsiteY4" fmla="*/ 255242 h 1262685"/>
              <a:gd name="connsiteX5" fmla="*/ 15379 w 3143941"/>
              <a:gd name="connsiteY5" fmla="*/ 0 h 12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41" h="1262685">
                <a:moveTo>
                  <a:pt x="15379" y="0"/>
                </a:moveTo>
                <a:lnTo>
                  <a:pt x="3143941" y="0"/>
                </a:lnTo>
                <a:lnTo>
                  <a:pt x="3116475" y="455852"/>
                </a:lnTo>
                <a:lnTo>
                  <a:pt x="1460643" y="1262685"/>
                </a:lnTo>
                <a:lnTo>
                  <a:pt x="0" y="255242"/>
                </a:lnTo>
                <a:lnTo>
                  <a:pt x="15379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Freeform 79"/>
          <p:cNvSpPr/>
          <p:nvPr userDrawn="1"/>
        </p:nvSpPr>
        <p:spPr>
          <a:xfrm>
            <a:off x="2176819" y="-40823"/>
            <a:ext cx="565963" cy="281202"/>
          </a:xfrm>
          <a:custGeom>
            <a:avLst/>
            <a:gdLst>
              <a:gd name="connsiteX0" fmla="*/ 0 w 565963"/>
              <a:gd name="connsiteY0" fmla="*/ 0 h 281202"/>
              <a:gd name="connsiteX1" fmla="*/ 565963 w 565963"/>
              <a:gd name="connsiteY1" fmla="*/ 0 h 281202"/>
              <a:gd name="connsiteX2" fmla="*/ 232123 w 565963"/>
              <a:gd name="connsiteY2" fmla="*/ 281202 h 281202"/>
              <a:gd name="connsiteX3" fmla="*/ 169701 w 565963"/>
              <a:gd name="connsiteY3" fmla="*/ 48985 h 281202"/>
              <a:gd name="connsiteX4" fmla="*/ 0 w 565963"/>
              <a:gd name="connsiteY4" fmla="*/ 0 h 2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63" h="281202">
                <a:moveTo>
                  <a:pt x="0" y="0"/>
                </a:moveTo>
                <a:lnTo>
                  <a:pt x="565963" y="0"/>
                </a:lnTo>
                <a:lnTo>
                  <a:pt x="232123" y="281202"/>
                </a:lnTo>
                <a:lnTo>
                  <a:pt x="169701" y="48985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Freeform 78"/>
          <p:cNvSpPr/>
          <p:nvPr userDrawn="1"/>
        </p:nvSpPr>
        <p:spPr>
          <a:xfrm>
            <a:off x="1806634" y="240381"/>
            <a:ext cx="846717" cy="1575175"/>
          </a:xfrm>
          <a:custGeom>
            <a:avLst/>
            <a:gdLst>
              <a:gd name="connsiteX0" fmla="*/ 602308 w 846717"/>
              <a:gd name="connsiteY0" fmla="*/ 0 h 1575175"/>
              <a:gd name="connsiteX1" fmla="*/ 846717 w 846717"/>
              <a:gd name="connsiteY1" fmla="*/ 909224 h 1575175"/>
              <a:gd name="connsiteX2" fmla="*/ 168389 w 846717"/>
              <a:gd name="connsiteY2" fmla="*/ 1575175 h 1575175"/>
              <a:gd name="connsiteX3" fmla="*/ 0 w 846717"/>
              <a:gd name="connsiteY3" fmla="*/ 507340 h 1575175"/>
              <a:gd name="connsiteX4" fmla="*/ 602308 w 846717"/>
              <a:gd name="connsiteY4" fmla="*/ 0 h 157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17" h="1575175">
                <a:moveTo>
                  <a:pt x="602308" y="0"/>
                </a:moveTo>
                <a:lnTo>
                  <a:pt x="846717" y="909224"/>
                </a:lnTo>
                <a:lnTo>
                  <a:pt x="168389" y="1575175"/>
                </a:lnTo>
                <a:lnTo>
                  <a:pt x="0" y="507340"/>
                </a:lnTo>
                <a:lnTo>
                  <a:pt x="602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Freeform 74"/>
          <p:cNvSpPr/>
          <p:nvPr userDrawn="1"/>
        </p:nvSpPr>
        <p:spPr>
          <a:xfrm>
            <a:off x="335375" y="-40823"/>
            <a:ext cx="2073567" cy="2049997"/>
          </a:xfrm>
          <a:custGeom>
            <a:avLst/>
            <a:gdLst>
              <a:gd name="connsiteX0" fmla="*/ 591555 w 2073567"/>
              <a:gd name="connsiteY0" fmla="*/ 0 h 2049997"/>
              <a:gd name="connsiteX1" fmla="*/ 1841444 w 2073567"/>
              <a:gd name="connsiteY1" fmla="*/ 0 h 2049997"/>
              <a:gd name="connsiteX2" fmla="*/ 2011145 w 2073567"/>
              <a:gd name="connsiteY2" fmla="*/ 48985 h 2049997"/>
              <a:gd name="connsiteX3" fmla="*/ 2073567 w 2073567"/>
              <a:gd name="connsiteY3" fmla="*/ 281202 h 2049997"/>
              <a:gd name="connsiteX4" fmla="*/ 1471259 w 2073567"/>
              <a:gd name="connsiteY4" fmla="*/ 788542 h 2049997"/>
              <a:gd name="connsiteX5" fmla="*/ 1639648 w 2073567"/>
              <a:gd name="connsiteY5" fmla="*/ 1856377 h 2049997"/>
              <a:gd name="connsiteX6" fmla="*/ 1442429 w 2073567"/>
              <a:gd name="connsiteY6" fmla="*/ 2049997 h 2049997"/>
              <a:gd name="connsiteX7" fmla="*/ 306832 w 2073567"/>
              <a:gd name="connsiteY7" fmla="*/ 1722202 h 2049997"/>
              <a:gd name="connsiteX8" fmla="*/ 0 w 2073567"/>
              <a:gd name="connsiteY8" fmla="*/ 580761 h 2049997"/>
              <a:gd name="connsiteX9" fmla="*/ 591555 w 2073567"/>
              <a:gd name="connsiteY9" fmla="*/ 0 h 20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567" h="2049997">
                <a:moveTo>
                  <a:pt x="591555" y="0"/>
                </a:moveTo>
                <a:lnTo>
                  <a:pt x="1841444" y="0"/>
                </a:lnTo>
                <a:lnTo>
                  <a:pt x="2011145" y="48985"/>
                </a:lnTo>
                <a:lnTo>
                  <a:pt x="2073567" y="281202"/>
                </a:lnTo>
                <a:lnTo>
                  <a:pt x="1471259" y="788542"/>
                </a:lnTo>
                <a:lnTo>
                  <a:pt x="1639648" y="1856377"/>
                </a:lnTo>
                <a:lnTo>
                  <a:pt x="1442429" y="2049997"/>
                </a:lnTo>
                <a:lnTo>
                  <a:pt x="306832" y="1722202"/>
                </a:lnTo>
                <a:lnTo>
                  <a:pt x="0" y="580761"/>
                </a:lnTo>
                <a:lnTo>
                  <a:pt x="591555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Freeform 73"/>
          <p:cNvSpPr/>
          <p:nvPr userDrawn="1"/>
        </p:nvSpPr>
        <p:spPr>
          <a:xfrm>
            <a:off x="1975023" y="-40824"/>
            <a:ext cx="9447949" cy="6935144"/>
          </a:xfrm>
          <a:custGeom>
            <a:avLst/>
            <a:gdLst>
              <a:gd name="connsiteX0" fmla="*/ 767759 w 9447949"/>
              <a:gd name="connsiteY0" fmla="*/ 0 h 6935144"/>
              <a:gd name="connsiteX1" fmla="*/ 8757686 w 9447949"/>
              <a:gd name="connsiteY1" fmla="*/ 0 h 6935144"/>
              <a:gd name="connsiteX2" fmla="*/ 9447949 w 9447949"/>
              <a:gd name="connsiteY2" fmla="*/ 4377288 h 6935144"/>
              <a:gd name="connsiteX3" fmla="*/ 6411293 w 9447949"/>
              <a:gd name="connsiteY3" fmla="*/ 6935144 h 6935144"/>
              <a:gd name="connsiteX4" fmla="*/ 3648269 w 9447949"/>
              <a:gd name="connsiteY4" fmla="*/ 6935144 h 6935144"/>
              <a:gd name="connsiteX5" fmla="*/ 3603726 w 9447949"/>
              <a:gd name="connsiteY5" fmla="*/ 6918521 h 6935144"/>
              <a:gd name="connsiteX6" fmla="*/ 3196588 w 9447949"/>
              <a:gd name="connsiteY6" fmla="*/ 6196747 h 6935144"/>
              <a:gd name="connsiteX7" fmla="*/ 2031023 w 9447949"/>
              <a:gd name="connsiteY7" fmla="*/ 6196747 h 6935144"/>
              <a:gd name="connsiteX8" fmla="*/ 1968184 w 9447949"/>
              <a:gd name="connsiteY8" fmla="*/ 6308149 h 6935144"/>
              <a:gd name="connsiteX9" fmla="*/ 622835 w 9447949"/>
              <a:gd name="connsiteY9" fmla="*/ 5806075 h 6935144"/>
              <a:gd name="connsiteX10" fmla="*/ 0 w 9447949"/>
              <a:gd name="connsiteY10" fmla="*/ 1856377 h 6935144"/>
              <a:gd name="connsiteX11" fmla="*/ 678328 w 9447949"/>
              <a:gd name="connsiteY11" fmla="*/ 1190426 h 6935144"/>
              <a:gd name="connsiteX12" fmla="*/ 433919 w 9447949"/>
              <a:gd name="connsiteY12" fmla="*/ 281202 h 6935144"/>
              <a:gd name="connsiteX13" fmla="*/ 767759 w 9447949"/>
              <a:gd name="connsiteY13" fmla="*/ 0 h 69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7949" h="6935144">
                <a:moveTo>
                  <a:pt x="767759" y="0"/>
                </a:moveTo>
                <a:lnTo>
                  <a:pt x="8757686" y="0"/>
                </a:lnTo>
                <a:lnTo>
                  <a:pt x="9447949" y="4377288"/>
                </a:lnTo>
                <a:lnTo>
                  <a:pt x="6411293" y="6935144"/>
                </a:lnTo>
                <a:lnTo>
                  <a:pt x="3648269" y="6935144"/>
                </a:lnTo>
                <a:lnTo>
                  <a:pt x="3603726" y="6918521"/>
                </a:lnTo>
                <a:lnTo>
                  <a:pt x="3196588" y="6196747"/>
                </a:lnTo>
                <a:lnTo>
                  <a:pt x="2031023" y="6196747"/>
                </a:lnTo>
                <a:lnTo>
                  <a:pt x="1968184" y="6308149"/>
                </a:lnTo>
                <a:lnTo>
                  <a:pt x="622835" y="5806075"/>
                </a:lnTo>
                <a:lnTo>
                  <a:pt x="0" y="1856377"/>
                </a:lnTo>
                <a:lnTo>
                  <a:pt x="678328" y="1190426"/>
                </a:lnTo>
                <a:lnTo>
                  <a:pt x="433919" y="281202"/>
                </a:lnTo>
                <a:lnTo>
                  <a:pt x="76775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4" name="Freeform 83"/>
          <p:cNvSpPr/>
          <p:nvPr userDrawn="1"/>
        </p:nvSpPr>
        <p:spPr>
          <a:xfrm>
            <a:off x="-47832" y="935371"/>
            <a:ext cx="1158087" cy="1762178"/>
          </a:xfrm>
          <a:custGeom>
            <a:avLst/>
            <a:gdLst>
              <a:gd name="connsiteX0" fmla="*/ 328041 w 1158086"/>
              <a:gd name="connsiteY0" fmla="*/ 0 h 1762178"/>
              <a:gd name="connsiteX1" fmla="*/ 1100560 w 1158086"/>
              <a:gd name="connsiteY1" fmla="*/ 399663 h 1762178"/>
              <a:gd name="connsiteX2" fmla="*/ 1158086 w 1158086"/>
              <a:gd name="connsiteY2" fmla="*/ 1267537 h 1762178"/>
              <a:gd name="connsiteX3" fmla="*/ 402736 w 1158086"/>
              <a:gd name="connsiteY3" fmla="*/ 1762178 h 1762178"/>
              <a:gd name="connsiteX4" fmla="*/ 0 w 1158086"/>
              <a:gd name="connsiteY4" fmla="*/ 1553823 h 1762178"/>
              <a:gd name="connsiteX5" fmla="*/ 0 w 1158086"/>
              <a:gd name="connsiteY5" fmla="*/ 953052 h 1762178"/>
              <a:gd name="connsiteX6" fmla="*/ 0 w 1158086"/>
              <a:gd name="connsiteY6" fmla="*/ 214818 h 1762178"/>
              <a:gd name="connsiteX7" fmla="*/ 328041 w 1158086"/>
              <a:gd name="connsiteY7" fmla="*/ 0 h 176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086" h="1762178">
                <a:moveTo>
                  <a:pt x="328041" y="0"/>
                </a:moveTo>
                <a:lnTo>
                  <a:pt x="1100560" y="399663"/>
                </a:lnTo>
                <a:lnTo>
                  <a:pt x="1158086" y="1267537"/>
                </a:lnTo>
                <a:lnTo>
                  <a:pt x="402736" y="1762178"/>
                </a:lnTo>
                <a:lnTo>
                  <a:pt x="0" y="1553823"/>
                </a:lnTo>
                <a:lnTo>
                  <a:pt x="0" y="953052"/>
                </a:lnTo>
                <a:lnTo>
                  <a:pt x="0" y="214818"/>
                </a:lnTo>
                <a:lnTo>
                  <a:pt x="32804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77C293-D5D2-2E4B-B4E8-A2D5B231A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/>
          <p:cNvSpPr/>
          <p:nvPr userDrawn="1"/>
        </p:nvSpPr>
        <p:spPr>
          <a:xfrm>
            <a:off x="9559535" y="32945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Hexagon 31"/>
          <p:cNvSpPr/>
          <p:nvPr userDrawn="1"/>
        </p:nvSpPr>
        <p:spPr>
          <a:xfrm>
            <a:off x="9559533" y="10609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Hexagon 32"/>
          <p:cNvSpPr/>
          <p:nvPr userDrawn="1"/>
        </p:nvSpPr>
        <p:spPr>
          <a:xfrm>
            <a:off x="7606908" y="-415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 userDrawn="1"/>
        </p:nvSpPr>
        <p:spPr>
          <a:xfrm>
            <a:off x="5737184" y="-41554"/>
            <a:ext cx="2283637" cy="931957"/>
          </a:xfrm>
          <a:custGeom>
            <a:avLst/>
            <a:gdLst>
              <a:gd name="connsiteX0" fmla="*/ 0 w 2283637"/>
              <a:gd name="connsiteY0" fmla="*/ 0 h 931957"/>
              <a:gd name="connsiteX1" fmla="*/ 2283637 w 2283637"/>
              <a:gd name="connsiteY1" fmla="*/ 0 h 931957"/>
              <a:gd name="connsiteX2" fmla="*/ 1757939 w 2283637"/>
              <a:gd name="connsiteY2" fmla="*/ 931957 h 931957"/>
              <a:gd name="connsiteX3" fmla="*/ 525698 w 2283637"/>
              <a:gd name="connsiteY3" fmla="*/ 931957 h 931957"/>
              <a:gd name="connsiteX4" fmla="*/ 0 w 2283637"/>
              <a:gd name="connsiteY4" fmla="*/ 0 h 9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637" h="931957">
                <a:moveTo>
                  <a:pt x="0" y="0"/>
                </a:moveTo>
                <a:lnTo>
                  <a:pt x="2283637" y="0"/>
                </a:lnTo>
                <a:lnTo>
                  <a:pt x="1757939" y="931957"/>
                </a:lnTo>
                <a:lnTo>
                  <a:pt x="525698" y="93195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11483584" y="-98706"/>
            <a:ext cx="763013" cy="2067796"/>
          </a:xfrm>
          <a:custGeom>
            <a:avLst/>
            <a:gdLst>
              <a:gd name="connsiteX0" fmla="*/ 583201 w 763013"/>
              <a:gd name="connsiteY0" fmla="*/ 0 h 2067796"/>
              <a:gd name="connsiteX1" fmla="*/ 763013 w 763013"/>
              <a:gd name="connsiteY1" fmla="*/ 0 h 2067796"/>
              <a:gd name="connsiteX2" fmla="*/ 763013 w 763013"/>
              <a:gd name="connsiteY2" fmla="*/ 974967 h 2067796"/>
              <a:gd name="connsiteX3" fmla="*/ 763013 w 763013"/>
              <a:gd name="connsiteY3" fmla="*/ 2067796 h 2067796"/>
              <a:gd name="connsiteX4" fmla="*/ 583201 w 763013"/>
              <a:gd name="connsiteY4" fmla="*/ 2067796 h 2067796"/>
              <a:gd name="connsiteX5" fmla="*/ 0 w 763013"/>
              <a:gd name="connsiteY5" fmla="*/ 1033898 h 2067796"/>
              <a:gd name="connsiteX6" fmla="*/ 583201 w 763013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13" h="2067796">
                <a:moveTo>
                  <a:pt x="583201" y="0"/>
                </a:moveTo>
                <a:lnTo>
                  <a:pt x="763013" y="0"/>
                </a:lnTo>
                <a:lnTo>
                  <a:pt x="763013" y="974967"/>
                </a:lnTo>
                <a:lnTo>
                  <a:pt x="763013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 flipH="1">
            <a:off x="11519729" y="4411382"/>
            <a:ext cx="704355" cy="2067796"/>
          </a:xfrm>
          <a:custGeom>
            <a:avLst/>
            <a:gdLst>
              <a:gd name="connsiteX0" fmla="*/ 121154 w 704355"/>
              <a:gd name="connsiteY0" fmla="*/ 0 h 2067796"/>
              <a:gd name="connsiteX1" fmla="*/ 0 w 704355"/>
              <a:gd name="connsiteY1" fmla="*/ 0 h 2067796"/>
              <a:gd name="connsiteX2" fmla="*/ 0 w 704355"/>
              <a:gd name="connsiteY2" fmla="*/ 1207199 h 2067796"/>
              <a:gd name="connsiteX3" fmla="*/ 0 w 704355"/>
              <a:gd name="connsiteY3" fmla="*/ 2067796 h 2067796"/>
              <a:gd name="connsiteX4" fmla="*/ 121154 w 704355"/>
              <a:gd name="connsiteY4" fmla="*/ 2067796 h 2067796"/>
              <a:gd name="connsiteX5" fmla="*/ 704355 w 704355"/>
              <a:gd name="connsiteY5" fmla="*/ 1033898 h 2067796"/>
              <a:gd name="connsiteX6" fmla="*/ 121154 w 70435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5" h="2067796">
                <a:moveTo>
                  <a:pt x="121154" y="0"/>
                </a:moveTo>
                <a:lnTo>
                  <a:pt x="0" y="0"/>
                </a:lnTo>
                <a:lnTo>
                  <a:pt x="0" y="1207199"/>
                </a:lnTo>
                <a:lnTo>
                  <a:pt x="0" y="2067796"/>
                </a:lnTo>
                <a:lnTo>
                  <a:pt x="121154" y="2067796"/>
                </a:lnTo>
                <a:lnTo>
                  <a:pt x="704355" y="1033898"/>
                </a:lnTo>
                <a:lnTo>
                  <a:pt x="12115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 userDrawn="1"/>
        </p:nvSpPr>
        <p:spPr>
          <a:xfrm flipH="1">
            <a:off x="9559533" y="5528188"/>
            <a:ext cx="2398643" cy="1387408"/>
          </a:xfrm>
          <a:custGeom>
            <a:avLst/>
            <a:gdLst>
              <a:gd name="connsiteX0" fmla="*/ 1815442 w 2398643"/>
              <a:gd name="connsiteY0" fmla="*/ 0 h 1387408"/>
              <a:gd name="connsiteX1" fmla="*/ 583201 w 2398643"/>
              <a:gd name="connsiteY1" fmla="*/ 0 h 1387408"/>
              <a:gd name="connsiteX2" fmla="*/ 0 w 2398643"/>
              <a:gd name="connsiteY2" fmla="*/ 1033898 h 1387408"/>
              <a:gd name="connsiteX3" fmla="*/ 199408 w 2398643"/>
              <a:gd name="connsiteY3" fmla="*/ 1387408 h 1387408"/>
              <a:gd name="connsiteX4" fmla="*/ 2199235 w 2398643"/>
              <a:gd name="connsiteY4" fmla="*/ 1387408 h 1387408"/>
              <a:gd name="connsiteX5" fmla="*/ 2398643 w 2398643"/>
              <a:gd name="connsiteY5" fmla="*/ 1033898 h 1387408"/>
              <a:gd name="connsiteX6" fmla="*/ 1815442 w 2398643"/>
              <a:gd name="connsiteY6" fmla="*/ 0 h 13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387408">
                <a:moveTo>
                  <a:pt x="1815442" y="0"/>
                </a:moveTo>
                <a:lnTo>
                  <a:pt x="583201" y="0"/>
                </a:lnTo>
                <a:lnTo>
                  <a:pt x="0" y="1033898"/>
                </a:lnTo>
                <a:lnTo>
                  <a:pt x="199408" y="1387408"/>
                </a:lnTo>
                <a:lnTo>
                  <a:pt x="2199235" y="1387408"/>
                </a:lnTo>
                <a:lnTo>
                  <a:pt x="2398643" y="1033898"/>
                </a:lnTo>
                <a:lnTo>
                  <a:pt x="1815442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319737" y="2080748"/>
            <a:ext cx="5422145" cy="840230"/>
          </a:xfrm>
          <a:noFill/>
        </p:spPr>
        <p:txBody>
          <a:bodyPr wrap="square" rtlCol="0">
            <a:spAutoFit/>
          </a:bodyPr>
          <a:lstStyle>
            <a:lvl1pPr marL="0" indent="0">
              <a:buFont typeface="Arial" charset="0"/>
              <a:buNone/>
              <a:defRPr lang="en-US" sz="5400" b="1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Thank you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19738" y="3076241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19738" y="4253634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19738" y="4798935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7A203C-D68E-6649-ACAE-C32ACF87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9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/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5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 flipH="1">
            <a:off x="303143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Hexagon 8"/>
          <p:cNvSpPr/>
          <p:nvPr userDrawn="1"/>
        </p:nvSpPr>
        <p:spPr>
          <a:xfrm>
            <a:off x="9001953" y="43359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Hexagon 9"/>
          <p:cNvSpPr/>
          <p:nvPr userDrawn="1"/>
        </p:nvSpPr>
        <p:spPr>
          <a:xfrm>
            <a:off x="9001953" y="21023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/>
          <p:cNvSpPr/>
          <p:nvPr userDrawn="1"/>
        </p:nvSpPr>
        <p:spPr>
          <a:xfrm>
            <a:off x="7049327" y="99984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Hexagon 11"/>
          <p:cNvSpPr/>
          <p:nvPr userDrawn="1"/>
        </p:nvSpPr>
        <p:spPr>
          <a:xfrm>
            <a:off x="8987665" y="-131248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8"/>
          <p:cNvSpPr/>
          <p:nvPr userDrawn="1"/>
        </p:nvSpPr>
        <p:spPr>
          <a:xfrm flipH="1">
            <a:off x="1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10926001" y="942694"/>
            <a:ext cx="1298083" cy="2067796"/>
          </a:xfrm>
          <a:custGeom>
            <a:avLst/>
            <a:gdLst>
              <a:gd name="connsiteX0" fmla="*/ 583201 w 1298082"/>
              <a:gd name="connsiteY0" fmla="*/ 0 h 2067796"/>
              <a:gd name="connsiteX1" fmla="*/ 1298082 w 1298082"/>
              <a:gd name="connsiteY1" fmla="*/ 0 h 2067796"/>
              <a:gd name="connsiteX2" fmla="*/ 1298082 w 1298082"/>
              <a:gd name="connsiteY2" fmla="*/ 2067796 h 2067796"/>
              <a:gd name="connsiteX3" fmla="*/ 583201 w 1298082"/>
              <a:gd name="connsiteY3" fmla="*/ 2067796 h 2067796"/>
              <a:gd name="connsiteX4" fmla="*/ 0 w 1298082"/>
              <a:gd name="connsiteY4" fmla="*/ 1033898 h 2067796"/>
              <a:gd name="connsiteX5" fmla="*/ 583201 w 1298082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82" h="2067796">
                <a:moveTo>
                  <a:pt x="583201" y="0"/>
                </a:moveTo>
                <a:lnTo>
                  <a:pt x="1298082" y="0"/>
                </a:lnTo>
                <a:lnTo>
                  <a:pt x="1298082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>
            <a:off x="10954577" y="3263932"/>
            <a:ext cx="1269507" cy="2067796"/>
          </a:xfrm>
          <a:custGeom>
            <a:avLst/>
            <a:gdLst>
              <a:gd name="connsiteX0" fmla="*/ 583201 w 1269506"/>
              <a:gd name="connsiteY0" fmla="*/ 0 h 2067796"/>
              <a:gd name="connsiteX1" fmla="*/ 1269506 w 1269506"/>
              <a:gd name="connsiteY1" fmla="*/ 0 h 2067796"/>
              <a:gd name="connsiteX2" fmla="*/ 1269506 w 1269506"/>
              <a:gd name="connsiteY2" fmla="*/ 2067796 h 2067796"/>
              <a:gd name="connsiteX3" fmla="*/ 583201 w 1269506"/>
              <a:gd name="connsiteY3" fmla="*/ 2067796 h 2067796"/>
              <a:gd name="connsiteX4" fmla="*/ 0 w 1269506"/>
              <a:gd name="connsiteY4" fmla="*/ 1033898 h 2067796"/>
              <a:gd name="connsiteX5" fmla="*/ 583201 w 1269506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506" h="2067796">
                <a:moveTo>
                  <a:pt x="583201" y="0"/>
                </a:moveTo>
                <a:lnTo>
                  <a:pt x="1269506" y="0"/>
                </a:lnTo>
                <a:lnTo>
                  <a:pt x="1269506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63" y="4690985"/>
            <a:ext cx="6154928" cy="640745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63" y="5309554"/>
            <a:ext cx="6154928" cy="435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RROW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Chevron 6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Triangle 8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526" y="0"/>
            <a:ext cx="1220152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3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Roboto Slab" pitchFamily="2" charset="0"/>
          <a:ea typeface="Roboto Slab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501651"/>
            <a:ext cx="10951996" cy="11445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61457"/>
            <a:ext cx="10951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363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4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3159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095" y="852616"/>
            <a:ext cx="8674990" cy="2866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/>
              <a:t>Redress and U.S. Constitutional Constraints</a:t>
            </a:r>
            <a:b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</a:br>
            <a:endParaRPr lang="en-US" dirty="0">
              <a:solidFill>
                <a:srgbClr val="0030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2" y="3890238"/>
            <a:ext cx="7349152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 Swire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JZ Liang Chair, College of Computing, Georgia Tech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Transatlantic Data Transfers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Max Planck Institute Luxembourg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September 15, 2023 </a:t>
            </a:r>
            <a:endParaRPr lang="en-US" sz="24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51113-19EE-C344-A836-6DDBA9EDC948}"/>
              </a:ext>
            </a:extLst>
          </p:cNvPr>
          <p:cNvSpPr txBox="1"/>
          <p:nvPr/>
        </p:nvSpPr>
        <p:spPr>
          <a:xfrm>
            <a:off x="1791730" y="85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7F474-F155-8379-E7CB-80B37EEB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441793"/>
          </a:xfrm>
        </p:spPr>
        <p:txBody>
          <a:bodyPr>
            <a:normAutofit/>
          </a:bodyPr>
          <a:lstStyle/>
          <a:p>
            <a:r>
              <a:rPr lang="en-US" sz="2000" b="1" dirty="0"/>
              <a:t>The DPF answer </a:t>
            </a:r>
            <a:r>
              <a:rPr lang="en-US" sz="2000" dirty="0"/>
              <a:t>– the </a:t>
            </a:r>
            <a:r>
              <a:rPr lang="en-US" sz="2000" b="1" dirty="0"/>
              <a:t>officials</a:t>
            </a:r>
            <a:r>
              <a:rPr lang="en-US" sz="2000" dirty="0"/>
              <a:t> (President, Attorney General) </a:t>
            </a:r>
            <a:r>
              <a:rPr lang="en-US" sz="2000" b="1" dirty="0"/>
              <a:t>voluntarily yield some of their discretion/power</a:t>
            </a:r>
          </a:p>
          <a:p>
            <a:pPr lvl="1"/>
            <a:r>
              <a:rPr lang="en-US" sz="2000" dirty="0"/>
              <a:t>Attorney general issues regulation, yielding his discretionary power to the Data Protection Review Court</a:t>
            </a:r>
          </a:p>
          <a:p>
            <a:pPr lvl="1"/>
            <a:r>
              <a:rPr lang="en-US" sz="2000" dirty="0"/>
              <a:t>President issues EO, yielding his power to the binding decisions of the DPRC</a:t>
            </a:r>
          </a:p>
          <a:p>
            <a:pPr lvl="1"/>
            <a:r>
              <a:rPr lang="en-US" sz="2000" dirty="0"/>
              <a:t>Note – they can take back their power, but EU would have notice and cancel an adequacy decision</a:t>
            </a:r>
          </a:p>
          <a:p>
            <a:r>
              <a:rPr lang="en-US" sz="2000" b="1" dirty="0"/>
              <a:t>Supreme Court precedent </a:t>
            </a:r>
            <a:r>
              <a:rPr lang="en-US" sz="2000" dirty="0"/>
              <a:t>for this discretionary-yet-binding yielding of power</a:t>
            </a:r>
          </a:p>
          <a:p>
            <a:pPr lvl="1"/>
            <a:r>
              <a:rPr lang="en-US" sz="2000" i="1" dirty="0"/>
              <a:t>U.S. v. Nixon </a:t>
            </a:r>
            <a:r>
              <a:rPr lang="en-US" sz="2000" dirty="0"/>
              <a:t>– DOJ regulation by AG, giving powers to independent prosecutor</a:t>
            </a:r>
          </a:p>
          <a:p>
            <a:pPr lvl="2"/>
            <a:r>
              <a:rPr lang="en-US" dirty="0"/>
              <a:t>AG and President objected to a subpoena</a:t>
            </a:r>
          </a:p>
          <a:p>
            <a:pPr lvl="2"/>
            <a:r>
              <a:rPr lang="en-US" b="1" dirty="0"/>
              <a:t>Supreme Court upheld the subpoena </a:t>
            </a:r>
            <a:r>
              <a:rPr lang="en-US" dirty="0"/>
              <a:t>– independence existed so long as the regulation was in effect</a:t>
            </a:r>
          </a:p>
          <a:p>
            <a:pPr lvl="1"/>
            <a:r>
              <a:rPr lang="en-US" sz="2000" i="1" dirty="0"/>
              <a:t>U.S. v. </a:t>
            </a:r>
            <a:r>
              <a:rPr lang="en-US" sz="2000" i="1" dirty="0" err="1"/>
              <a:t>Accardi</a:t>
            </a:r>
            <a:r>
              <a:rPr lang="en-US" sz="2000" i="1" dirty="0"/>
              <a:t> </a:t>
            </a:r>
            <a:r>
              <a:rPr lang="en-US" sz="2000" dirty="0"/>
              <a:t>– DOJ regulation by AG, giving powers to immigration court</a:t>
            </a:r>
          </a:p>
          <a:p>
            <a:pPr lvl="2"/>
            <a:r>
              <a:rPr lang="en-US" dirty="0"/>
              <a:t>AG tried to overturn a deportation decision</a:t>
            </a:r>
          </a:p>
          <a:p>
            <a:pPr lvl="2"/>
            <a:r>
              <a:rPr lang="en-US" b="1" dirty="0"/>
              <a:t>Supreme Court upheld </a:t>
            </a:r>
            <a:r>
              <a:rPr lang="en-US" dirty="0"/>
              <a:t>the regulation and </a:t>
            </a:r>
            <a:r>
              <a:rPr lang="en-US" b="1" dirty="0"/>
              <a:t>decision of the immigration court</a:t>
            </a:r>
            <a:endParaRPr lang="en-US" dirty="0"/>
          </a:p>
          <a:p>
            <a:r>
              <a:rPr lang="en-US" sz="2000" b="1" dirty="0"/>
              <a:t>DPF answer: Independence of DPRC is based on established U.S. legal doctrines</a:t>
            </a:r>
          </a:p>
          <a:p>
            <a:pPr lvl="3"/>
            <a:endParaRPr lang="en-US" sz="1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5C995-2409-808B-AE77-F3CDF44A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2A: Independence of Tribunal</a:t>
            </a:r>
          </a:p>
        </p:txBody>
      </p:sp>
    </p:spTree>
    <p:extLst>
      <p:ext uri="{BB962C8B-B14F-4D97-AF65-F5344CB8AC3E}">
        <p14:creationId xmlns:p14="http://schemas.microsoft.com/office/powerpoint/2010/main" val="283163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C40F7-BF21-D230-4797-878D18A5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EU law – </a:t>
            </a:r>
            <a:r>
              <a:rPr lang="en-US" sz="2200" i="1" dirty="0" err="1"/>
              <a:t>Schrems</a:t>
            </a:r>
            <a:r>
              <a:rPr lang="en-US" sz="2200" i="1" dirty="0"/>
              <a:t> II </a:t>
            </a:r>
            <a:r>
              <a:rPr lang="en-US" sz="2200" dirty="0"/>
              <a:t>says EO 12,333 must be included in redress</a:t>
            </a:r>
          </a:p>
          <a:p>
            <a:pPr lvl="1"/>
            <a:r>
              <a:rPr lang="en-US" sz="2200" dirty="0"/>
              <a:t>One proposed solution: </a:t>
            </a:r>
            <a:r>
              <a:rPr lang="en-US" sz="2200" b="1" dirty="0"/>
              <a:t>new statute </a:t>
            </a:r>
            <a:r>
              <a:rPr lang="en-US" sz="2200" dirty="0"/>
              <a:t>for EO 12,333 surveillance</a:t>
            </a:r>
          </a:p>
          <a:p>
            <a:pPr lvl="1"/>
            <a:r>
              <a:rPr lang="en-US" sz="2200" dirty="0"/>
              <a:t>U.S. constitutional constraint: </a:t>
            </a:r>
            <a:r>
              <a:rPr lang="en-US" sz="2200" b="1" dirty="0"/>
              <a:t>President’s unique competence </a:t>
            </a:r>
            <a:r>
              <a:rPr lang="en-US" sz="2200" dirty="0"/>
              <a:t>for foreign affairs and national security </a:t>
            </a:r>
          </a:p>
          <a:p>
            <a:pPr lvl="1"/>
            <a:r>
              <a:rPr lang="en-US" sz="2200" dirty="0"/>
              <a:t>DPF solution: </a:t>
            </a:r>
            <a:r>
              <a:rPr lang="en-US" sz="2200" b="1" dirty="0"/>
              <a:t>Biden’s new EO provides redress </a:t>
            </a:r>
            <a:r>
              <a:rPr lang="en-US" sz="2200" dirty="0"/>
              <a:t>for EO 12,333 surveillance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285EA-AE98-8C23-F7B2-6A9431D9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2B: Role of President for Foreign Affairs &amp; National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257265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C40F7-BF21-D230-4797-878D18A5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Whether collection is in the U.S.</a:t>
            </a:r>
          </a:p>
          <a:p>
            <a:pPr lvl="1"/>
            <a:r>
              <a:rPr lang="en-US" sz="2200" b="1" dirty="0"/>
              <a:t>FISA 702 </a:t>
            </a:r>
            <a:r>
              <a:rPr lang="en-US" sz="2200" dirty="0"/>
              <a:t>collection is done </a:t>
            </a:r>
            <a:r>
              <a:rPr lang="en-US" sz="2200" b="1" dirty="0"/>
              <a:t>within the U.S.</a:t>
            </a:r>
          </a:p>
          <a:p>
            <a:pPr lvl="2"/>
            <a:r>
              <a:rPr lang="en-US" sz="2200" dirty="0"/>
              <a:t>Important Congressional role in drafting statute</a:t>
            </a:r>
          </a:p>
          <a:p>
            <a:pPr lvl="1"/>
            <a:r>
              <a:rPr lang="en-US" sz="2200" b="1" dirty="0"/>
              <a:t>EO 12,333 </a:t>
            </a:r>
            <a:r>
              <a:rPr lang="en-US" sz="2200" dirty="0"/>
              <a:t>collection is done </a:t>
            </a:r>
            <a:r>
              <a:rPr lang="en-US" sz="2200" b="1" dirty="0"/>
              <a:t>outside of the U.S.</a:t>
            </a:r>
          </a:p>
          <a:p>
            <a:pPr lvl="2"/>
            <a:r>
              <a:rPr lang="en-US" sz="2200" dirty="0"/>
              <a:t>Long history of Presidential discretion, and Congress not writing a statute</a:t>
            </a:r>
          </a:p>
          <a:p>
            <a:r>
              <a:rPr lang="en-US" sz="2200" i="1" dirty="0"/>
              <a:t>Zivotofsky v. Perry </a:t>
            </a:r>
            <a:r>
              <a:rPr lang="en-US" sz="2200" dirty="0"/>
              <a:t>(2015) </a:t>
            </a:r>
          </a:p>
          <a:p>
            <a:pPr lvl="1"/>
            <a:r>
              <a:rPr lang="en-US" sz="2200" dirty="0"/>
              <a:t>Congress passed statute on details of foreign affairs, recognition of countries</a:t>
            </a:r>
          </a:p>
          <a:p>
            <a:pPr lvl="1"/>
            <a:r>
              <a:rPr lang="en-US" sz="2200" b="1" dirty="0"/>
              <a:t>Held unconstitutional </a:t>
            </a:r>
            <a:r>
              <a:rPr lang="en-US" sz="2200" dirty="0"/>
              <a:t>– the President has that power</a:t>
            </a:r>
          </a:p>
          <a:p>
            <a:pPr marL="0" indent="0">
              <a:buNone/>
            </a:pPr>
            <a:r>
              <a:rPr lang="en-US" sz="2200" dirty="0"/>
              <a:t>Conclusion:</a:t>
            </a:r>
          </a:p>
          <a:p>
            <a:pPr lvl="1"/>
            <a:r>
              <a:rPr lang="en-US" sz="2200" dirty="0"/>
              <a:t> </a:t>
            </a:r>
            <a:r>
              <a:rPr lang="en-US" sz="2200" b="1" dirty="0"/>
              <a:t>Constitutionality</a:t>
            </a:r>
            <a:r>
              <a:rPr lang="en-US" sz="2200" dirty="0"/>
              <a:t> of redress for EO 12,333 </a:t>
            </a:r>
            <a:r>
              <a:rPr lang="en-US" sz="2200" b="1" dirty="0"/>
              <a:t>is clear </a:t>
            </a:r>
            <a:r>
              <a:rPr lang="en-US" sz="2200" dirty="0"/>
              <a:t>under an Executive Order</a:t>
            </a:r>
          </a:p>
          <a:p>
            <a:pPr lvl="1"/>
            <a:r>
              <a:rPr lang="en-US" sz="2200" dirty="0"/>
              <a:t> With current Supreme Court, substantial doubt about a statute</a:t>
            </a:r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285EA-AE98-8C23-F7B2-6A9431D9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2B: Role of President for Foreign Affairs &amp; National Security (2) </a:t>
            </a:r>
          </a:p>
        </p:txBody>
      </p:sp>
    </p:spTree>
    <p:extLst>
      <p:ext uri="{BB962C8B-B14F-4D97-AF65-F5344CB8AC3E}">
        <p14:creationId xmlns:p14="http://schemas.microsoft.com/office/powerpoint/2010/main" val="73050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012AA3-5A21-6B92-9C86-7A89FC04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904899"/>
          </a:xfrm>
        </p:spPr>
        <p:txBody>
          <a:bodyPr>
            <a:noAutofit/>
          </a:bodyPr>
          <a:lstStyle/>
          <a:p>
            <a:r>
              <a:rPr lang="en-US" sz="2000" dirty="0"/>
              <a:t>To date, </a:t>
            </a:r>
            <a:r>
              <a:rPr lang="en-US" sz="2000" b="1" dirty="0"/>
              <a:t>EU courts have not </a:t>
            </a:r>
            <a:r>
              <a:rPr lang="en-US" sz="2000" dirty="0"/>
              <a:t>found the constitution of a third state to violate requirements of EU law (including data protection law)</a:t>
            </a:r>
          </a:p>
          <a:p>
            <a:r>
              <a:rPr lang="en-US" sz="2000" dirty="0"/>
              <a:t>There are </a:t>
            </a:r>
            <a:r>
              <a:rPr lang="en-US" sz="2000" b="1" dirty="0"/>
              <a:t>serious U.S. constitutional constraints </a:t>
            </a:r>
            <a:r>
              <a:rPr lang="en-US" sz="2000" dirty="0"/>
              <a:t>on how to build the redress system required by EU law</a:t>
            </a:r>
          </a:p>
          <a:p>
            <a:pPr lvl="1"/>
            <a:r>
              <a:rPr lang="en-US" sz="2000" dirty="0"/>
              <a:t>The Data Privacy Framework provides redress, respecting the </a:t>
            </a:r>
            <a:r>
              <a:rPr lang="en-US" sz="2000" b="1" dirty="0"/>
              <a:t>substance</a:t>
            </a:r>
            <a:r>
              <a:rPr lang="en-US" sz="2000" dirty="0"/>
              <a:t> of EU fundamental rights protections</a:t>
            </a:r>
          </a:p>
          <a:p>
            <a:pPr lvl="1"/>
            <a:r>
              <a:rPr lang="en-US" sz="2000" dirty="0"/>
              <a:t>To the extent the </a:t>
            </a:r>
            <a:r>
              <a:rPr lang="en-US" sz="2000" b="1" dirty="0"/>
              <a:t>form</a:t>
            </a:r>
            <a:r>
              <a:rPr lang="en-US" sz="2000" dirty="0"/>
              <a:t> of the legal institutions </a:t>
            </a:r>
            <a:r>
              <a:rPr lang="en-US" sz="2000" b="1" dirty="0"/>
              <a:t>differs</a:t>
            </a:r>
            <a:r>
              <a:rPr lang="en-US" sz="2000" dirty="0"/>
              <a:t>, then that becomes the issue of “essential equivalence” under EU law</a:t>
            </a:r>
          </a:p>
          <a:p>
            <a:pPr lvl="1"/>
            <a:r>
              <a:rPr lang="en-US" sz="2000" dirty="0"/>
              <a:t>There is literally </a:t>
            </a:r>
            <a:r>
              <a:rPr lang="en-US" sz="2000" b="1" dirty="0"/>
              <a:t>no other published approach to redress </a:t>
            </a:r>
            <a:r>
              <a:rPr lang="en-US" sz="2000" dirty="0"/>
              <a:t>that meets the requirements of both EU fundamental rights law and U.S. constitutional law</a:t>
            </a:r>
          </a:p>
          <a:p>
            <a:pPr lvl="1"/>
            <a:r>
              <a:rPr lang="en-US" sz="2000" b="1" dirty="0"/>
              <a:t>If this approach to redress is struck down in “</a:t>
            </a:r>
            <a:r>
              <a:rPr lang="en-US" sz="2000" b="1" dirty="0" err="1"/>
              <a:t>Schrems</a:t>
            </a:r>
            <a:r>
              <a:rPr lang="en-US" sz="2000" b="1" dirty="0"/>
              <a:t> III”, that may be equivalent to saying the U.S. must amend its constitution to have data flows with the EU</a:t>
            </a:r>
          </a:p>
          <a:p>
            <a:pPr lvl="2"/>
            <a:r>
              <a:rPr lang="en-US" dirty="0"/>
              <a:t>But, ”adequacy” decisions for South Korea, Japan, and the United Kingdom have recognized the possibility of different legal frameworks in other rule of law democracies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78555-1ABA-1FCC-2698-39443536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on Redress </a:t>
            </a:r>
          </a:p>
        </p:txBody>
      </p:sp>
    </p:spTree>
    <p:extLst>
      <p:ext uri="{BB962C8B-B14F-4D97-AF65-F5344CB8AC3E}">
        <p14:creationId xmlns:p14="http://schemas.microsoft.com/office/powerpoint/2010/main" val="291436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C40F7-BF21-D230-4797-878D18A5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U.S. Constitutional Constraints Relevant to the DPF</a:t>
            </a:r>
          </a:p>
          <a:p>
            <a:pPr lvl="1"/>
            <a:r>
              <a:rPr lang="en-US" sz="2000" b="1" dirty="0"/>
              <a:t>Rule of law </a:t>
            </a:r>
            <a:r>
              <a:rPr lang="en-US" sz="2000" dirty="0"/>
              <a:t>in the EU and U.S.</a:t>
            </a:r>
          </a:p>
          <a:p>
            <a:pPr lvl="2"/>
            <a:r>
              <a:rPr lang="en-US" dirty="0"/>
              <a:t>Many non-EU lawyers have learned a great deal </a:t>
            </a:r>
            <a:r>
              <a:rPr lang="en-US" b="1" dirty="0"/>
              <a:t>about EU fundamental rights </a:t>
            </a:r>
            <a:r>
              <a:rPr lang="en-US" dirty="0"/>
              <a:t>law, such as in the </a:t>
            </a:r>
            <a:r>
              <a:rPr lang="en-US" dirty="0" err="1"/>
              <a:t>Schrems</a:t>
            </a:r>
            <a:r>
              <a:rPr lang="en-US" dirty="0"/>
              <a:t> cases</a:t>
            </a:r>
          </a:p>
          <a:p>
            <a:pPr lvl="2"/>
            <a:r>
              <a:rPr lang="en-US" dirty="0"/>
              <a:t>With </a:t>
            </a:r>
            <a:r>
              <a:rPr lang="en-US" b="1" dirty="0"/>
              <a:t>Data Privacy Framework</a:t>
            </a:r>
            <a:r>
              <a:rPr lang="en-US" dirty="0"/>
              <a:t>, reasons for EU lawyers to learn more about </a:t>
            </a:r>
            <a:r>
              <a:rPr lang="en-US" b="1" dirty="0"/>
              <a:t>U.S. constitutional constraints</a:t>
            </a:r>
          </a:p>
          <a:p>
            <a:pPr lvl="1"/>
            <a:r>
              <a:rPr lang="en-US" sz="2000" dirty="0"/>
              <a:t> 3 U.S. constitutional constraints, with recent U.S. Supreme Court cases</a:t>
            </a:r>
          </a:p>
          <a:p>
            <a:pPr lvl="2"/>
            <a:r>
              <a:rPr lang="en-US" b="1" dirty="0"/>
              <a:t>Standing</a:t>
            </a:r>
          </a:p>
          <a:p>
            <a:pPr lvl="2"/>
            <a:r>
              <a:rPr lang="en-US" b="1" dirty="0"/>
              <a:t>Independence</a:t>
            </a:r>
          </a:p>
          <a:p>
            <a:pPr lvl="2"/>
            <a:r>
              <a:rPr lang="en-US" b="1" dirty="0"/>
              <a:t>Foreign affairs &amp; national security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285EA-AE98-8C23-F7B2-6A9431D9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76162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AA95A6-2652-AC4C-BFA5-0D167A68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01462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Schrems II (July 2020)</a:t>
            </a:r>
          </a:p>
          <a:p>
            <a:r>
              <a:rPr lang="en-US" sz="2000" dirty="0"/>
              <a:t>Propp &amp; Swire, “After Schrems II:  A Proposal to Meet the Individual Redress Challenge” (August 2020)</a:t>
            </a:r>
          </a:p>
          <a:p>
            <a:r>
              <a:rPr lang="en-US" sz="2000" dirty="0"/>
              <a:t>Swire, “Statutory and Non-Statutory Ways to Create Individual Redress for U.S. Surveillance Activities” US Senate Commerce testimony (December 2020)</a:t>
            </a:r>
          </a:p>
          <a:p>
            <a:pPr lvl="1"/>
            <a:r>
              <a:rPr lang="en-US" sz="2000" dirty="0"/>
              <a:t>But, </a:t>
            </a:r>
            <a:r>
              <a:rPr lang="en-US" sz="2000" b="1" dirty="0"/>
              <a:t>EO 12333 </a:t>
            </a:r>
            <a:r>
              <a:rPr lang="en-US" sz="2000" dirty="0"/>
              <a:t>(international collection)</a:t>
            </a:r>
            <a:r>
              <a:rPr lang="en-US" sz="2000" b="1" dirty="0"/>
              <a:t> </a:t>
            </a:r>
            <a:r>
              <a:rPr lang="en-US" sz="2000" dirty="0"/>
              <a:t>issues do not go to the Foreign Intelligence Surveillance Court </a:t>
            </a:r>
          </a:p>
          <a:p>
            <a:r>
              <a:rPr lang="en-US" sz="2000" dirty="0"/>
              <a:t>Respond to public and private comments</a:t>
            </a:r>
          </a:p>
          <a:p>
            <a:r>
              <a:rPr lang="en-US" sz="2000" dirty="0"/>
              <a:t>Christakis, Propp &amp; Swire, “EU/US Adequacy Negotiations and the Redress Challenge: Whether </a:t>
            </a:r>
            <a:r>
              <a:rPr lang="en-US" sz="2000" b="1" dirty="0"/>
              <a:t>a New U.S. Statute</a:t>
            </a:r>
            <a:r>
              <a:rPr lang="en-US" sz="2000" dirty="0"/>
              <a:t> is Necessary to Produce an ‘Essentially Equivalent’ Solution” (January 2022)</a:t>
            </a:r>
          </a:p>
          <a:p>
            <a:r>
              <a:rPr lang="en-US" sz="2000" dirty="0"/>
              <a:t>Christakis, Propp &amp; Swire, “EU/US Adequacy Negotiations and the Redress Challenge: How to </a:t>
            </a:r>
            <a:r>
              <a:rPr lang="en-US" sz="2000" b="1" dirty="0"/>
              <a:t>Create an Independent Authority with Effective Remedy Powers</a:t>
            </a:r>
            <a:r>
              <a:rPr lang="en-US" sz="2000" dirty="0"/>
              <a:t>” (February 2022)</a:t>
            </a:r>
          </a:p>
          <a:p>
            <a:r>
              <a:rPr lang="en-US" sz="2000" dirty="0"/>
              <a:t>After Biden EO, C/P/S “The redress mechanism in the Privacy Shield successor: On the independence and effective powers of the Data Protection Review Court”</a:t>
            </a:r>
          </a:p>
          <a:p>
            <a:r>
              <a:rPr lang="en-US" sz="2000" dirty="0"/>
              <a:t>EU Commission draft adequacy decision, 12/22</a:t>
            </a:r>
          </a:p>
          <a:p>
            <a:r>
              <a:rPr lang="en-US" sz="2000" dirty="0"/>
              <a:t>EDPB (mostly) approved the redress approach, 3/23</a:t>
            </a:r>
          </a:p>
          <a:p>
            <a:r>
              <a:rPr lang="en-US" sz="2000" dirty="0"/>
              <a:t>EU Commission final adequacy decision, 7/23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A99FC-166F-024D-BA3E-90A0A57B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 and winding road to a redress proposal</a:t>
            </a:r>
          </a:p>
        </p:txBody>
      </p:sp>
    </p:spTree>
    <p:extLst>
      <p:ext uri="{BB962C8B-B14F-4D97-AF65-F5344CB8AC3E}">
        <p14:creationId xmlns:p14="http://schemas.microsoft.com/office/powerpoint/2010/main" val="41949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FF44B1-D855-CB99-A598-3DF383CE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843939"/>
          </a:xfrm>
        </p:spPr>
        <p:txBody>
          <a:bodyPr>
            <a:normAutofit/>
          </a:bodyPr>
          <a:lstStyle/>
          <a:p>
            <a:r>
              <a:rPr lang="en-US" sz="2000" dirty="0"/>
              <a:t>Data subject in the EU makes </a:t>
            </a:r>
            <a:r>
              <a:rPr lang="en-US" sz="2000" b="1" dirty="0"/>
              <a:t>complaint to data protection authority</a:t>
            </a:r>
          </a:p>
          <a:p>
            <a:r>
              <a:rPr lang="en-US" sz="2000" dirty="0"/>
              <a:t>Complaint goes to </a:t>
            </a:r>
            <a:r>
              <a:rPr lang="en-US" sz="2000" b="1" dirty="0"/>
              <a:t>Civil Liberties and Privacy Officer </a:t>
            </a:r>
            <a:r>
              <a:rPr lang="en-US" sz="2000" dirty="0"/>
              <a:t>in the Office of the U.S. Director of National Intelligence</a:t>
            </a:r>
          </a:p>
          <a:p>
            <a:pPr lvl="1"/>
            <a:r>
              <a:rPr lang="en-US" sz="2000" dirty="0"/>
              <a:t>Thorough investigation, can direct all intelligence agencies to comply</a:t>
            </a:r>
          </a:p>
          <a:p>
            <a:r>
              <a:rPr lang="en-US" sz="2000" dirty="0"/>
              <a:t>Appeal to the new </a:t>
            </a:r>
            <a:r>
              <a:rPr lang="en-US" sz="2000" b="1" dirty="0"/>
              <a:t>Data Protection Review Court </a:t>
            </a:r>
            <a:r>
              <a:rPr lang="en-US" sz="2000" dirty="0"/>
              <a:t>created by a U.S. Department of Justice regulation</a:t>
            </a:r>
          </a:p>
          <a:p>
            <a:pPr lvl="1"/>
            <a:r>
              <a:rPr lang="en-US" sz="2000" dirty="0"/>
              <a:t>DPRC has independent authority to add to the investigation</a:t>
            </a:r>
          </a:p>
          <a:p>
            <a:pPr lvl="1"/>
            <a:r>
              <a:rPr lang="en-US" sz="2000" dirty="0"/>
              <a:t>DPRC makes </a:t>
            </a:r>
            <a:r>
              <a:rPr lang="en-US" sz="2000" b="1" dirty="0"/>
              <a:t>independent judgment, binding </a:t>
            </a:r>
            <a:r>
              <a:rPr lang="en-US" sz="2000" dirty="0"/>
              <a:t>on all intelligence agencies</a:t>
            </a:r>
          </a:p>
          <a:p>
            <a:pPr lvl="2"/>
            <a:r>
              <a:rPr lang="en-US" dirty="0"/>
              <a:t>E.g., to correct or delete records about the individual</a:t>
            </a:r>
          </a:p>
          <a:p>
            <a:pPr lvl="1"/>
            <a:r>
              <a:rPr lang="en-US" sz="2000" b="1" dirty="0"/>
              <a:t>Independent advocate </a:t>
            </a:r>
            <a:r>
              <a:rPr lang="en-US" sz="2000" dirty="0"/>
              <a:t>participates in front of the DPRC, on behalf of data subject</a:t>
            </a:r>
          </a:p>
          <a:p>
            <a:r>
              <a:rPr lang="en-US" sz="2000" dirty="0"/>
              <a:t>Once decision is complete, and any correction/deletion made, </a:t>
            </a:r>
            <a:r>
              <a:rPr lang="en-US" sz="2000" b="1" dirty="0"/>
              <a:t>the individual is told </a:t>
            </a:r>
            <a:r>
              <a:rPr lang="en-US" sz="2000" dirty="0"/>
              <a:t>“We have investigated and either there was no violation or the violation has been corrected.</a:t>
            </a:r>
          </a:p>
          <a:p>
            <a:pPr lvl="1"/>
            <a:r>
              <a:rPr lang="en-US" sz="2000" dirty="0"/>
              <a:t>This “neither confirm nor deny” approach is the practice for EU intelligence agency redress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62EF1-8AA3-F928-FCAD-75B654F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Redress Procedure</a:t>
            </a:r>
          </a:p>
        </p:txBody>
      </p:sp>
    </p:spTree>
    <p:extLst>
      <p:ext uri="{BB962C8B-B14F-4D97-AF65-F5344CB8AC3E}">
        <p14:creationId xmlns:p14="http://schemas.microsoft.com/office/powerpoint/2010/main" val="95116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88301B-1922-DD0E-0867-69A82F23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/>
              <a:t>Part 1: Standing and access to U.S. federal courts</a:t>
            </a:r>
          </a:p>
          <a:p>
            <a:r>
              <a:rPr lang="en-US" sz="2200" dirty="0"/>
              <a:t>Art. 47 Charter: individual right to an effective remedy before “</a:t>
            </a:r>
            <a:r>
              <a:rPr lang="en-US" sz="2200" b="1" dirty="0"/>
              <a:t>an independent and impartial tribunal</a:t>
            </a:r>
            <a:r>
              <a:rPr lang="en-US" sz="2200" dirty="0"/>
              <a:t>”</a:t>
            </a:r>
          </a:p>
          <a:p>
            <a:pPr lvl="1"/>
            <a:r>
              <a:rPr lang="en-US" sz="2200" dirty="0"/>
              <a:t>One proposed solution: redress claims decided by U.S. federal courts</a:t>
            </a:r>
          </a:p>
          <a:p>
            <a:pPr lvl="1"/>
            <a:r>
              <a:rPr lang="en-US" sz="2200" dirty="0"/>
              <a:t>U.S. constitutional constraint: standing and Article III</a:t>
            </a:r>
          </a:p>
          <a:p>
            <a:pPr lvl="1"/>
            <a:r>
              <a:rPr lang="en-US" sz="2200" dirty="0"/>
              <a:t>DPF solution: independent adjudication, but not in Article III courts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FE747-3F58-3F53-06F5-DE724648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Constitutional Constraints Relevant to the Data Privacy Framework</a:t>
            </a:r>
          </a:p>
        </p:txBody>
      </p:sp>
    </p:spTree>
    <p:extLst>
      <p:ext uri="{BB962C8B-B14F-4D97-AF65-F5344CB8AC3E}">
        <p14:creationId xmlns:p14="http://schemas.microsoft.com/office/powerpoint/2010/main" val="163180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8BE0A6-7991-9E36-FD18-8DB27D1D1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Article III of U.S. constitution permits federal courts only to hear </a:t>
            </a:r>
            <a:r>
              <a:rPr lang="en-US" sz="2200" b="1" dirty="0"/>
              <a:t>“cases” or “controversies”</a:t>
            </a:r>
          </a:p>
          <a:p>
            <a:pPr lvl="1"/>
            <a:r>
              <a:rPr lang="en-US" sz="2200" b="1" dirty="0"/>
              <a:t>“Injury-in-fact” is a required element </a:t>
            </a:r>
            <a:r>
              <a:rPr lang="en-US" sz="2200" dirty="0"/>
              <a:t>to be a case or controversy</a:t>
            </a:r>
          </a:p>
          <a:p>
            <a:r>
              <a:rPr lang="en-US" sz="2200" i="1" dirty="0"/>
              <a:t>Ramirez v. Trans-Union </a:t>
            </a:r>
            <a:r>
              <a:rPr lang="en-US" sz="2200" dirty="0"/>
              <a:t>(2021),</a:t>
            </a:r>
          </a:p>
          <a:p>
            <a:pPr lvl="1"/>
            <a:r>
              <a:rPr lang="en-US" sz="2200" dirty="0"/>
              <a:t>Claim under a statute (Fair Credit Reporting Act), right to sue for inaccurate credit history</a:t>
            </a:r>
          </a:p>
          <a:p>
            <a:pPr lvl="2"/>
            <a:r>
              <a:rPr lang="en-US" sz="2200" dirty="0"/>
              <a:t>Facts – thousands were erroneously listed as being on the “terrorist watch list”</a:t>
            </a:r>
          </a:p>
          <a:p>
            <a:pPr lvl="2"/>
            <a:r>
              <a:rPr lang="en-US" sz="2200" dirty="0"/>
              <a:t>Held, injury in fact for those who had this error communicated to third parties</a:t>
            </a:r>
          </a:p>
          <a:p>
            <a:pPr lvl="2"/>
            <a:r>
              <a:rPr lang="en-US" sz="2200" dirty="0"/>
              <a:t>Held, </a:t>
            </a:r>
            <a:r>
              <a:rPr lang="en-US" sz="2200" b="1" dirty="0"/>
              <a:t>no injury in fact </a:t>
            </a:r>
            <a:r>
              <a:rPr lang="en-US" sz="2200" dirty="0"/>
              <a:t>(no standing) for those where the mistake was in the individual’s credit history, but no such communication to third parties</a:t>
            </a:r>
          </a:p>
          <a:p>
            <a:pPr lvl="1"/>
            <a:r>
              <a:rPr lang="en-US" sz="2200" dirty="0"/>
              <a:t>Summary: </a:t>
            </a:r>
          </a:p>
          <a:p>
            <a:pPr lvl="2"/>
            <a:r>
              <a:rPr lang="en-US" sz="2200" dirty="0"/>
              <a:t>Constitutional requirement of standing to sue in U.S. courts</a:t>
            </a:r>
          </a:p>
          <a:p>
            <a:pPr lvl="2"/>
            <a:r>
              <a:rPr lang="en-US" sz="2200" b="1" dirty="0"/>
              <a:t>Even a violation of the statute not enough to create “injury in fact”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2F530-956C-7D5B-52D3-6B31C8E4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standing doctrine</a:t>
            </a:r>
          </a:p>
        </p:txBody>
      </p:sp>
    </p:spTree>
    <p:extLst>
      <p:ext uri="{BB962C8B-B14F-4D97-AF65-F5344CB8AC3E}">
        <p14:creationId xmlns:p14="http://schemas.microsoft.com/office/powerpoint/2010/main" val="388275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E0FF5F-CBE0-B990-BF3C-371186C8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My conclusion – </a:t>
            </a:r>
            <a:r>
              <a:rPr lang="en-US" sz="2000" b="1" dirty="0"/>
              <a:t>there is no proposal I have seen that “fixes” the standing problem and enables redress claims to be filed in U.S. federal court</a:t>
            </a:r>
          </a:p>
          <a:p>
            <a:pPr lvl="1"/>
            <a:r>
              <a:rPr lang="en-US" sz="2000" dirty="0"/>
              <a:t>One proposal by the ACLU</a:t>
            </a:r>
          </a:p>
          <a:p>
            <a:pPr lvl="2"/>
            <a:r>
              <a:rPr lang="en-US" dirty="0"/>
              <a:t>Individuals who have </a:t>
            </a:r>
            <a:r>
              <a:rPr lang="en-US" b="1" dirty="0"/>
              <a:t>taken steps to avoid </a:t>
            </a:r>
            <a:r>
              <a:rPr lang="en-US" dirty="0"/>
              <a:t>government surveillance suffer an injury</a:t>
            </a:r>
          </a:p>
          <a:p>
            <a:pPr lvl="2"/>
            <a:r>
              <a:rPr lang="en-US" dirty="0"/>
              <a:t>On this approach, perhaps those individuals can sue if a legal violation</a:t>
            </a:r>
          </a:p>
          <a:p>
            <a:pPr lvl="1"/>
            <a:r>
              <a:rPr lang="en-US" sz="2000" dirty="0"/>
              <a:t>However, Art. 47 requires </a:t>
            </a:r>
            <a:r>
              <a:rPr lang="en-US" sz="2000" b="1" dirty="0"/>
              <a:t>every individual </a:t>
            </a:r>
            <a:r>
              <a:rPr lang="en-US" sz="2000" dirty="0"/>
              <a:t>to have a remedy before the tribunal</a:t>
            </a:r>
          </a:p>
          <a:p>
            <a:pPr lvl="2"/>
            <a:r>
              <a:rPr lang="en-US" dirty="0"/>
              <a:t>Most people in the EU have not taken the required steps to avoid surveillance</a:t>
            </a:r>
          </a:p>
          <a:p>
            <a:pPr lvl="2"/>
            <a:r>
              <a:rPr lang="en-US" dirty="0"/>
              <a:t>Therefore, the ACLU proposal does not meet EU legal requirements</a:t>
            </a:r>
          </a:p>
          <a:p>
            <a:r>
              <a:rPr lang="en-US" sz="2000" dirty="0"/>
              <a:t>DPF solution: </a:t>
            </a:r>
          </a:p>
          <a:p>
            <a:pPr lvl="1"/>
            <a:r>
              <a:rPr lang="en-US" sz="2000" b="1" dirty="0"/>
              <a:t>Create a new tribunal </a:t>
            </a:r>
            <a:r>
              <a:rPr lang="en-US" sz="2000" dirty="0"/>
              <a:t>by actions of the President and the Attorney General</a:t>
            </a:r>
          </a:p>
          <a:p>
            <a:pPr lvl="1"/>
            <a:r>
              <a:rPr lang="en-US" sz="2000" dirty="0"/>
              <a:t>Redress claim available to </a:t>
            </a:r>
            <a:r>
              <a:rPr lang="en-US" sz="2000" b="1" dirty="0"/>
              <a:t>every individual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02060-F1D7-9494-CB7E-54A3BD7B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to ”fix” the lack of standing?</a:t>
            </a:r>
          </a:p>
        </p:txBody>
      </p:sp>
    </p:spTree>
    <p:extLst>
      <p:ext uri="{BB962C8B-B14F-4D97-AF65-F5344CB8AC3E}">
        <p14:creationId xmlns:p14="http://schemas.microsoft.com/office/powerpoint/2010/main" val="202195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77227-6964-D2FF-8081-128E5618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5"/>
            <a:ext cx="11430000" cy="4870990"/>
          </a:xfrm>
        </p:spPr>
        <p:txBody>
          <a:bodyPr>
            <a:noAutofit/>
          </a:bodyPr>
          <a:lstStyle/>
          <a:p>
            <a:r>
              <a:rPr lang="en-US" sz="2000" dirty="0"/>
              <a:t>Christakis, Propp, Swire:  “EU/US Adequacy Negotiations and the Redress Challenge: </a:t>
            </a:r>
            <a:r>
              <a:rPr lang="en-US" sz="2000" b="1" dirty="0"/>
              <a:t>Whether a New U.S. Statute is Necessary </a:t>
            </a:r>
            <a:r>
              <a:rPr lang="en-US" sz="2000" dirty="0"/>
              <a:t>to Produce an “Essentially Equivalent” Solution” (Jan. 2022)</a:t>
            </a:r>
          </a:p>
          <a:p>
            <a:r>
              <a:rPr lang="en-US" sz="2000" dirty="0"/>
              <a:t>Article 13 of the ECHR requires “an effective remedy” for rights violations</a:t>
            </a:r>
          </a:p>
          <a:p>
            <a:r>
              <a:rPr lang="en-US" sz="2000" dirty="0"/>
              <a:t>Article 47 of the Charter requires “an effective remedy” and a hearing must be “by an independent and impartial tribunal previously established by law”</a:t>
            </a:r>
          </a:p>
          <a:p>
            <a:pPr lvl="1"/>
            <a:r>
              <a:rPr lang="en-US" sz="2000" dirty="0"/>
              <a:t>If there is a statute, the tribunal is “established by law”</a:t>
            </a:r>
          </a:p>
          <a:p>
            <a:pPr lvl="1"/>
            <a:r>
              <a:rPr lang="en-US" sz="2000" dirty="0"/>
              <a:t>Can a tribunal be “established by law” without a statute passed by the legislature?</a:t>
            </a:r>
          </a:p>
          <a:p>
            <a:pPr lvl="2"/>
            <a:r>
              <a:rPr lang="en-US" dirty="0"/>
              <a:t>Our article documents EU legal reasons for saying that it can</a:t>
            </a:r>
          </a:p>
          <a:p>
            <a:r>
              <a:rPr lang="en-US" sz="2000" dirty="0"/>
              <a:t>Two apparent </a:t>
            </a:r>
            <a:r>
              <a:rPr lang="en-US" sz="2000" b="1" dirty="0"/>
              <a:t>constraints on the role of a statute </a:t>
            </a:r>
            <a:r>
              <a:rPr lang="en-US" sz="2000" dirty="0"/>
              <a:t>for redress</a:t>
            </a:r>
          </a:p>
          <a:p>
            <a:pPr lvl="1"/>
            <a:r>
              <a:rPr lang="en-US" sz="2000" dirty="0"/>
              <a:t>Part 2A: U.S. constitutional limits on creating “independence” by statute</a:t>
            </a:r>
          </a:p>
          <a:p>
            <a:pPr lvl="1"/>
            <a:r>
              <a:rPr lang="en-US" sz="2000" dirty="0"/>
              <a:t>Part 2B: U.S. constitutional limits on Congress’ power (competence) over national security/foreign affairs </a:t>
            </a:r>
          </a:p>
          <a:p>
            <a:r>
              <a:rPr lang="en-US" sz="2000" dirty="0"/>
              <a:t>DPF solution</a:t>
            </a:r>
          </a:p>
          <a:p>
            <a:pPr lvl="1"/>
            <a:r>
              <a:rPr lang="en-US" sz="2000" dirty="0"/>
              <a:t>Part 2A: create independent tribunal by </a:t>
            </a:r>
            <a:r>
              <a:rPr lang="en-US" sz="2000" b="1" dirty="0"/>
              <a:t>Dept. of Justice regulation</a:t>
            </a:r>
          </a:p>
          <a:p>
            <a:pPr lvl="1"/>
            <a:r>
              <a:rPr lang="en-US" sz="2000" dirty="0"/>
              <a:t>Part 2B: create binding effect of the tribunal on agencies by </a:t>
            </a:r>
            <a:r>
              <a:rPr lang="en-US" sz="2000" b="1" dirty="0"/>
              <a:t>Executive Order</a:t>
            </a:r>
            <a:r>
              <a:rPr lang="en-US" sz="2000" dirty="0"/>
              <a:t>, where the President binds agencies to follow the legal requirements of the 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127EE-4465-DCA5-B553-29CF1749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Is a New Statute Needed?</a:t>
            </a:r>
          </a:p>
        </p:txBody>
      </p:sp>
    </p:spTree>
    <p:extLst>
      <p:ext uri="{BB962C8B-B14F-4D97-AF65-F5344CB8AC3E}">
        <p14:creationId xmlns:p14="http://schemas.microsoft.com/office/powerpoint/2010/main" val="201024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CC8C78-D562-A76A-CCBB-40E0B6CD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Limits on Congress’ power to create independent tribunals</a:t>
            </a:r>
          </a:p>
          <a:p>
            <a:pPr lvl="1"/>
            <a:r>
              <a:rPr lang="en-US" sz="2000" b="1" i="1" dirty="0"/>
              <a:t>U.S. v. Arthrex </a:t>
            </a:r>
            <a:r>
              <a:rPr lang="en-US" sz="2000" dirty="0"/>
              <a:t>(2021)</a:t>
            </a:r>
          </a:p>
          <a:p>
            <a:pPr lvl="2"/>
            <a:r>
              <a:rPr lang="en-US" dirty="0"/>
              <a:t>Statute created patent judges, independent of the Patent Office or the Secretary of Commerce</a:t>
            </a:r>
          </a:p>
          <a:p>
            <a:pPr lvl="2"/>
            <a:r>
              <a:rPr lang="en-US" dirty="0"/>
              <a:t>Held unconstitutional</a:t>
            </a:r>
          </a:p>
          <a:p>
            <a:pPr lvl="2"/>
            <a:r>
              <a:rPr lang="en-US" b="1" dirty="0"/>
              <a:t>Executive branch decision must have recourse to a “politically accountable official”</a:t>
            </a:r>
          </a:p>
          <a:p>
            <a:pPr lvl="2"/>
            <a:r>
              <a:rPr lang="en-US" dirty="0"/>
              <a:t>An example of the “unified executive” approach taken by this Supreme Court</a:t>
            </a:r>
          </a:p>
          <a:p>
            <a:r>
              <a:rPr lang="en-US" sz="2000" b="1" dirty="0"/>
              <a:t>The puzzle </a:t>
            </a:r>
            <a:r>
              <a:rPr lang="en-US" sz="2000" dirty="0"/>
              <a:t>– how to create an “independent tribunal” with recourse to a “politically accountable official”</a:t>
            </a:r>
          </a:p>
          <a:p>
            <a:r>
              <a:rPr lang="en-US" sz="2000" b="1" dirty="0"/>
              <a:t>The DPF answer </a:t>
            </a:r>
            <a:r>
              <a:rPr lang="en-US" sz="2000" dirty="0"/>
              <a:t>– the </a:t>
            </a:r>
            <a:r>
              <a:rPr lang="en-US" sz="2000" b="1" dirty="0"/>
              <a:t>officials</a:t>
            </a:r>
            <a:r>
              <a:rPr lang="en-US" sz="2000" dirty="0"/>
              <a:t> (President, Attorney General) </a:t>
            </a:r>
            <a:r>
              <a:rPr lang="en-US" sz="2000" b="1" dirty="0"/>
              <a:t>voluntarily yield some of their discretion/power</a:t>
            </a:r>
            <a:r>
              <a:rPr lang="en-US" sz="2000" dirty="0"/>
              <a:t>, in a legally binding way</a:t>
            </a:r>
            <a:endParaRPr lang="en-US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1C9B8-7F91-AAA0-12AA-DC095C51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2A: Independence of tribunal</a:t>
            </a:r>
          </a:p>
        </p:txBody>
      </p:sp>
    </p:spTree>
    <p:extLst>
      <p:ext uri="{BB962C8B-B14F-4D97-AF65-F5344CB8AC3E}">
        <p14:creationId xmlns:p14="http://schemas.microsoft.com/office/powerpoint/2010/main" val="2010848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CDE54F6-6007-2848-B683-2C1822FC5485}" vid="{C0D1DEBA-DE5C-9C46-9118-2685038DF7C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DE54F6-6007-2848-B683-2C1822FC5485}" vid="{FB47B6FD-F52A-2B42-851E-06D2988544C2}"/>
    </a:ext>
  </a:extLst>
</a:theme>
</file>

<file path=ppt/theme/theme3.xml><?xml version="1.0" encoding="utf-8"?>
<a:theme xmlns:a="http://schemas.openxmlformats.org/drawingml/2006/main" name="Dark Version">
  <a:themeElements>
    <a:clrScheme name="GA Tech">
      <a:dk1>
        <a:srgbClr val="000000"/>
      </a:dk1>
      <a:lt1>
        <a:srgbClr val="FFFFFF"/>
      </a:lt1>
      <a:dk2>
        <a:srgbClr val="335170"/>
      </a:dk2>
      <a:lt2>
        <a:srgbClr val="E5E5E5"/>
      </a:lt2>
      <a:accent1>
        <a:srgbClr val="EEB211"/>
      </a:accent1>
      <a:accent2>
        <a:srgbClr val="F5D376"/>
      </a:accent2>
      <a:accent3>
        <a:srgbClr val="00254C"/>
      </a:accent3>
      <a:accent4>
        <a:srgbClr val="304F70"/>
      </a:accent4>
      <a:accent5>
        <a:srgbClr val="004F9F"/>
      </a:accent5>
      <a:accent6>
        <a:srgbClr val="1879DB"/>
      </a:accent6>
      <a:hlink>
        <a:srgbClr val="54545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ller-template" id="{A588A9F0-A5A6-1347-B6C8-7A09DB9848A4}" vid="{A0B99E76-D62E-1F43-A978-50EFB38BA6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13044</TotalTime>
  <Words>1735</Words>
  <Application>Microsoft Office PowerPoint</Application>
  <PresentationFormat>Widescreen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 Slab</vt:lpstr>
      <vt:lpstr>Roboto</vt:lpstr>
      <vt:lpstr>Arial</vt:lpstr>
      <vt:lpstr>Calibri</vt:lpstr>
      <vt:lpstr>Custom Design</vt:lpstr>
      <vt:lpstr>1_Custom Design</vt:lpstr>
      <vt:lpstr>Dark Version</vt:lpstr>
      <vt:lpstr>Redress and U.S. Constitutional Constraints </vt:lpstr>
      <vt:lpstr>Overview</vt:lpstr>
      <vt:lpstr>The long and winding road to a redress proposal</vt:lpstr>
      <vt:lpstr>New Redress Procedure</vt:lpstr>
      <vt:lpstr>U.S. Constitutional Constraints Relevant to the Data Privacy Framework</vt:lpstr>
      <vt:lpstr>U.S. standing doctrine</vt:lpstr>
      <vt:lpstr>Possible to ”fix” the lack of standing?</vt:lpstr>
      <vt:lpstr>Part 2: Is a New Statute Needed?</vt:lpstr>
      <vt:lpstr>Part 2A: Independence of tribunal</vt:lpstr>
      <vt:lpstr>Part 2A: Independence of Tribunal</vt:lpstr>
      <vt:lpstr>Part 2B: Role of President for Foreign Affairs &amp; National Security</vt:lpstr>
      <vt:lpstr>Part 2B: Role of President for Foreign Affairs &amp; National Security (2) </vt:lpstr>
      <vt:lpstr>Conclusion on Redress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Swire, Peter P</dc:creator>
  <cp:lastModifiedBy>Kennedy-Mayo, DeBrae C</cp:lastModifiedBy>
  <cp:revision>332</cp:revision>
  <cp:lastPrinted>2021-11-05T01:22:22Z</cp:lastPrinted>
  <dcterms:created xsi:type="dcterms:W3CDTF">2021-10-17T22:59:31Z</dcterms:created>
  <dcterms:modified xsi:type="dcterms:W3CDTF">2023-09-26T14:54:45Z</dcterms:modified>
</cp:coreProperties>
</file>