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93" r:id="rId3"/>
    <p:sldId id="282" r:id="rId4"/>
    <p:sldId id="283" r:id="rId5"/>
    <p:sldId id="294" r:id="rId6"/>
    <p:sldId id="1034" r:id="rId7"/>
    <p:sldId id="1030" r:id="rId8"/>
    <p:sldId id="1031" r:id="rId9"/>
    <p:sldId id="1032" r:id="rId10"/>
    <p:sldId id="1033" r:id="rId11"/>
    <p:sldId id="281" r:id="rId12"/>
    <p:sldId id="284" r:id="rId13"/>
    <p:sldId id="288" r:id="rId14"/>
    <p:sldId id="290" r:id="rId15"/>
    <p:sldId id="289" r:id="rId16"/>
    <p:sldId id="291" r:id="rId17"/>
    <p:sldId id="292" r:id="rId18"/>
    <p:sldId id="10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and white photo of a grey surface&#10;&#10;Description automatically generated with low confidence">
            <a:extLst>
              <a:ext uri="{FF2B5EF4-FFF2-40B4-BE49-F238E27FC236}">
                <a16:creationId xmlns:a16="http://schemas.microsoft.com/office/drawing/2014/main" id="{7306AAB2-B46F-486D-B964-DF3CF7D4B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4904"/>
          <a:stretch/>
        </p:blipFill>
        <p:spPr>
          <a:xfrm>
            <a:off x="0" y="-9835"/>
            <a:ext cx="12192000" cy="6459089"/>
          </a:xfrm>
          <a:prstGeom prst="rect">
            <a:avLst/>
          </a:prstGeom>
        </p:spPr>
      </p:pic>
      <p:pic>
        <p:nvPicPr>
          <p:cNvPr id="23" name="Picture 22" descr="A picture containing light, projector&#10;&#10;Description automatically generated">
            <a:extLst>
              <a:ext uri="{FF2B5EF4-FFF2-40B4-BE49-F238E27FC236}">
                <a16:creationId xmlns:a16="http://schemas.microsoft.com/office/drawing/2014/main" id="{E7D823B2-E067-4E94-B5AE-AF2030CC22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41" y="1420660"/>
            <a:ext cx="7022118" cy="28582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80" y="5568671"/>
            <a:ext cx="8534400" cy="4385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0" y="653924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Myriad Pro Light" pitchFamily="34" charset="0"/>
              </a:rPr>
              <a:t>www.alston.com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467475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89" y="429070"/>
            <a:ext cx="3302022" cy="5178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D38FAE-FB7D-4C2D-8A2B-AC99717007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96" y="4307864"/>
            <a:ext cx="9069007" cy="9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81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880534"/>
            <a:ext cx="2743200" cy="546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880534"/>
            <a:ext cx="8026400" cy="546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14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3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0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41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44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91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46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9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48267"/>
            <a:ext cx="4011084" cy="7450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48267"/>
            <a:ext cx="6815667" cy="5177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888067"/>
            <a:ext cx="4011084" cy="4238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92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37667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4984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04405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93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32040"/>
            <a:ext cx="109728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3" y="6477000"/>
            <a:ext cx="12192000" cy="0"/>
          </a:xfrm>
          <a:prstGeom prst="line">
            <a:avLst/>
          </a:prstGeom>
          <a:ln w="3175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540921"/>
            <a:ext cx="1752600" cy="27176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43600" y="6623299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rtl="0"/>
            <a:fld id="{47D476D9-6694-4DDC-BB38-A546266BFA53}" type="slidenum">
              <a:rPr lang="en-US" sz="1800" b="0" i="0" u="none" strike="noStrike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1800" b="0" i="0" u="none" strike="noStrike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0" descr="A black and white photo of a grey surface&#10;&#10;Description automatically generated with low confidence">
            <a:extLst>
              <a:ext uri="{FF2B5EF4-FFF2-40B4-BE49-F238E27FC236}">
                <a16:creationId xmlns:a16="http://schemas.microsoft.com/office/drawing/2014/main" id="{DAD2FFED-FC3F-4BB9-AEE9-3D7608A0D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4904" b="89025"/>
          <a:stretch/>
        </p:blipFill>
        <p:spPr>
          <a:xfrm>
            <a:off x="0" y="-9834"/>
            <a:ext cx="12192000" cy="708912"/>
          </a:xfrm>
          <a:prstGeom prst="rect">
            <a:avLst/>
          </a:prstGeom>
        </p:spPr>
      </p:pic>
      <p:pic>
        <p:nvPicPr>
          <p:cNvPr id="22" name="Picture 21" descr="A picture containing light, projector&#10;&#10;Description automatically generated">
            <a:extLst>
              <a:ext uri="{FF2B5EF4-FFF2-40B4-BE49-F238E27FC236}">
                <a16:creationId xmlns:a16="http://schemas.microsoft.com/office/drawing/2014/main" id="{04044AE5-EBAE-4E6F-A8BF-394C903CF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1" t="35882" r="-32160" b="41571"/>
          <a:stretch/>
        </p:blipFill>
        <p:spPr>
          <a:xfrm>
            <a:off x="0" y="0"/>
            <a:ext cx="4997545" cy="708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9D668-8B8F-E747-A123-2F39B1BBDF64}"/>
              </a:ext>
            </a:extLst>
          </p:cNvPr>
          <p:cNvSpPr txBox="1"/>
          <p:nvPr userDrawn="1"/>
        </p:nvSpPr>
        <p:spPr>
          <a:xfrm>
            <a:off x="6892637" y="218229"/>
            <a:ext cx="293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E.O. ON BULK DATA SALES</a:t>
            </a:r>
          </a:p>
        </p:txBody>
      </p:sp>
    </p:spTree>
    <p:extLst>
      <p:ext uri="{BB962C8B-B14F-4D97-AF65-F5344CB8AC3E}">
        <p14:creationId xmlns:p14="http://schemas.microsoft.com/office/powerpoint/2010/main" val="33003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A68A43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A68A43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rgbClr val="A68A43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A68A4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A68A4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A68A4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D17A-4B6E-F1E4-5DD5-D4448D2F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0161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Privacy Meets National Security:</a:t>
            </a:r>
            <a:br>
              <a:rPr lang="en-US" dirty="0"/>
            </a:br>
            <a:r>
              <a:rPr lang="en-US" dirty="0"/>
              <a:t>Executive Order on Bulk Data Sales</a:t>
            </a:r>
            <a:br>
              <a:rPr lang="en-US" dirty="0"/>
            </a:br>
            <a:r>
              <a:rPr lang="en-US" dirty="0"/>
              <a:t>to Countries of Concern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B5ED-18AF-40F3-3547-F6E9177F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6" y="3544613"/>
            <a:ext cx="10972800" cy="2392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Peter Swire</a:t>
            </a:r>
          </a:p>
          <a:p>
            <a:pPr marL="0" indent="0" algn="ctr">
              <a:buNone/>
            </a:pPr>
            <a:r>
              <a:rPr lang="en-US" sz="2400" dirty="0"/>
              <a:t>Professor, Georgia Tech School of Cybersecurity and Privacy</a:t>
            </a:r>
          </a:p>
          <a:p>
            <a:pPr marL="0" indent="0" algn="ctr">
              <a:buNone/>
            </a:pPr>
            <a:r>
              <a:rPr lang="en-US" sz="2400" dirty="0"/>
              <a:t>Senior Counsel, Alston &amp; Bird LLP</a:t>
            </a:r>
          </a:p>
          <a:p>
            <a:pPr marL="0" indent="0" algn="ctr">
              <a:buNone/>
            </a:pPr>
            <a:r>
              <a:rPr lang="en-US" sz="2400" dirty="0"/>
              <a:t>Network Advertising </a:t>
            </a:r>
            <a:r>
              <a:rPr lang="en-US" sz="2400"/>
              <a:t>Initiative </a:t>
            </a:r>
          </a:p>
          <a:p>
            <a:pPr marL="0" indent="0" algn="ctr">
              <a:buNone/>
            </a:pPr>
            <a:r>
              <a:rPr lang="en-US" sz="2400"/>
              <a:t>November </a:t>
            </a:r>
            <a:r>
              <a:rPr lang="en-US" sz="2400" dirty="0"/>
              <a:t>12, 2024</a:t>
            </a:r>
          </a:p>
        </p:txBody>
      </p:sp>
    </p:spTree>
    <p:extLst>
      <p:ext uri="{BB962C8B-B14F-4D97-AF65-F5344CB8AC3E}">
        <p14:creationId xmlns:p14="http://schemas.microsoft.com/office/powerpoint/2010/main" val="219117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738B8E-3775-1548-64EB-BB1F84963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Very important things that affect everything</a:t>
            </a:r>
            <a:r>
              <a:rPr lang="en-US" sz="1800" dirty="0"/>
              <a:t>, over time, affect national security</a:t>
            </a:r>
          </a:p>
          <a:p>
            <a:r>
              <a:rPr lang="en-US" sz="1800" dirty="0"/>
              <a:t>We are </a:t>
            </a:r>
            <a:r>
              <a:rPr lang="en-US" sz="1800" b="1" dirty="0"/>
              <a:t>early days </a:t>
            </a:r>
            <a:r>
              <a:rPr lang="en-US" sz="1800" dirty="0"/>
              <a:t>in understanding this intersection of data and national security</a:t>
            </a:r>
          </a:p>
          <a:p>
            <a:r>
              <a:rPr lang="en-US" sz="1800" dirty="0"/>
              <a:t>U.S. regulation</a:t>
            </a:r>
          </a:p>
          <a:p>
            <a:pPr lvl="1"/>
            <a:r>
              <a:rPr lang="en-US" sz="1800" dirty="0"/>
              <a:t>“Protect national security” – often easier to pass the laws </a:t>
            </a:r>
          </a:p>
          <a:p>
            <a:pPr lvl="1"/>
            <a:r>
              <a:rPr lang="en-US" sz="1800" dirty="0"/>
              <a:t>“Regulate the free market” – often, more difficult to pass laws</a:t>
            </a:r>
          </a:p>
          <a:p>
            <a:r>
              <a:rPr lang="en-US" sz="1800" b="1" dirty="0"/>
              <a:t>The election</a:t>
            </a:r>
          </a:p>
          <a:p>
            <a:pPr lvl="1"/>
            <a:r>
              <a:rPr lang="en-US" sz="1800" dirty="0"/>
              <a:t>Biden largely continued Trump China initiatives</a:t>
            </a:r>
          </a:p>
          <a:p>
            <a:pPr lvl="1"/>
            <a:r>
              <a:rPr lang="en-US" sz="1800" dirty="0"/>
              <a:t>Best guess – Trump will largely continue Biden’s China initiatives </a:t>
            </a:r>
          </a:p>
          <a:p>
            <a:pPr lvl="2"/>
            <a:r>
              <a:rPr lang="en-US" sz="1800" dirty="0"/>
              <a:t>Read Foreign Policy article by Matt </a:t>
            </a:r>
            <a:r>
              <a:rPr lang="en-US" sz="1800" dirty="0" err="1"/>
              <a:t>Pottenger</a:t>
            </a:r>
            <a:endParaRPr lang="en-US" sz="1800" dirty="0"/>
          </a:p>
          <a:p>
            <a:pPr lvl="1"/>
            <a:r>
              <a:rPr lang="en-US" sz="1800" dirty="0"/>
              <a:t>Can Biden’s DOJ rush the EO final rule before the new administration?</a:t>
            </a:r>
          </a:p>
          <a:p>
            <a:pPr lvl="2"/>
            <a:r>
              <a:rPr lang="en-US" sz="1800" dirty="0"/>
              <a:t>Not easy to do in a well-reasoned way that responds to all the comments</a:t>
            </a:r>
          </a:p>
          <a:p>
            <a:pPr lvl="2"/>
            <a:r>
              <a:rPr lang="en-US" sz="1800" dirty="0"/>
              <a:t>If it tries, the Congressional Review Act can block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F8D610-277B-0662-6809-D9C930DA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on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147356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B2B3-5BF1-ADC8-8F7F-184825FCE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CA-9A3D-D031-70BB-B9639B32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52" y="1289486"/>
            <a:ext cx="10515600" cy="1042554"/>
          </a:xfrm>
        </p:spPr>
        <p:txBody>
          <a:bodyPr>
            <a:normAutofit fontScale="90000"/>
          </a:bodyPr>
          <a:lstStyle/>
          <a:p>
            <a:r>
              <a:rPr lang="en-US" sz="3100" b="1" i="0" u="none" strike="noStrike" dirty="0">
                <a:solidFill>
                  <a:srgbClr val="303030"/>
                </a:solidFill>
                <a:effectLst/>
                <a:latin typeface="adobe-garamond-pro"/>
              </a:rPr>
              <a:t>“Limiting Data Broker Sales in the Name of U.S. National Security: Questions on Substance and Messaging” (Lawfare Feb 2024)</a:t>
            </a:r>
            <a:br>
              <a:rPr lang="en-US" b="1" i="0" u="none" strike="noStrike" dirty="0">
                <a:solidFill>
                  <a:srgbClr val="303030"/>
                </a:solidFill>
                <a:effectLst/>
                <a:latin typeface="adobe-garamond-pr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5CC2-FBAF-8D50-D651-1DF01ED60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Duke study late 2023: data brokers sell detailed geo-location information on U.S. military, near military bases, for </a:t>
            </a:r>
            <a:r>
              <a:rPr lang="en-US" sz="2000" b="1" dirty="0"/>
              <a:t>$.12/soldier</a:t>
            </a:r>
          </a:p>
          <a:p>
            <a:r>
              <a:rPr lang="en-US" sz="2000" dirty="0"/>
              <a:t>National security concern – </a:t>
            </a:r>
            <a:r>
              <a:rPr lang="en-US" sz="2000" b="1" dirty="0"/>
              <a:t>adversary nation can track U.S. military personnel</a:t>
            </a:r>
          </a:p>
          <a:p>
            <a:pPr lvl="1"/>
            <a:r>
              <a:rPr lang="en-US" sz="2000" dirty="0"/>
              <a:t>Essentially, data for the first time is treated as a “dual use” technology (civilian and military)</a:t>
            </a:r>
          </a:p>
          <a:p>
            <a:pPr lvl="1"/>
            <a:r>
              <a:rPr lang="en-US" sz="2000" dirty="0"/>
              <a:t>For national security community, this is a logical next step for adversary nations such as China</a:t>
            </a:r>
          </a:p>
          <a:p>
            <a:r>
              <a:rPr lang="en-US" sz="2000" dirty="0"/>
              <a:t>Executive Order February 28, 2024 – </a:t>
            </a:r>
            <a:r>
              <a:rPr lang="en-US" sz="2000" b="1" dirty="0"/>
              <a:t>block bulk data sales to adversary nations</a:t>
            </a:r>
            <a:endParaRPr lang="en-US" sz="2000" dirty="0"/>
          </a:p>
          <a:p>
            <a:pPr lvl="1"/>
            <a:r>
              <a:rPr lang="en-US" sz="2000" dirty="0"/>
              <a:t>”Data broker” is defined broadly </a:t>
            </a:r>
          </a:p>
          <a:p>
            <a:pPr lvl="1"/>
            <a:r>
              <a:rPr lang="en-US" sz="2000" b="1" dirty="0"/>
              <a:t>But, it’s broader than that</a:t>
            </a:r>
          </a:p>
          <a:p>
            <a:pPr lvl="2"/>
            <a:r>
              <a:rPr lang="en-US" dirty="0"/>
              <a:t>Vendor, employee, investment agreements with “adversary” nations; those are the “restricted” transactions requiring security etc.</a:t>
            </a:r>
            <a:endParaRPr lang="en-US" sz="1900" dirty="0"/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F54BE-90E9-75EF-0621-EF3645F6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32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D6763-90B1-4F9E-A6E6-D2E666C1DE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B2B3-5BF1-ADC8-8F7F-184825FCE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CA-9A3D-D031-70BB-B9639B32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74" y="1289486"/>
            <a:ext cx="10515600" cy="1042554"/>
          </a:xfrm>
        </p:spPr>
        <p:txBody>
          <a:bodyPr>
            <a:normAutofit fontScale="90000"/>
          </a:bodyPr>
          <a:lstStyle/>
          <a:p>
            <a:r>
              <a:rPr lang="en-US" sz="3100" b="1" i="0" u="none" strike="noStrike" dirty="0">
                <a:solidFill>
                  <a:srgbClr val="303030"/>
                </a:solidFill>
                <a:effectLst/>
                <a:latin typeface="adobe-garamond-pro"/>
              </a:rPr>
              <a:t>“Limiting Data Broker Sales in the Name of U.S. National Security: Questions on Substance and Messaging”</a:t>
            </a:r>
            <a:br>
              <a:rPr lang="en-US" b="1" i="0" u="none" strike="noStrike" dirty="0">
                <a:solidFill>
                  <a:srgbClr val="303030"/>
                </a:solidFill>
                <a:effectLst/>
                <a:latin typeface="adobe-garamond-pr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5CC2-FBAF-8D50-D651-1DF01ED6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39" y="1954353"/>
            <a:ext cx="10972800" cy="3916363"/>
          </a:xfrm>
        </p:spPr>
        <p:txBody>
          <a:bodyPr>
            <a:normAutofit/>
          </a:bodyPr>
          <a:lstStyle/>
          <a:p>
            <a:r>
              <a:rPr lang="en-US" sz="2000" dirty="0"/>
              <a:t>Broader picture – </a:t>
            </a:r>
            <a:r>
              <a:rPr lang="en-US" sz="2000" b="1" dirty="0"/>
              <a:t>U.S. departs from “free flow of data”?</a:t>
            </a:r>
          </a:p>
          <a:p>
            <a:pPr lvl="1"/>
            <a:r>
              <a:rPr lang="en-US" sz="2000" dirty="0"/>
              <a:t>U.S. change at WTO, emphasizing sovereign decisions to govern data</a:t>
            </a:r>
          </a:p>
          <a:p>
            <a:pPr lvl="2"/>
            <a:r>
              <a:rPr lang="en-US" dirty="0"/>
              <a:t>Change from long-term U.S. support for “open, free, global, interoperable, reliable, and secure” Internet? </a:t>
            </a:r>
          </a:p>
          <a:p>
            <a:pPr lvl="1"/>
            <a:r>
              <a:rPr lang="en-US" sz="2000" dirty="0"/>
              <a:t>U.S. proposed rule for know-your-customer for cloud services and AI</a:t>
            </a:r>
          </a:p>
          <a:p>
            <a:pPr lvl="1"/>
            <a:r>
              <a:rPr lang="en-US" sz="2000" dirty="0"/>
              <a:t>Our point: “most” data flows from U.S. remain open, contrasted with “many/most” data flows from China are restricted unless there is a license </a:t>
            </a:r>
          </a:p>
          <a:p>
            <a:endParaRPr lang="en-US" sz="1900" dirty="0"/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F54BE-90E9-75EF-0621-EF3645F6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32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D6763-90B1-4F9E-A6E6-D2E666C1DE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4D44-BF47-FA1D-1033-64127086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1F498-FF7F-1E72-0A26-83E2A06E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China</a:t>
            </a:r>
          </a:p>
          <a:p>
            <a:r>
              <a:rPr lang="en-US" sz="2000" dirty="0"/>
              <a:t>Russia</a:t>
            </a:r>
          </a:p>
          <a:p>
            <a:r>
              <a:rPr lang="en-US" sz="2000" dirty="0"/>
              <a:t>North Korea</a:t>
            </a:r>
          </a:p>
          <a:p>
            <a:r>
              <a:rPr lang="en-US" sz="2000" dirty="0"/>
              <a:t>Iran</a:t>
            </a:r>
          </a:p>
          <a:p>
            <a:r>
              <a:rPr lang="en-US" sz="2000" dirty="0"/>
              <a:t>Cuba</a:t>
            </a:r>
          </a:p>
          <a:p>
            <a:r>
              <a:rPr lang="en-US" sz="2000" dirty="0"/>
              <a:t>Venezuela</a:t>
            </a:r>
          </a:p>
        </p:txBody>
      </p:sp>
    </p:spTree>
    <p:extLst>
      <p:ext uri="{BB962C8B-B14F-4D97-AF65-F5344CB8AC3E}">
        <p14:creationId xmlns:p14="http://schemas.microsoft.com/office/powerpoint/2010/main" val="123330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900D-04D5-094D-81F8-EA794723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3B80-F4DA-3EBC-2BD4-7780B08F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Prohibited transactions with “covered persons”</a:t>
            </a:r>
          </a:p>
          <a:p>
            <a:r>
              <a:rPr lang="en-US" sz="2000" dirty="0"/>
              <a:t>Does not apply to “U.S. persons”</a:t>
            </a:r>
          </a:p>
          <a:p>
            <a:r>
              <a:rPr lang="en-US" sz="2000" dirty="0"/>
              <a:t>Entities owned or controlled by countries of concern:</a:t>
            </a:r>
          </a:p>
          <a:p>
            <a:pPr marL="0" indent="0">
              <a:buNone/>
            </a:pPr>
            <a:r>
              <a:rPr lang="en-US" sz="2000" dirty="0"/>
              <a:t>(1) foreign entities that are 50 percent or more owned by a country of concern, organized under the laws of a country of concern, or has its principal place of business in a country of concern; </a:t>
            </a:r>
          </a:p>
          <a:p>
            <a:pPr marL="0" indent="0">
              <a:buNone/>
            </a:pPr>
            <a:r>
              <a:rPr lang="en-US" sz="2000" dirty="0"/>
              <a:t>(2) foreign entities that are 50 percent or more owned by a covered person;</a:t>
            </a:r>
          </a:p>
          <a:p>
            <a:pPr marL="0" indent="0">
              <a:buNone/>
            </a:pPr>
            <a:r>
              <a:rPr lang="en-US" sz="2000" dirty="0"/>
              <a:t>(3) foreign employees or contractors of countries of concern or entities that are covered persons; </a:t>
            </a:r>
          </a:p>
          <a:p>
            <a:pPr marL="0" indent="0">
              <a:buNone/>
            </a:pPr>
            <a:r>
              <a:rPr lang="en-US" sz="2000" dirty="0"/>
              <a:t>(4) foreign individuals primarily resident in countries of concern.</a:t>
            </a:r>
          </a:p>
          <a:p>
            <a:r>
              <a:rPr lang="en-US" sz="2000" dirty="0"/>
              <a:t>Also, anyone on a prohibited “entities” list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8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37F6-5996-DDB7-69E9-EF6C77E4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Personal Data and Limits for “Bulk”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EE73-9B0D-1414-FBD0-7045AFDB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effectLst/>
                <a:highlight>
                  <a:srgbClr val="FFFFFF"/>
                </a:highlight>
                <a:latin typeface="UniversLTW02"/>
              </a:rPr>
              <a:t>Precise geolocation data (1000 devices)</a:t>
            </a:r>
          </a:p>
          <a:p>
            <a:r>
              <a:rPr lang="en-US" sz="2000" dirty="0">
                <a:highlight>
                  <a:srgbClr val="FFFFFF"/>
                </a:highlight>
                <a:latin typeface="UniversLTW02"/>
              </a:rPr>
              <a:t>Biometric data (1000)</a:t>
            </a:r>
            <a:endParaRPr lang="en-US" sz="2000" b="0" dirty="0">
              <a:effectLst/>
              <a:highlight>
                <a:srgbClr val="FFFFFF"/>
              </a:highlight>
              <a:latin typeface="UniversLTW02"/>
            </a:endParaRPr>
          </a:p>
          <a:p>
            <a:r>
              <a:rPr lang="en-US" sz="2000" dirty="0">
                <a:highlight>
                  <a:srgbClr val="FFFFFF"/>
                </a:highlight>
                <a:latin typeface="UniversLTW02"/>
              </a:rPr>
              <a:t>Genomic (and other ‘</a:t>
            </a:r>
            <a:r>
              <a:rPr lang="en-US" sz="2000" dirty="0" err="1">
                <a:highlight>
                  <a:srgbClr val="FFFFFF"/>
                </a:highlight>
                <a:latin typeface="UniversLTW02"/>
              </a:rPr>
              <a:t>omic</a:t>
            </a:r>
            <a:r>
              <a:rPr lang="en-US" sz="2000" dirty="0">
                <a:highlight>
                  <a:srgbClr val="FFFFFF"/>
                </a:highlight>
                <a:latin typeface="UniversLTW02"/>
              </a:rPr>
              <a:t>) data (100)</a:t>
            </a:r>
          </a:p>
          <a:p>
            <a:r>
              <a:rPr lang="en-US" sz="2000" b="0" dirty="0">
                <a:effectLst/>
                <a:highlight>
                  <a:srgbClr val="FFFFFF"/>
                </a:highlight>
                <a:latin typeface="UniversLTW02"/>
              </a:rPr>
              <a:t>Personal health data (10,000)</a:t>
            </a:r>
          </a:p>
          <a:p>
            <a:r>
              <a:rPr lang="en-US" sz="2000" b="0" dirty="0">
                <a:effectLst/>
                <a:highlight>
                  <a:srgbClr val="FFFFFF"/>
                </a:highlight>
                <a:latin typeface="UniversLTW02"/>
              </a:rPr>
              <a:t>Personal financial data (10,000)</a:t>
            </a:r>
          </a:p>
          <a:p>
            <a:r>
              <a:rPr lang="en-US" sz="2000" dirty="0">
                <a:highlight>
                  <a:srgbClr val="FFFFFF"/>
                </a:highlight>
                <a:latin typeface="UniversLTW02"/>
              </a:rPr>
              <a:t>Certain personal identifiers (somewhat narrower than PII) (100,000)</a:t>
            </a:r>
            <a:endParaRPr lang="en-US" sz="2000" b="0" dirty="0">
              <a:effectLst/>
              <a:highlight>
                <a:srgbClr val="FFFFFF"/>
              </a:highlight>
              <a:latin typeface="UniversLTW0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9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97C5-062A-6431-1995-02759B38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data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619C-270C-2F18-6934-1A691C33E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>
                <a:effectLst/>
                <a:latin typeface="Melior"/>
              </a:rPr>
              <a:t>“A covered data transaction </a:t>
            </a:r>
            <a:r>
              <a:rPr lang="en-US" sz="2000" dirty="0">
                <a:effectLst/>
                <a:latin typeface="Melior"/>
              </a:rPr>
              <a:t>is any </a:t>
            </a:r>
            <a:r>
              <a:rPr lang="en-US" sz="2000" i="1" dirty="0">
                <a:effectLst/>
                <a:latin typeface="Melior"/>
              </a:rPr>
              <a:t>transaction </a:t>
            </a:r>
            <a:r>
              <a:rPr lang="en-US" sz="2000" dirty="0">
                <a:effectLst/>
                <a:latin typeface="Melior"/>
              </a:rPr>
              <a:t>that involves any bulk U.S. sensitive personal data or government-related data and that involves: (1) data brokerage; (2) a vendor agreement; (3) an employment agreement; or (4) an investment agreement.” </a:t>
            </a:r>
          </a:p>
          <a:p>
            <a:r>
              <a:rPr lang="en-US" sz="2000" dirty="0">
                <a:latin typeface="Melior"/>
              </a:rPr>
              <a:t>Ban on “data brokerage”</a:t>
            </a:r>
          </a:p>
          <a:p>
            <a:pPr lvl="1"/>
            <a:r>
              <a:rPr lang="en-US" sz="2000" dirty="0">
                <a:latin typeface="Melior"/>
              </a:rPr>
              <a:t>Definitions of “bulk” vary by category of sensitive data</a:t>
            </a:r>
          </a:p>
          <a:p>
            <a:pPr lvl="1"/>
            <a:r>
              <a:rPr lang="en-US" sz="2000" dirty="0">
                <a:latin typeface="Melior"/>
              </a:rPr>
              <a:t>Target also sales (access more generally) of U.S. military or U.S. federal employee data</a:t>
            </a:r>
          </a:p>
          <a:p>
            <a:r>
              <a:rPr lang="en-US" sz="2000" dirty="0">
                <a:latin typeface="Melior"/>
              </a:rPr>
              <a:t>Broad scope of vendor/employment/investment agreements</a:t>
            </a:r>
          </a:p>
          <a:p>
            <a:pPr lvl="1"/>
            <a:r>
              <a:rPr lang="en-US" sz="2000" dirty="0">
                <a:latin typeface="Melior"/>
              </a:rPr>
              <a:t>These would be subject to new data security rules, not outright ban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8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1C2B-3A64-386A-D239-A6D1EC1E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definition of “data brokerage”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2075-CDD6-8BFD-ECEA-BF65775D4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Melior"/>
              </a:rPr>
              <a:t>“</a:t>
            </a:r>
            <a:r>
              <a:rPr lang="en-US" sz="2200" dirty="0">
                <a:effectLst/>
                <a:latin typeface="Melior"/>
              </a:rPr>
              <a:t>The program would define </a:t>
            </a:r>
            <a:r>
              <a:rPr lang="en-US" sz="2200" i="1" dirty="0">
                <a:effectLst/>
                <a:latin typeface="Melior"/>
              </a:rPr>
              <a:t>data brokerage </a:t>
            </a:r>
            <a:r>
              <a:rPr lang="en-US" sz="2200" dirty="0">
                <a:effectLst/>
                <a:latin typeface="Melior"/>
              </a:rPr>
              <a:t>as the sale of, licensing of </a:t>
            </a:r>
            <a:r>
              <a:rPr lang="en-US" sz="2200" i="1" dirty="0">
                <a:effectLst/>
                <a:latin typeface="Melior"/>
              </a:rPr>
              <a:t>access </a:t>
            </a:r>
            <a:r>
              <a:rPr lang="en-US" sz="2200" dirty="0">
                <a:effectLst/>
                <a:latin typeface="Melior"/>
              </a:rPr>
              <a:t>to, or similar commercial </a:t>
            </a:r>
            <a:r>
              <a:rPr lang="en-US" sz="2200" i="1" dirty="0">
                <a:effectLst/>
                <a:latin typeface="Melior"/>
              </a:rPr>
              <a:t>transactions </a:t>
            </a:r>
            <a:r>
              <a:rPr lang="en-US" sz="2200" dirty="0">
                <a:effectLst/>
                <a:latin typeface="Melior"/>
              </a:rPr>
              <a:t>involving the transfer of data from any </a:t>
            </a:r>
            <a:r>
              <a:rPr lang="en-US" sz="2200" i="1" dirty="0">
                <a:effectLst/>
                <a:latin typeface="Melior"/>
              </a:rPr>
              <a:t>person </a:t>
            </a:r>
            <a:r>
              <a:rPr lang="en-US" sz="2200" dirty="0">
                <a:effectLst/>
                <a:latin typeface="Melior"/>
              </a:rPr>
              <a:t>(the provider) to any other </a:t>
            </a:r>
            <a:r>
              <a:rPr lang="en-US" sz="2200" i="1" dirty="0">
                <a:effectLst/>
                <a:latin typeface="Melior"/>
              </a:rPr>
              <a:t>person </a:t>
            </a:r>
            <a:r>
              <a:rPr lang="en-US" sz="2200" dirty="0">
                <a:effectLst/>
                <a:latin typeface="Melior"/>
              </a:rPr>
              <a:t>(the recipient), </a:t>
            </a:r>
            <a:r>
              <a:rPr lang="en-US" sz="2200" b="1" dirty="0">
                <a:effectLst/>
                <a:latin typeface="Melior"/>
              </a:rPr>
              <a:t>where the recipient did not collect or process the data directly from the individuals linked or linkable to the collected or processed data.”</a:t>
            </a:r>
          </a:p>
          <a:p>
            <a:r>
              <a:rPr lang="en-US" sz="2200" b="1" dirty="0">
                <a:latin typeface="Melior"/>
              </a:rPr>
              <a:t>What are key examples of “data brokerage” under this definition </a:t>
            </a:r>
            <a:r>
              <a:rPr lang="en-US" sz="2200" dirty="0">
                <a:latin typeface="Melior"/>
              </a:rPr>
              <a:t>that are different from what state laws or usual practice consider “data brokerage”?</a:t>
            </a:r>
          </a:p>
          <a:p>
            <a:r>
              <a:rPr lang="en-US" sz="2200" b="1" dirty="0"/>
              <a:t>When does this definition pose the sharpest questions to previous commercial practice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0BFB-1E07-38CD-A4D6-CFA43A79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A06F-3B32-C021-B8C0-0183460B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6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293D-175B-A9E0-A8A0-AC85F1D1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DCA32-6EF2-18EE-3B47-51C38073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Swire background</a:t>
            </a:r>
          </a:p>
          <a:p>
            <a:r>
              <a:rPr lang="en-US" dirty="0"/>
              <a:t>Sacks &amp; Swire article on models for data policy U.S./China</a:t>
            </a:r>
          </a:p>
          <a:p>
            <a:r>
              <a:rPr lang="en-US" dirty="0"/>
              <a:t>Big picture on U.S. data policy toward China</a:t>
            </a:r>
          </a:p>
          <a:p>
            <a:r>
              <a:rPr lang="en-US" dirty="0"/>
              <a:t>Key definitions under the EO/rule</a:t>
            </a:r>
          </a:p>
          <a:p>
            <a:r>
              <a:rPr lang="en-US" dirty="0"/>
              <a:t>Comments due to DOJ by November 21</a:t>
            </a:r>
          </a:p>
        </p:txBody>
      </p:sp>
    </p:spTree>
    <p:extLst>
      <p:ext uri="{BB962C8B-B14F-4D97-AF65-F5344CB8AC3E}">
        <p14:creationId xmlns:p14="http://schemas.microsoft.com/office/powerpoint/2010/main" val="19478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C5DB-69AD-F599-4E09-5DC90A0C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4643"/>
            <a:ext cx="10972800" cy="791817"/>
          </a:xfrm>
        </p:spPr>
        <p:txBody>
          <a:bodyPr/>
          <a:lstStyle/>
          <a:p>
            <a:r>
              <a:rPr lang="en-US" dirty="0"/>
              <a:t>Swire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85D1-636C-26A8-3E67-0EEAB68B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70" y="1785387"/>
            <a:ext cx="10972800" cy="3916363"/>
          </a:xfrm>
        </p:spPr>
        <p:txBody>
          <a:bodyPr>
            <a:noAutofit/>
          </a:bodyPr>
          <a:lstStyle/>
          <a:p>
            <a:r>
              <a:rPr lang="en-US" sz="2000" dirty="0"/>
              <a:t>Currently:</a:t>
            </a:r>
          </a:p>
          <a:p>
            <a:pPr lvl="1"/>
            <a:r>
              <a:rPr lang="en-US" sz="2000" dirty="0"/>
              <a:t>Professor, </a:t>
            </a:r>
            <a:r>
              <a:rPr lang="en-US" sz="2000" b="1" dirty="0"/>
              <a:t>Georgia Tech </a:t>
            </a:r>
            <a:r>
              <a:rPr lang="en-US" sz="2000" dirty="0"/>
              <a:t>School of Cybersecurity &amp; Privacy</a:t>
            </a:r>
          </a:p>
          <a:p>
            <a:pPr lvl="1"/>
            <a:r>
              <a:rPr lang="en-US" sz="2000" dirty="0"/>
              <a:t>Founded </a:t>
            </a:r>
            <a:r>
              <a:rPr lang="en-US" sz="2000" b="1" dirty="0"/>
              <a:t>Cross-Border Data Forum </a:t>
            </a:r>
            <a:r>
              <a:rPr lang="en-US" sz="2000" dirty="0"/>
              <a:t>(2018)</a:t>
            </a:r>
          </a:p>
          <a:p>
            <a:pPr lvl="2"/>
            <a:r>
              <a:rPr lang="en-US" dirty="0"/>
              <a:t>Co-author Samm Sacks is a Senior Fellow at CBDF, plus Yale, New America</a:t>
            </a:r>
          </a:p>
          <a:p>
            <a:pPr lvl="1"/>
            <a:r>
              <a:rPr lang="en-US" sz="2000" dirty="0"/>
              <a:t>Senior Counsel to </a:t>
            </a:r>
            <a:r>
              <a:rPr lang="en-US" sz="2000" b="1" dirty="0"/>
              <a:t>Alston &amp; Bird</a:t>
            </a:r>
            <a:r>
              <a:rPr lang="en-US" sz="2000" dirty="0"/>
              <a:t>, LLP since 2014</a:t>
            </a:r>
          </a:p>
          <a:p>
            <a:r>
              <a:rPr lang="en-US" sz="2000" dirty="0"/>
              <a:t>Previously:</a:t>
            </a:r>
          </a:p>
          <a:p>
            <a:pPr lvl="1"/>
            <a:r>
              <a:rPr lang="en-US" sz="2000" dirty="0"/>
              <a:t>Professor since 1990’s, when not in government</a:t>
            </a:r>
          </a:p>
          <a:p>
            <a:pPr lvl="1"/>
            <a:r>
              <a:rPr lang="en-US" sz="2000" dirty="0"/>
              <a:t>Chief Counselor for Privacy, OMB (1999-2001)</a:t>
            </a:r>
          </a:p>
          <a:p>
            <a:pPr lvl="1"/>
            <a:r>
              <a:rPr lang="en-US" sz="2000" dirty="0"/>
              <a:t>Special Assistant to the President for Economic Policy (2009-2010)</a:t>
            </a:r>
          </a:p>
          <a:p>
            <a:pPr lvl="1"/>
            <a:r>
              <a:rPr lang="en-US" sz="2000" dirty="0"/>
              <a:t>Member, President Obama’s Review Group on Intelligence and Communications Technology (2013) – national security and privacy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339F1-5D86-1727-3FF0-D1CC8600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32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D6763-90B1-4F9E-A6E6-D2E666C1DE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943FB-2DFC-BEB2-E05A-80FA00279367}"/>
              </a:ext>
            </a:extLst>
          </p:cNvPr>
          <p:cNvSpPr txBox="1"/>
          <p:nvPr/>
        </p:nvSpPr>
        <p:spPr>
          <a:xfrm>
            <a:off x="1941816" y="6678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7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AF70-BF59-F058-EFC9-52D33EA7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1878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“Assessing U.S. Data Policy Toward China: A Proposed Framework” Sacks &amp; Swire (July,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2D4DF-6C4B-795C-2F80-E6FC59CB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6394"/>
            <a:ext cx="10515600" cy="4708441"/>
          </a:xfrm>
        </p:spPr>
        <p:txBody>
          <a:bodyPr>
            <a:noAutofit/>
          </a:bodyPr>
          <a:lstStyle/>
          <a:p>
            <a:r>
              <a:rPr lang="en-US" sz="2000" dirty="0"/>
              <a:t>Four models:</a:t>
            </a:r>
          </a:p>
          <a:p>
            <a:pPr lvl="1"/>
            <a:r>
              <a:rPr lang="en-US" sz="2000" b="1" dirty="0"/>
              <a:t>Digital Free Trade </a:t>
            </a:r>
            <a:r>
              <a:rPr lang="en-US" sz="2000" dirty="0"/>
              <a:t>Model</a:t>
            </a:r>
          </a:p>
          <a:p>
            <a:pPr lvl="1"/>
            <a:r>
              <a:rPr lang="en-US" sz="2000" b="1" dirty="0"/>
              <a:t>Blocking Adversaries </a:t>
            </a:r>
            <a:r>
              <a:rPr lang="en-US" sz="2000" dirty="0"/>
              <a:t>Model</a:t>
            </a:r>
          </a:p>
          <a:p>
            <a:pPr lvl="1"/>
            <a:r>
              <a:rPr lang="en-US" sz="2000" b="1" dirty="0"/>
              <a:t>Privacy Law </a:t>
            </a:r>
            <a:r>
              <a:rPr lang="en-US" sz="2000" dirty="0"/>
              <a:t>Model</a:t>
            </a:r>
          </a:p>
          <a:p>
            <a:pPr lvl="1"/>
            <a:r>
              <a:rPr lang="en-US" sz="2000" b="1" dirty="0"/>
              <a:t>Data Allies </a:t>
            </a:r>
            <a:r>
              <a:rPr lang="en-US" sz="2000" dirty="0"/>
              <a:t>Model</a:t>
            </a:r>
          </a:p>
          <a:p>
            <a:pPr lvl="2"/>
            <a:r>
              <a:rPr lang="en-US" dirty="0"/>
              <a:t>Encourage free flow of data, especially with rule-of-law democracies</a:t>
            </a:r>
          </a:p>
          <a:p>
            <a:pPr lvl="2"/>
            <a:r>
              <a:rPr lang="en-US" dirty="0"/>
              <a:t>Potentially limit flows of data to adversaries or other nations that don’t protect privacy and human rights</a:t>
            </a:r>
          </a:p>
          <a:p>
            <a:r>
              <a:rPr lang="en-US" sz="2000" dirty="0"/>
              <a:t>Goals both reinforce and conflict with each other</a:t>
            </a:r>
          </a:p>
          <a:p>
            <a:pPr lvl="1"/>
            <a:r>
              <a:rPr lang="en-US" sz="2000" dirty="0"/>
              <a:t>Many assume </a:t>
            </a:r>
            <a:r>
              <a:rPr lang="en-US" sz="2000" b="1" dirty="0"/>
              <a:t>free trade in tension with national security</a:t>
            </a:r>
          </a:p>
          <a:p>
            <a:pPr lvl="1"/>
            <a:r>
              <a:rPr lang="en-US" sz="2000" dirty="0"/>
              <a:t>However, </a:t>
            </a:r>
            <a:r>
              <a:rPr lang="en-US" sz="2000" b="1" dirty="0"/>
              <a:t>successful U.S. trade has national security advantages</a:t>
            </a:r>
            <a:r>
              <a:rPr lang="en-US" sz="2000" dirty="0"/>
              <a:t>:</a:t>
            </a:r>
          </a:p>
          <a:p>
            <a:pPr lvl="2"/>
            <a:r>
              <a:rPr lang="en-US" dirty="0"/>
              <a:t>Access to data such as under FISA 702</a:t>
            </a:r>
          </a:p>
          <a:p>
            <a:pPr lvl="2"/>
            <a:r>
              <a:rPr lang="en-US" dirty="0"/>
              <a:t>“Soft power” advantages from successful U.S. trade, including mindshare in 3d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75825-420F-2B55-3DAE-5481472B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32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D6763-90B1-4F9E-A6E6-D2E666C1DE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8355-BC66-420D-FBAE-726BE6CA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Security, Data, and Other New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09B8-C9BD-5633-ABA6-7129BBEF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intuition: </a:t>
            </a:r>
            <a:r>
              <a:rPr lang="en-US" sz="2000" b="1" dirty="0"/>
              <a:t>risky to national security </a:t>
            </a:r>
            <a:r>
              <a:rPr lang="en-US" sz="2000" dirty="0"/>
              <a:t>if adversary nations have access to sensitive data of Americans</a:t>
            </a:r>
          </a:p>
          <a:p>
            <a:pPr lvl="1"/>
            <a:r>
              <a:rPr lang="en-US" sz="2000" dirty="0"/>
              <a:t>Duke data broker study – data brokers sell </a:t>
            </a:r>
            <a:r>
              <a:rPr lang="en-US" sz="2000" b="1" dirty="0"/>
              <a:t>precise geolocation data </a:t>
            </a:r>
            <a:r>
              <a:rPr lang="en-US" sz="2000" dirty="0"/>
              <a:t>to track military and other personnel for a few cents/person</a:t>
            </a:r>
          </a:p>
          <a:p>
            <a:pPr lvl="1"/>
            <a:r>
              <a:rPr lang="en-US" sz="2000" dirty="0"/>
              <a:t>If you were a member of Congress – </a:t>
            </a:r>
            <a:r>
              <a:rPr lang="en-US" sz="2000" b="1" dirty="0"/>
              <a:t>comfortable if adversary nations can track U.S. military personnel?</a:t>
            </a:r>
          </a:p>
          <a:p>
            <a:pPr lvl="1"/>
            <a:r>
              <a:rPr lang="en-US" sz="2000" dirty="0"/>
              <a:t>Sensitive data to adversary nations:</a:t>
            </a:r>
          </a:p>
          <a:p>
            <a:pPr lvl="2"/>
            <a:r>
              <a:rPr lang="en-US" b="1" dirty="0"/>
              <a:t>Intelligence</a:t>
            </a:r>
            <a:r>
              <a:rPr lang="en-US" dirty="0"/>
              <a:t> advantages – they learn about U.S.</a:t>
            </a:r>
          </a:p>
          <a:p>
            <a:pPr lvl="3"/>
            <a:r>
              <a:rPr lang="en-US" sz="2000" dirty="0"/>
              <a:t>No similar U.S. visibility about Russia/China individuals</a:t>
            </a:r>
          </a:p>
          <a:p>
            <a:pPr lvl="2"/>
            <a:r>
              <a:rPr lang="en-US" b="1" dirty="0"/>
              <a:t>Counter-intelligence</a:t>
            </a:r>
            <a:r>
              <a:rPr lang="en-US" dirty="0"/>
              <a:t> advantages – they learn about U.S. actions such as spies</a:t>
            </a:r>
          </a:p>
          <a:p>
            <a:pPr lvl="2"/>
            <a:r>
              <a:rPr lang="en-US" b="1" dirty="0"/>
              <a:t>Influence operations </a:t>
            </a:r>
            <a:r>
              <a:rPr lang="en-US" dirty="0"/>
              <a:t>– blackmail etc. using the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5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D0E4-4DFF-8CE7-E572-45687C8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7"/>
            <a:ext cx="10972800" cy="1143000"/>
          </a:xfrm>
        </p:spPr>
        <p:txBody>
          <a:bodyPr/>
          <a:lstStyle/>
          <a:p>
            <a:r>
              <a:rPr lang="en-US" dirty="0"/>
              <a:t>Recent U.S. Legal Responses to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AECB-5B7A-AD4A-FC47-4A469EE5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4901"/>
            <a:ext cx="10972800" cy="3916363"/>
          </a:xfrm>
        </p:spPr>
        <p:txBody>
          <a:bodyPr>
            <a:noAutofit/>
          </a:bodyPr>
          <a:lstStyle/>
          <a:p>
            <a:r>
              <a:rPr lang="en-US" sz="1800" dirty="0"/>
              <a:t>Numerous initiatives</a:t>
            </a:r>
          </a:p>
          <a:p>
            <a:pPr lvl="1"/>
            <a:r>
              <a:rPr lang="en-US" sz="1800" dirty="0"/>
              <a:t>Cranes in ports</a:t>
            </a:r>
          </a:p>
          <a:p>
            <a:pPr lvl="1"/>
            <a:r>
              <a:rPr lang="en-US" sz="1800" dirty="0"/>
              <a:t>Software in electric cars</a:t>
            </a:r>
          </a:p>
          <a:p>
            <a:r>
              <a:rPr lang="en-US" sz="1800" b="1" dirty="0"/>
              <a:t>EO 14117 to limit bulk data sales </a:t>
            </a:r>
            <a:r>
              <a:rPr lang="en-US" sz="1800" dirty="0"/>
              <a:t>to foreign adversaries (2/24) </a:t>
            </a:r>
          </a:p>
          <a:p>
            <a:pPr lvl="1"/>
            <a:r>
              <a:rPr lang="en-US" sz="1800" dirty="0"/>
              <a:t>NPRM issued 10/21, 30 days for comment</a:t>
            </a:r>
          </a:p>
          <a:p>
            <a:pPr lvl="1"/>
            <a:r>
              <a:rPr lang="en-US" sz="1800" dirty="0"/>
              <a:t>Swire/Sacks, “Limiting Data Broker Sales in the Name of U.S. National Security: Questions on Substance and Messaging” (Lawfare Feb 2024)</a:t>
            </a:r>
          </a:p>
          <a:p>
            <a:pPr lvl="2"/>
            <a:r>
              <a:rPr lang="en-US" sz="1800" dirty="0"/>
              <a:t>These bulk sales are another reason for U.S. to pass a general privacy law</a:t>
            </a:r>
          </a:p>
          <a:p>
            <a:r>
              <a:rPr lang="en-US" sz="1800" dirty="0"/>
              <a:t>New law: </a:t>
            </a:r>
            <a:r>
              <a:rPr lang="en-US" sz="1800" b="1" dirty="0"/>
              <a:t>Protecting Americans’ Data From Foreign Adversaries Act </a:t>
            </a:r>
            <a:r>
              <a:rPr lang="en-US" sz="1800" dirty="0"/>
              <a:t>(4/24)</a:t>
            </a:r>
            <a:endParaRPr lang="en-US" sz="1800" b="1" dirty="0"/>
          </a:p>
          <a:p>
            <a:pPr lvl="1"/>
            <a:r>
              <a:rPr lang="en-US" sz="1800" dirty="0"/>
              <a:t>Passed 500-0 in House, never got a mark-up in either chamber</a:t>
            </a:r>
          </a:p>
          <a:p>
            <a:pPr lvl="1"/>
            <a:r>
              <a:rPr lang="en-US" sz="1800" dirty="0"/>
              <a:t>Swire, “White Paper on Clarifying Definitions in the Protecting Americans’ Data from Foreign Adversaries Act of 2024” (May 2024)</a:t>
            </a:r>
          </a:p>
          <a:p>
            <a:pPr lvl="1"/>
            <a:r>
              <a:rPr lang="en-US" sz="1800" dirty="0"/>
              <a:t>Definitions broad, apply to </a:t>
            </a:r>
            <a:r>
              <a:rPr lang="en-US" sz="1800" b="1" dirty="0"/>
              <a:t>sensitive data of one U.S. individual </a:t>
            </a:r>
            <a:r>
              <a:rPr lang="en-US" sz="1800" dirty="0"/>
              <a:t>to China</a:t>
            </a:r>
          </a:p>
          <a:p>
            <a:pPr lvl="1"/>
            <a:r>
              <a:rPr lang="en-US" sz="1800" dirty="0"/>
              <a:t>Enforced by FTC</a:t>
            </a:r>
          </a:p>
        </p:txBody>
      </p:sp>
    </p:spTree>
    <p:extLst>
      <p:ext uri="{BB962C8B-B14F-4D97-AF65-F5344CB8AC3E}">
        <p14:creationId xmlns:p14="http://schemas.microsoft.com/office/powerpoint/2010/main" val="364019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70409-FFB0-FE67-C287-FFEAA5B3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“Dual use” technologies – both military &amp; civilian uses</a:t>
            </a:r>
          </a:p>
          <a:p>
            <a:pPr lvl="1"/>
            <a:r>
              <a:rPr lang="en-US" sz="2000" dirty="0"/>
              <a:t>Historically, fighter jet technology</a:t>
            </a:r>
          </a:p>
          <a:p>
            <a:pPr lvl="1"/>
            <a:r>
              <a:rPr lang="en-US" sz="2000" dirty="0"/>
              <a:t>Today, treat personal data online as a dual use technology?</a:t>
            </a:r>
          </a:p>
          <a:p>
            <a:r>
              <a:rPr lang="en-US" sz="2000" dirty="0"/>
              <a:t>If so, </a:t>
            </a:r>
            <a:r>
              <a:rPr lang="en-US" sz="2000" b="1" dirty="0"/>
              <a:t>potentially broad limits on transfers </a:t>
            </a:r>
            <a:r>
              <a:rPr lang="en-US" sz="2000" dirty="0"/>
              <a:t>of personal data to China and other countries</a:t>
            </a:r>
          </a:p>
          <a:p>
            <a:pPr lvl="1"/>
            <a:r>
              <a:rPr lang="en-US" sz="2000" dirty="0"/>
              <a:t>This month, </a:t>
            </a:r>
            <a:r>
              <a:rPr lang="en-US" sz="2000" dirty="0" err="1"/>
              <a:t>Zweiful</a:t>
            </a:r>
            <a:r>
              <a:rPr lang="en-US" sz="2000" dirty="0"/>
              <a:t>-Keegan: “</a:t>
            </a:r>
            <a:r>
              <a:rPr lang="en-US" sz="2000" b="1" dirty="0"/>
              <a:t>The beginning of the end of the free flow of data</a:t>
            </a:r>
            <a:r>
              <a:rPr lang="en-US" sz="2000" dirty="0"/>
              <a:t>”</a:t>
            </a:r>
          </a:p>
          <a:p>
            <a:pPr lvl="1"/>
            <a:r>
              <a:rPr lang="en-US" sz="2000" b="1" dirty="0"/>
              <a:t>Regulation of data for national security purposes, not protecting individual rights</a:t>
            </a:r>
          </a:p>
          <a:p>
            <a:r>
              <a:rPr lang="en-US" sz="2000" b="1" dirty="0"/>
              <a:t>CBDF webinar</a:t>
            </a:r>
            <a:r>
              <a:rPr lang="en-US" sz="2000" dirty="0"/>
              <a:t>, posted soon, on “When Should Personal Data Be Treated as a Dual Use Technology”</a:t>
            </a:r>
          </a:p>
          <a:p>
            <a:pPr lvl="1"/>
            <a:r>
              <a:rPr lang="en-US" sz="2000" dirty="0"/>
              <a:t>Current research project with Samm Sacks, Tsai China Center of Yale Law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D1B6E-BA25-3105-3545-540AFE88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“Dual Use” Technologies, Data,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244066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05820-9218-785A-6C35-09F99308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Will the rules be effective</a:t>
            </a:r>
            <a:r>
              <a:rPr lang="en-US" sz="2000" dirty="0"/>
              <a:t>, to block data flows to China and other adversaries?</a:t>
            </a:r>
          </a:p>
          <a:p>
            <a:pPr lvl="1"/>
            <a:r>
              <a:rPr lang="en-US" sz="2000" dirty="0"/>
              <a:t>Good idea to create a </a:t>
            </a:r>
            <a:r>
              <a:rPr lang="en-US" sz="2000" b="1" dirty="0"/>
              <a:t>U.S. “National Security Firewall”, </a:t>
            </a:r>
            <a:r>
              <a:rPr lang="en-US" sz="2000" dirty="0"/>
              <a:t>analogous to Great Firewall of China?</a:t>
            </a:r>
          </a:p>
          <a:p>
            <a:r>
              <a:rPr lang="en-US" sz="2000" dirty="0"/>
              <a:t>Will these rules succeed as a </a:t>
            </a:r>
            <a:r>
              <a:rPr lang="en-US" sz="2000" b="1" dirty="0"/>
              <a:t>sanctions regime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Sanctions regimes tend to work better to address acute harms, for short period</a:t>
            </a:r>
          </a:p>
          <a:p>
            <a:pPr lvl="1"/>
            <a:r>
              <a:rPr lang="en-US" sz="2000" dirty="0"/>
              <a:t>Over time, evasion of sanctions often succeeds</a:t>
            </a:r>
          </a:p>
          <a:p>
            <a:r>
              <a:rPr lang="en-US" sz="2000" dirty="0"/>
              <a:t>How do national security risks compare to </a:t>
            </a:r>
            <a:r>
              <a:rPr lang="en-US" sz="2000" b="1" dirty="0"/>
              <a:t>national security advantages of U.S. engagement with the world?</a:t>
            </a:r>
          </a:p>
          <a:p>
            <a:pPr lvl="1"/>
            <a:r>
              <a:rPr lang="en-US" sz="2000" dirty="0"/>
              <a:t>If U.S. rules apply to transfers through other countries, what happens when data transfers to Latin America, Africa, and rest of the world?</a:t>
            </a:r>
          </a:p>
          <a:p>
            <a:pPr lvl="1"/>
            <a:r>
              <a:rPr lang="en-US" sz="2000" dirty="0"/>
              <a:t>Soft power and other national security advantages from continued engagement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113E1C-FDE5-9695-1AD7-F4F6FA6C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for the Emerging National Security Consensus</a:t>
            </a:r>
          </a:p>
        </p:txBody>
      </p:sp>
    </p:spTree>
    <p:extLst>
      <p:ext uri="{BB962C8B-B14F-4D97-AF65-F5344CB8AC3E}">
        <p14:creationId xmlns:p14="http://schemas.microsoft.com/office/powerpoint/2010/main" val="77173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157D95-8EA6-D45F-36B6-45F334AD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Great power competition and artificial intelligence</a:t>
            </a:r>
          </a:p>
          <a:p>
            <a:pPr lvl="1"/>
            <a:r>
              <a:rPr lang="en-US" sz="1800" dirty="0"/>
              <a:t>Chinese advantages include:</a:t>
            </a:r>
          </a:p>
          <a:p>
            <a:pPr lvl="2"/>
            <a:r>
              <a:rPr lang="en-US" sz="1800" dirty="0"/>
              <a:t>Access to data on large population</a:t>
            </a:r>
          </a:p>
          <a:p>
            <a:pPr lvl="2"/>
            <a:r>
              <a:rPr lang="en-US" sz="1800" dirty="0"/>
              <a:t>Government scope to mandate data into datasets</a:t>
            </a:r>
          </a:p>
          <a:p>
            <a:pPr lvl="1"/>
            <a:r>
              <a:rPr lang="en-US" sz="1800" dirty="0"/>
              <a:t>U.S. advantages include:</a:t>
            </a:r>
          </a:p>
          <a:p>
            <a:pPr lvl="2"/>
            <a:r>
              <a:rPr lang="en-US" sz="1800" dirty="0"/>
              <a:t>Commercial AI success and leadership</a:t>
            </a:r>
          </a:p>
          <a:p>
            <a:pPr lvl="2"/>
            <a:r>
              <a:rPr lang="en-US" sz="1800" dirty="0"/>
              <a:t>Cloud infrastructure to scale AI</a:t>
            </a:r>
          </a:p>
          <a:p>
            <a:r>
              <a:rPr lang="en-US" sz="1800" b="1" dirty="0"/>
              <a:t>A national security lens</a:t>
            </a:r>
          </a:p>
          <a:p>
            <a:pPr lvl="1"/>
            <a:r>
              <a:rPr lang="en-US" sz="1800" b="1" dirty="0"/>
              <a:t>Personal data as strategic asset for great power competition</a:t>
            </a:r>
          </a:p>
          <a:p>
            <a:pPr lvl="2"/>
            <a:r>
              <a:rPr lang="en-US" sz="1800" dirty="0"/>
              <a:t>How would the government like it to have a specialized adversary database about actions of US individuals?</a:t>
            </a:r>
          </a:p>
          <a:p>
            <a:pPr lvl="1"/>
            <a:r>
              <a:rPr lang="en-US" sz="1800" b="1" dirty="0"/>
              <a:t>Should data be retained within the U.S.?  For online advertising and social networks?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AB3793-873C-159E-6977-C0D73241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National Security Theme - AI</a:t>
            </a:r>
          </a:p>
        </p:txBody>
      </p:sp>
    </p:spTree>
    <p:extLst>
      <p:ext uri="{BB962C8B-B14F-4D97-AF65-F5344CB8AC3E}">
        <p14:creationId xmlns:p14="http://schemas.microsoft.com/office/powerpoint/2010/main" val="2910244858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B Template 1 widescreen">
  <a:themeElements>
    <a:clrScheme name="A&amp;B 2022">
      <a:dk1>
        <a:sysClr val="windowText" lastClr="000000"/>
      </a:dk1>
      <a:lt1>
        <a:srgbClr val="FFFFFF"/>
      </a:lt1>
      <a:dk2>
        <a:srgbClr val="004B87"/>
      </a:dk2>
      <a:lt2>
        <a:srgbClr val="E3DED1"/>
      </a:lt2>
      <a:accent1>
        <a:srgbClr val="B8C7CF"/>
      </a:accent1>
      <a:accent2>
        <a:srgbClr val="172532"/>
      </a:accent2>
      <a:accent3>
        <a:srgbClr val="839F28"/>
      </a:accent3>
      <a:accent4>
        <a:srgbClr val="4C600C"/>
      </a:accent4>
      <a:accent5>
        <a:srgbClr val="DFAE01"/>
      </a:accent5>
      <a:accent6>
        <a:srgbClr val="9F7C01"/>
      </a:accent6>
      <a:hlink>
        <a:srgbClr val="0070C0"/>
      </a:hlink>
      <a:folHlink>
        <a:srgbClr val="4F141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2703542-EAA1-4C87-AFA0-12EC0E7BF039}" vid="{3AE06080-2402-44B4-A213-7E006EE9B6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A&amp;B Template 1 widescreen</Template>
  <TotalTime>1057</TotalTime>
  <Words>1762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adobe-garamond-pro</vt:lpstr>
      <vt:lpstr>Arial</vt:lpstr>
      <vt:lpstr>Calibri</vt:lpstr>
      <vt:lpstr>Melior</vt:lpstr>
      <vt:lpstr>Myriad Pro Light</vt:lpstr>
      <vt:lpstr>UniversLTW02</vt:lpstr>
      <vt:lpstr>Wingdings</vt:lpstr>
      <vt:lpstr>A&amp;B Template 1 widescreen</vt:lpstr>
      <vt:lpstr>Privacy Meets National Security: Executive Order on Bulk Data Sales to Countries of Concern </vt:lpstr>
      <vt:lpstr>Overview</vt:lpstr>
      <vt:lpstr>Swire Background</vt:lpstr>
      <vt:lpstr>“Assessing U.S. Data Policy Toward China: A Proposed Framework” Sacks &amp; Swire (July, 2023)</vt:lpstr>
      <vt:lpstr>National Security, Data, and Other New Laws</vt:lpstr>
      <vt:lpstr>Recent U.S. Legal Responses to China</vt:lpstr>
      <vt:lpstr>“Dual Use” Technologies, Data, and Social Media</vt:lpstr>
      <vt:lpstr>Questions for the Emerging National Security Consensus</vt:lpstr>
      <vt:lpstr>Another National Security Theme - AI</vt:lpstr>
      <vt:lpstr>Themes on the big picture</vt:lpstr>
      <vt:lpstr>“Limiting Data Broker Sales in the Name of U.S. National Security: Questions on Substance and Messaging” (Lawfare Feb 2024) </vt:lpstr>
      <vt:lpstr>“Limiting Data Broker Sales in the Name of U.S. National Security: Questions on Substance and Messaging” </vt:lpstr>
      <vt:lpstr>Countries of Concern</vt:lpstr>
      <vt:lpstr>Covered Persons</vt:lpstr>
      <vt:lpstr>Sensitive Personal Data and Limits for “Bulk”</vt:lpstr>
      <vt:lpstr>Covered data transaction</vt:lpstr>
      <vt:lpstr>Broad definition of “data brokerage”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Swire, Peter P</dc:creator>
  <cp:lastModifiedBy>Kennedy-Mayo, DeBrae C</cp:lastModifiedBy>
  <cp:revision>20</cp:revision>
  <dcterms:created xsi:type="dcterms:W3CDTF">2023-01-28T13:47:39Z</dcterms:created>
  <dcterms:modified xsi:type="dcterms:W3CDTF">2024-11-13T23:18:31Z</dcterms:modified>
</cp:coreProperties>
</file>