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  <p:sldMasterId id="2147483683" r:id="rId2"/>
    <p:sldMasterId id="2147483695" r:id="rId3"/>
  </p:sldMasterIdLst>
  <p:notesMasterIdLst>
    <p:notesMasterId r:id="rId25"/>
  </p:notesMasterIdLst>
  <p:handoutMasterIdLst>
    <p:handoutMasterId r:id="rId26"/>
  </p:handoutMasterIdLst>
  <p:sldIdLst>
    <p:sldId id="256" r:id="rId4"/>
    <p:sldId id="511" r:id="rId5"/>
    <p:sldId id="1026" r:id="rId6"/>
    <p:sldId id="1027" r:id="rId7"/>
    <p:sldId id="1025" r:id="rId8"/>
    <p:sldId id="1028" r:id="rId9"/>
    <p:sldId id="1029" r:id="rId10"/>
    <p:sldId id="1031" r:id="rId11"/>
    <p:sldId id="1032" r:id="rId12"/>
    <p:sldId id="1037" r:id="rId13"/>
    <p:sldId id="1033" r:id="rId14"/>
    <p:sldId id="1039" r:id="rId15"/>
    <p:sldId id="1035" r:id="rId16"/>
    <p:sldId id="1041" r:id="rId17"/>
    <p:sldId id="1036" r:id="rId18"/>
    <p:sldId id="1042" r:id="rId19"/>
    <p:sldId id="1040" r:id="rId20"/>
    <p:sldId id="1044" r:id="rId21"/>
    <p:sldId id="1045" r:id="rId22"/>
    <p:sldId id="1047" r:id="rId23"/>
    <p:sldId id="1043" r:id="rId24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Roboto Slab" pitchFamily="2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2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, Ana I" initials="AAI" lastIdx="15" clrIdx="0">
    <p:extLst>
      <p:ext uri="{19B8F6BF-5375-455C-9EA6-DF929625EA0E}">
        <p15:presenceInfo xmlns:p15="http://schemas.microsoft.com/office/powerpoint/2012/main" userId="S::aa16@gatech.edu::d06b83ed-9c91-4c71-84f1-a0b2090fbe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34B"/>
    <a:srgbClr val="003057"/>
    <a:srgbClr val="857437"/>
    <a:srgbClr val="EEB211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0" autoAdjust="0"/>
    <p:restoredTop sz="89524"/>
  </p:normalViewPr>
  <p:slideViewPr>
    <p:cSldViewPr snapToGrid="0" snapToObjects="1">
      <p:cViewPr varScale="1">
        <p:scale>
          <a:sx n="56" d="100"/>
          <a:sy n="56" d="100"/>
        </p:scale>
        <p:origin x="1195" y="54"/>
      </p:cViewPr>
      <p:guideLst>
        <p:guide orient="horz" pos="773"/>
        <p:guide pos="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6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A6E295-2078-3A4C-9B3B-128821A97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3100D-CACA-0F41-B537-339726C6A5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7CCEE-F6A5-9F4C-8CE3-50501077053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8C585-FF88-2E4D-AADE-9C9529D2F7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F8045-3A37-824A-8710-57C502BDEF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57D50-C692-A448-91EE-4B0FAD3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9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08198-A805-D542-9920-2AE3C404574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A5A55-D2BB-4C49-A19D-59270668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1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A5A55-D2BB-4C49-A19D-59270668D0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6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684" y="1149178"/>
            <a:ext cx="6795912" cy="264389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0" cap="none" spc="0" baseline="0">
                <a:solidFill>
                  <a:srgbClr val="003057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682" y="3793068"/>
            <a:ext cx="6795913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1800" b="0" cap="none" spc="0" baseline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1" y="365125"/>
            <a:ext cx="88011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60" r="11025" b="4563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angle 2"/>
          <p:cNvSpPr/>
          <p:nvPr userDrawn="1"/>
        </p:nvSpPr>
        <p:spPr>
          <a:xfrm>
            <a:off x="3816630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2"/>
          <p:cNvSpPr/>
          <p:nvPr userDrawn="1"/>
        </p:nvSpPr>
        <p:spPr>
          <a:xfrm>
            <a:off x="4359970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2"/>
          <p:cNvSpPr/>
          <p:nvPr userDrawn="1"/>
        </p:nvSpPr>
        <p:spPr>
          <a:xfrm>
            <a:off x="4505742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2"/>
          <p:cNvSpPr/>
          <p:nvPr userDrawn="1"/>
        </p:nvSpPr>
        <p:spPr>
          <a:xfrm>
            <a:off x="4757530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Hexagon 15"/>
          <p:cNvSpPr/>
          <p:nvPr userDrawn="1"/>
        </p:nvSpPr>
        <p:spPr>
          <a:xfrm>
            <a:off x="3087757" y="4320209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Hexagon 20"/>
          <p:cNvSpPr/>
          <p:nvPr userDrawn="1"/>
        </p:nvSpPr>
        <p:spPr>
          <a:xfrm>
            <a:off x="295833" y="1387707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36105" y="843440"/>
            <a:ext cx="5421008" cy="861005"/>
          </a:xfrm>
          <a:noFill/>
        </p:spPr>
        <p:txBody>
          <a:bodyPr wrap="square" rtlCol="0">
            <a:spAutoFit/>
          </a:bodyPr>
          <a:lstStyle>
            <a:lvl1pPr algn="r">
              <a:defRPr lang="en-US" sz="55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algn="r"/>
            <a:r>
              <a:rPr lang="en-US"/>
              <a:t>Scheller</a:t>
            </a:r>
            <a:endParaRPr lang="en-US" dirty="0"/>
          </a:p>
        </p:txBody>
      </p:sp>
      <p:sp>
        <p:nvSpPr>
          <p:cNvPr id="27" name="Freeform 26"/>
          <p:cNvSpPr/>
          <p:nvPr userDrawn="1"/>
        </p:nvSpPr>
        <p:spPr>
          <a:xfrm>
            <a:off x="282583" y="-32085"/>
            <a:ext cx="2398643" cy="1291499"/>
          </a:xfrm>
          <a:custGeom>
            <a:avLst/>
            <a:gdLst>
              <a:gd name="connsiteX0" fmla="*/ 145308 w 2398643"/>
              <a:gd name="connsiteY0" fmla="*/ 0 h 1291499"/>
              <a:gd name="connsiteX1" fmla="*/ 2253336 w 2398643"/>
              <a:gd name="connsiteY1" fmla="*/ 0 h 1291499"/>
              <a:gd name="connsiteX2" fmla="*/ 2398643 w 2398643"/>
              <a:gd name="connsiteY2" fmla="*/ 257601 h 1291499"/>
              <a:gd name="connsiteX3" fmla="*/ 1815442 w 2398643"/>
              <a:gd name="connsiteY3" fmla="*/ 1291499 h 1291499"/>
              <a:gd name="connsiteX4" fmla="*/ 583201 w 2398643"/>
              <a:gd name="connsiteY4" fmla="*/ 1291499 h 1291499"/>
              <a:gd name="connsiteX5" fmla="*/ 0 w 2398643"/>
              <a:gd name="connsiteY5" fmla="*/ 257601 h 1291499"/>
              <a:gd name="connsiteX6" fmla="*/ 145308 w 2398643"/>
              <a:gd name="connsiteY6" fmla="*/ 0 h 129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291499">
                <a:moveTo>
                  <a:pt x="145308" y="0"/>
                </a:moveTo>
                <a:lnTo>
                  <a:pt x="2253336" y="0"/>
                </a:lnTo>
                <a:lnTo>
                  <a:pt x="2398643" y="257601"/>
                </a:lnTo>
                <a:lnTo>
                  <a:pt x="1815442" y="1291499"/>
                </a:lnTo>
                <a:lnTo>
                  <a:pt x="583201" y="1291499"/>
                </a:lnTo>
                <a:lnTo>
                  <a:pt x="0" y="257601"/>
                </a:lnTo>
                <a:lnTo>
                  <a:pt x="145308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Freeform 25"/>
          <p:cNvSpPr/>
          <p:nvPr userDrawn="1"/>
        </p:nvSpPr>
        <p:spPr>
          <a:xfrm>
            <a:off x="-50071" y="281384"/>
            <a:ext cx="836235" cy="2067796"/>
          </a:xfrm>
          <a:custGeom>
            <a:avLst/>
            <a:gdLst>
              <a:gd name="connsiteX0" fmla="*/ 0 w 836235"/>
              <a:gd name="connsiteY0" fmla="*/ 0 h 2067796"/>
              <a:gd name="connsiteX1" fmla="*/ 253034 w 836235"/>
              <a:gd name="connsiteY1" fmla="*/ 0 h 2067796"/>
              <a:gd name="connsiteX2" fmla="*/ 836235 w 836235"/>
              <a:gd name="connsiteY2" fmla="*/ 1033898 h 2067796"/>
              <a:gd name="connsiteX3" fmla="*/ 253034 w 836235"/>
              <a:gd name="connsiteY3" fmla="*/ 2067796 h 2067796"/>
              <a:gd name="connsiteX4" fmla="*/ 0 w 836235"/>
              <a:gd name="connsiteY4" fmla="*/ 2067796 h 2067796"/>
              <a:gd name="connsiteX5" fmla="*/ 0 w 836235"/>
              <a:gd name="connsiteY5" fmla="*/ 1351137 h 2067796"/>
              <a:gd name="connsiteX6" fmla="*/ 0 w 836235"/>
              <a:gd name="connsiteY6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235" h="2067796">
                <a:moveTo>
                  <a:pt x="0" y="0"/>
                </a:moveTo>
                <a:lnTo>
                  <a:pt x="253034" y="0"/>
                </a:lnTo>
                <a:lnTo>
                  <a:pt x="836235" y="1033898"/>
                </a:lnTo>
                <a:lnTo>
                  <a:pt x="253034" y="2067796"/>
                </a:lnTo>
                <a:lnTo>
                  <a:pt x="0" y="2067796"/>
                </a:lnTo>
                <a:lnTo>
                  <a:pt x="0" y="135113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 userDrawn="1"/>
        </p:nvSpPr>
        <p:spPr>
          <a:xfrm>
            <a:off x="1192696" y="5433391"/>
            <a:ext cx="2398643" cy="1472690"/>
          </a:xfrm>
          <a:custGeom>
            <a:avLst/>
            <a:gdLst>
              <a:gd name="connsiteX0" fmla="*/ 583201 w 2398643"/>
              <a:gd name="connsiteY0" fmla="*/ 0 h 1472690"/>
              <a:gd name="connsiteX1" fmla="*/ 1815442 w 2398643"/>
              <a:gd name="connsiteY1" fmla="*/ 0 h 1472690"/>
              <a:gd name="connsiteX2" fmla="*/ 2398643 w 2398643"/>
              <a:gd name="connsiteY2" fmla="*/ 1033898 h 1472690"/>
              <a:gd name="connsiteX3" fmla="*/ 2151129 w 2398643"/>
              <a:gd name="connsiteY3" fmla="*/ 1472690 h 1472690"/>
              <a:gd name="connsiteX4" fmla="*/ 247514 w 2398643"/>
              <a:gd name="connsiteY4" fmla="*/ 1472690 h 1472690"/>
              <a:gd name="connsiteX5" fmla="*/ 0 w 2398643"/>
              <a:gd name="connsiteY5" fmla="*/ 1033898 h 1472690"/>
              <a:gd name="connsiteX6" fmla="*/ 583201 w 2398643"/>
              <a:gd name="connsiteY6" fmla="*/ 0 h 1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472690">
                <a:moveTo>
                  <a:pt x="583201" y="0"/>
                </a:moveTo>
                <a:lnTo>
                  <a:pt x="1815442" y="0"/>
                </a:lnTo>
                <a:lnTo>
                  <a:pt x="2398643" y="1033898"/>
                </a:lnTo>
                <a:lnTo>
                  <a:pt x="2151129" y="1472690"/>
                </a:lnTo>
                <a:lnTo>
                  <a:pt x="247514" y="1472690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Freeform 34"/>
          <p:cNvSpPr/>
          <p:nvPr userDrawn="1"/>
        </p:nvSpPr>
        <p:spPr>
          <a:xfrm>
            <a:off x="4982817" y="5433391"/>
            <a:ext cx="2398643" cy="1472690"/>
          </a:xfrm>
          <a:custGeom>
            <a:avLst/>
            <a:gdLst>
              <a:gd name="connsiteX0" fmla="*/ 583201 w 2398643"/>
              <a:gd name="connsiteY0" fmla="*/ 0 h 1472690"/>
              <a:gd name="connsiteX1" fmla="*/ 1815442 w 2398643"/>
              <a:gd name="connsiteY1" fmla="*/ 0 h 1472690"/>
              <a:gd name="connsiteX2" fmla="*/ 2398643 w 2398643"/>
              <a:gd name="connsiteY2" fmla="*/ 1033898 h 1472690"/>
              <a:gd name="connsiteX3" fmla="*/ 2151130 w 2398643"/>
              <a:gd name="connsiteY3" fmla="*/ 1472690 h 1472690"/>
              <a:gd name="connsiteX4" fmla="*/ 247514 w 2398643"/>
              <a:gd name="connsiteY4" fmla="*/ 1472690 h 1472690"/>
              <a:gd name="connsiteX5" fmla="*/ 0 w 2398643"/>
              <a:gd name="connsiteY5" fmla="*/ 1033898 h 1472690"/>
              <a:gd name="connsiteX6" fmla="*/ 583201 w 2398643"/>
              <a:gd name="connsiteY6" fmla="*/ 0 h 1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472690">
                <a:moveTo>
                  <a:pt x="583201" y="0"/>
                </a:moveTo>
                <a:lnTo>
                  <a:pt x="1815442" y="0"/>
                </a:lnTo>
                <a:lnTo>
                  <a:pt x="2398643" y="1033898"/>
                </a:lnTo>
                <a:lnTo>
                  <a:pt x="2151130" y="1472690"/>
                </a:lnTo>
                <a:lnTo>
                  <a:pt x="247514" y="1472690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40552" y="2825378"/>
            <a:ext cx="4416425" cy="728663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 Georgia Institute </a:t>
            </a:r>
            <a:br>
              <a:rPr lang="en-US" dirty="0"/>
            </a:br>
            <a:r>
              <a:rPr lang="en-US" dirty="0"/>
              <a:t>of Technology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36106" y="1856028"/>
            <a:ext cx="5420871" cy="728663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College of Business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7534656" y="2535416"/>
            <a:ext cx="3756197" cy="0"/>
          </a:xfrm>
          <a:prstGeom prst="line">
            <a:avLst/>
          </a:pr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27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614363" y="1372137"/>
            <a:ext cx="109632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2"/>
          <p:cNvSpPr>
            <a:spLocks noGrp="1"/>
          </p:cNvSpPr>
          <p:nvPr>
            <p:ph type="title" hasCustomPrompt="1"/>
          </p:nvPr>
        </p:nvSpPr>
        <p:spPr>
          <a:xfrm>
            <a:off x="614361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084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48058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489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800637" y="1954946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38"/>
          <p:cNvSpPr>
            <a:spLocks noGrp="1"/>
          </p:cNvSpPr>
          <p:nvPr>
            <p:ph type="pic" sz="quarter" idx="14"/>
          </p:nvPr>
        </p:nvSpPr>
        <p:spPr>
          <a:xfrm>
            <a:off x="3486375" y="1954946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38"/>
          <p:cNvSpPr>
            <a:spLocks noGrp="1"/>
          </p:cNvSpPr>
          <p:nvPr>
            <p:ph type="pic" sz="quarter" idx="15"/>
          </p:nvPr>
        </p:nvSpPr>
        <p:spPr>
          <a:xfrm>
            <a:off x="6172113" y="1954762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38"/>
          <p:cNvSpPr>
            <a:spLocks noGrp="1"/>
          </p:cNvSpPr>
          <p:nvPr>
            <p:ph type="pic" sz="quarter" idx="16"/>
          </p:nvPr>
        </p:nvSpPr>
        <p:spPr>
          <a:xfrm>
            <a:off x="8857852" y="1954761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00637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00637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486375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486375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172111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172111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8857848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857848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903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CKE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8"/>
          <p:cNvSpPr/>
          <p:nvPr userDrawn="1"/>
        </p:nvSpPr>
        <p:spPr>
          <a:xfrm flipH="1">
            <a:off x="-1" y="1676482"/>
            <a:ext cx="5846165" cy="58703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8"/>
          <p:cNvSpPr/>
          <p:nvPr userDrawn="1"/>
        </p:nvSpPr>
        <p:spPr>
          <a:xfrm rot="10800000" flipH="1">
            <a:off x="5591332" y="1676479"/>
            <a:ext cx="6600669" cy="58703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87611" y="1747366"/>
            <a:ext cx="3963263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HEADER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536667" y="1747366"/>
            <a:ext cx="3963263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HEADER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1287611" y="2506664"/>
            <a:ext cx="3963263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5"/>
          </p:nvPr>
        </p:nvSpPr>
        <p:spPr>
          <a:xfrm>
            <a:off x="6536667" y="2506664"/>
            <a:ext cx="3963263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6019800" y="2364196"/>
            <a:ext cx="0" cy="3769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84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CKE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arallelogram 16"/>
          <p:cNvSpPr/>
          <p:nvPr userDrawn="1"/>
        </p:nvSpPr>
        <p:spPr>
          <a:xfrm>
            <a:off x="741632" y="1676479"/>
            <a:ext cx="3550299" cy="587035"/>
          </a:xfrm>
          <a:prstGeom prst="parallelogram">
            <a:avLst>
              <a:gd name="adj" fmla="val 42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Parallelogram 20"/>
          <p:cNvSpPr/>
          <p:nvPr userDrawn="1"/>
        </p:nvSpPr>
        <p:spPr>
          <a:xfrm>
            <a:off x="4291929" y="1676479"/>
            <a:ext cx="3550299" cy="587035"/>
          </a:xfrm>
          <a:prstGeom prst="parallelogram">
            <a:avLst>
              <a:gd name="adj" fmla="val 42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Parallelogram 21"/>
          <p:cNvSpPr/>
          <p:nvPr userDrawn="1"/>
        </p:nvSpPr>
        <p:spPr>
          <a:xfrm>
            <a:off x="7842228" y="1676479"/>
            <a:ext cx="3550299" cy="587035"/>
          </a:xfrm>
          <a:prstGeom prst="parallelogram">
            <a:avLst>
              <a:gd name="adj" fmla="val 42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37" y="1736097"/>
            <a:ext cx="2982764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HEADER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1055837" y="2495395"/>
            <a:ext cx="2982764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06135" y="1742369"/>
            <a:ext cx="2982764" cy="38318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>
              <a:buNone/>
            </a:pPr>
            <a:r>
              <a:rPr lang="en-US"/>
              <a:t>HEADER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idx="15"/>
          </p:nvPr>
        </p:nvSpPr>
        <p:spPr>
          <a:xfrm>
            <a:off x="4606135" y="2501667"/>
            <a:ext cx="2982764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156433" y="1742369"/>
            <a:ext cx="2982764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HEADER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17"/>
          </p:nvPr>
        </p:nvSpPr>
        <p:spPr>
          <a:xfrm>
            <a:off x="8156433" y="2501667"/>
            <a:ext cx="2982764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V="1">
            <a:off x="4158739" y="2364196"/>
            <a:ext cx="0" cy="3769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7740139" y="2364196"/>
            <a:ext cx="0" cy="3769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49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Chevron 20"/>
            <p:cNvSpPr/>
            <p:nvPr userDrawn="1"/>
          </p:nvSpPr>
          <p:spPr>
            <a:xfrm>
              <a:off x="614363" y="0"/>
              <a:ext cx="5172075" cy="6858000"/>
            </a:xfrm>
            <a:prstGeom prst="chevron">
              <a:avLst>
                <a:gd name="adj" fmla="val 38122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" name="Chevron 21"/>
            <p:cNvSpPr/>
            <p:nvPr userDrawn="1"/>
          </p:nvSpPr>
          <p:spPr>
            <a:xfrm>
              <a:off x="2114551" y="0"/>
              <a:ext cx="2128838" cy="6858000"/>
            </a:xfrm>
            <a:prstGeom prst="chevron">
              <a:avLst>
                <a:gd name="adj" fmla="val 93827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3" name="Triangle 22"/>
            <p:cNvSpPr/>
            <p:nvPr userDrawn="1"/>
          </p:nvSpPr>
          <p:spPr>
            <a:xfrm rot="5400000">
              <a:off x="-1785938" y="2664618"/>
              <a:ext cx="5100640" cy="1528763"/>
            </a:xfrm>
            <a:prstGeom prst="triangle">
              <a:avLst/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10677525" y="-1"/>
              <a:ext cx="1514475" cy="2744277"/>
            </a:xfrm>
            <a:custGeom>
              <a:avLst/>
              <a:gdLst>
                <a:gd name="connsiteX0" fmla="*/ 0 w 1514475"/>
                <a:gd name="connsiteY0" fmla="*/ 0 h 2744277"/>
                <a:gd name="connsiteX1" fmla="*/ 1514475 w 1514475"/>
                <a:gd name="connsiteY1" fmla="*/ 0 h 2744277"/>
                <a:gd name="connsiteX2" fmla="*/ 1514475 w 1514475"/>
                <a:gd name="connsiteY2" fmla="*/ 2744277 h 2744277"/>
                <a:gd name="connsiteX3" fmla="*/ 0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0" y="0"/>
                  </a:moveTo>
                  <a:lnTo>
                    <a:pt x="1514475" y="0"/>
                  </a:lnTo>
                  <a:lnTo>
                    <a:pt x="1514475" y="2744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10677525" y="4113722"/>
              <a:ext cx="1514475" cy="2744277"/>
            </a:xfrm>
            <a:custGeom>
              <a:avLst/>
              <a:gdLst>
                <a:gd name="connsiteX0" fmla="*/ 1514475 w 1514475"/>
                <a:gd name="connsiteY0" fmla="*/ 0 h 2744277"/>
                <a:gd name="connsiteX1" fmla="*/ 1514475 w 1514475"/>
                <a:gd name="connsiteY1" fmla="*/ 2744277 h 2744277"/>
                <a:gd name="connsiteX2" fmla="*/ 0 w 1514475"/>
                <a:gd name="connsiteY2" fmla="*/ 2744277 h 2744277"/>
                <a:gd name="connsiteX3" fmla="*/ 1514475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1514475" y="0"/>
                  </a:moveTo>
                  <a:lnTo>
                    <a:pt x="1514475" y="2744277"/>
                  </a:lnTo>
                  <a:lnTo>
                    <a:pt x="0" y="2744277"/>
                  </a:lnTo>
                  <a:lnTo>
                    <a:pt x="1514475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6" name="Freeform 25"/>
            <p:cNvSpPr/>
            <p:nvPr userDrawn="1"/>
          </p:nvSpPr>
          <p:spPr>
            <a:xfrm>
              <a:off x="8786813" y="0"/>
              <a:ext cx="3405187" cy="6858000"/>
            </a:xfrm>
            <a:custGeom>
              <a:avLst/>
              <a:gdLst>
                <a:gd name="connsiteX0" fmla="*/ 0 w 3405187"/>
                <a:gd name="connsiteY0" fmla="*/ 0 h 6858000"/>
                <a:gd name="connsiteX1" fmla="*/ 1722387 w 3405187"/>
                <a:gd name="connsiteY1" fmla="*/ 0 h 6858000"/>
                <a:gd name="connsiteX2" fmla="*/ 3405187 w 3405187"/>
                <a:gd name="connsiteY2" fmla="*/ 3049287 h 6858000"/>
                <a:gd name="connsiteX3" fmla="*/ 3405187 w 3405187"/>
                <a:gd name="connsiteY3" fmla="*/ 3808713 h 6858000"/>
                <a:gd name="connsiteX4" fmla="*/ 1722387 w 3405187"/>
                <a:gd name="connsiteY4" fmla="*/ 6858000 h 6858000"/>
                <a:gd name="connsiteX5" fmla="*/ 0 w 3405187"/>
                <a:gd name="connsiteY5" fmla="*/ 6858000 h 6858000"/>
                <a:gd name="connsiteX6" fmla="*/ 1892351 w 3405187"/>
                <a:gd name="connsiteY6" fmla="*/ 3429000 h 6858000"/>
                <a:gd name="connsiteX7" fmla="*/ 0 w 3405187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5187" h="6858000">
                  <a:moveTo>
                    <a:pt x="0" y="0"/>
                  </a:moveTo>
                  <a:lnTo>
                    <a:pt x="1722387" y="0"/>
                  </a:lnTo>
                  <a:lnTo>
                    <a:pt x="3405187" y="3049287"/>
                  </a:lnTo>
                  <a:lnTo>
                    <a:pt x="3405187" y="3808713"/>
                  </a:lnTo>
                  <a:lnTo>
                    <a:pt x="1722387" y="6858000"/>
                  </a:lnTo>
                  <a:lnTo>
                    <a:pt x="0" y="6858000"/>
                  </a:lnTo>
                  <a:lnTo>
                    <a:pt x="1892351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8967" y="5482484"/>
            <a:ext cx="6769955" cy="646331"/>
          </a:xfrm>
          <a:noFill/>
        </p:spPr>
        <p:txBody>
          <a:bodyPr wrap="square" rtlCol="0">
            <a:noAutofit/>
          </a:bodyPr>
          <a:lstStyle>
            <a:lvl1pPr>
              <a:defRPr lang="en-US" sz="1500" b="1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 dirty="0"/>
              <a:t>Insert Quote </a:t>
            </a:r>
            <a:r>
              <a:rPr lang="en-US"/>
              <a:t>Attribute Here</a:t>
            </a:r>
            <a:br>
              <a:rPr lang="en-US"/>
            </a:b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878966" y="1660364"/>
            <a:ext cx="6769956" cy="3822119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en-US" sz="21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Insert Quote Here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62388" y="1175242"/>
            <a:ext cx="1899085" cy="2008241"/>
            <a:chOff x="701435" y="1875184"/>
            <a:chExt cx="1155881" cy="1222319"/>
          </a:xfrm>
        </p:grpSpPr>
        <p:sp>
          <p:nvSpPr>
            <p:cNvPr id="16" name="Rectangle 15"/>
            <p:cNvSpPr/>
            <p:nvPr/>
          </p:nvSpPr>
          <p:spPr>
            <a:xfrm>
              <a:off x="731520" y="2170454"/>
              <a:ext cx="487680" cy="4876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435" y="1875184"/>
              <a:ext cx="1155881" cy="1222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450" b="1" dirty="0">
                  <a:solidFill>
                    <a:schemeClr val="bg1"/>
                  </a:solidFill>
                  <a:cs typeface="Raleway ExtraBold"/>
                </a:rPr>
                <a:t>“</a:t>
              </a:r>
              <a:endParaRPr lang="en-US" sz="1245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26"/>
          <p:cNvSpPr/>
          <p:nvPr userDrawn="1"/>
        </p:nvSpPr>
        <p:spPr>
          <a:xfrm>
            <a:off x="9603364" y="4495965"/>
            <a:ext cx="1899085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450" b="1">
                <a:solidFill>
                  <a:schemeClr val="bg1"/>
                </a:solidFill>
                <a:cs typeface="Raleway ExtraBold"/>
              </a:rPr>
              <a:t>”</a:t>
            </a:r>
            <a:endParaRPr lang="en-US" sz="124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89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SHO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Hexagon 34"/>
          <p:cNvSpPr/>
          <p:nvPr userDrawn="1"/>
        </p:nvSpPr>
        <p:spPr>
          <a:xfrm>
            <a:off x="382255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565273" y="1867643"/>
            <a:ext cx="3267315" cy="281665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Hexagon 39"/>
          <p:cNvSpPr/>
          <p:nvPr userDrawn="1"/>
        </p:nvSpPr>
        <p:spPr>
          <a:xfrm>
            <a:off x="4294109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4477125" y="1867643"/>
            <a:ext cx="3267315" cy="281665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Hexagon 41"/>
          <p:cNvSpPr/>
          <p:nvPr userDrawn="1"/>
        </p:nvSpPr>
        <p:spPr>
          <a:xfrm>
            <a:off x="8205962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8388979" y="1867643"/>
            <a:ext cx="3267315" cy="281665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82255" y="5186308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294110" y="5186308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8205962" y="5186308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82254" y="5555640"/>
            <a:ext cx="3633351" cy="2585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Job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294109" y="5555640"/>
            <a:ext cx="3633351" cy="2585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Job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205962" y="5555640"/>
            <a:ext cx="3633351" cy="258532"/>
          </a:xfrm>
          <a:noFill/>
        </p:spPr>
        <p:txBody>
          <a:bodyPr wrap="square" rtlCol="0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88055" y="3963961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4397862" y="3963960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8318474" y="3963959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88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ADSHO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7987967" y="1259123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312063" y="1146378"/>
            <a:ext cx="9567876" cy="2615724"/>
            <a:chOff x="382255" y="1709868"/>
            <a:chExt cx="11457056" cy="3132200"/>
          </a:xfrm>
        </p:grpSpPr>
        <p:sp>
          <p:nvSpPr>
            <p:cNvPr id="35" name="Hexagon 34"/>
            <p:cNvSpPr/>
            <p:nvPr userDrawn="1"/>
          </p:nvSpPr>
          <p:spPr>
            <a:xfrm>
              <a:off x="382255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Hexagon 39"/>
            <p:cNvSpPr/>
            <p:nvPr userDrawn="1"/>
          </p:nvSpPr>
          <p:spPr>
            <a:xfrm>
              <a:off x="4294108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Hexagon 41"/>
            <p:cNvSpPr/>
            <p:nvPr userDrawn="1"/>
          </p:nvSpPr>
          <p:spPr>
            <a:xfrm>
              <a:off x="8205961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2945473" y="3903601"/>
            <a:ext cx="6301057" cy="2615724"/>
            <a:chOff x="382255" y="1709868"/>
            <a:chExt cx="7545203" cy="3132200"/>
          </a:xfrm>
        </p:grpSpPr>
        <p:sp>
          <p:nvSpPr>
            <p:cNvPr id="28" name="Hexagon 27"/>
            <p:cNvSpPr/>
            <p:nvPr userDrawn="1"/>
          </p:nvSpPr>
          <p:spPr>
            <a:xfrm>
              <a:off x="382255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Hexagon 28"/>
            <p:cNvSpPr/>
            <p:nvPr userDrawn="1"/>
          </p:nvSpPr>
          <p:spPr>
            <a:xfrm>
              <a:off x="4294108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Picture Placeholder 38"/>
          <p:cNvSpPr>
            <a:spLocks noGrp="1"/>
          </p:cNvSpPr>
          <p:nvPr>
            <p:ph type="pic" sz="quarter" idx="20"/>
          </p:nvPr>
        </p:nvSpPr>
        <p:spPr>
          <a:xfrm>
            <a:off x="4721150" y="1269024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Picture Placeholder 38"/>
          <p:cNvSpPr>
            <a:spLocks noGrp="1"/>
          </p:cNvSpPr>
          <p:nvPr>
            <p:ph type="pic" sz="quarter" idx="21"/>
          </p:nvPr>
        </p:nvSpPr>
        <p:spPr>
          <a:xfrm>
            <a:off x="1454330" y="1259123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38"/>
          <p:cNvSpPr>
            <a:spLocks noGrp="1"/>
          </p:cNvSpPr>
          <p:nvPr>
            <p:ph type="pic" sz="quarter" idx="22"/>
          </p:nvPr>
        </p:nvSpPr>
        <p:spPr>
          <a:xfrm>
            <a:off x="3087739" y="4026247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38"/>
          <p:cNvSpPr>
            <a:spLocks noGrp="1"/>
          </p:cNvSpPr>
          <p:nvPr>
            <p:ph type="pic" sz="quarter" idx="23"/>
          </p:nvPr>
        </p:nvSpPr>
        <p:spPr>
          <a:xfrm>
            <a:off x="6354558" y="4026247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501467" y="3072685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767619" y="3078802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8033247" y="3072685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3130589" y="5848032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6392299" y="5848032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77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505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SHO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exagon 39"/>
          <p:cNvSpPr/>
          <p:nvPr userDrawn="1"/>
        </p:nvSpPr>
        <p:spPr>
          <a:xfrm>
            <a:off x="2315410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2479819" y="1851601"/>
            <a:ext cx="3304532" cy="2848736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Hexagon 41"/>
          <p:cNvSpPr/>
          <p:nvPr userDrawn="1"/>
        </p:nvSpPr>
        <p:spPr>
          <a:xfrm>
            <a:off x="6227263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6391673" y="1851601"/>
            <a:ext cx="3304532" cy="2848736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315411" y="5296036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227265" y="5296036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15411" y="5665368"/>
            <a:ext cx="3633351" cy="258532"/>
          </a:xfrm>
          <a:noFill/>
        </p:spPr>
        <p:txBody>
          <a:bodyPr wrap="square" rtlCol="0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227266" y="5665368"/>
            <a:ext cx="3633351" cy="2585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Job Title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2419798" y="3963959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339026" y="3963958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297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/BIO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exagon 39"/>
          <p:cNvSpPr/>
          <p:nvPr userDrawn="1"/>
        </p:nvSpPr>
        <p:spPr>
          <a:xfrm>
            <a:off x="1112274" y="1979170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1276683" y="2120903"/>
            <a:ext cx="3304532" cy="2848736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245579" y="1979170"/>
            <a:ext cx="5690152" cy="300082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en-US" sz="1500" b="1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245579" y="2348502"/>
            <a:ext cx="5690152" cy="258532"/>
          </a:xfrm>
          <a:noFill/>
        </p:spPr>
        <p:txBody>
          <a:bodyPr wrap="square" rtlCol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245579" y="2923791"/>
            <a:ext cx="5690152" cy="3000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5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1235890" y="4214215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091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exagon 25"/>
          <p:cNvSpPr/>
          <p:nvPr userDrawn="1"/>
        </p:nvSpPr>
        <p:spPr>
          <a:xfrm>
            <a:off x="9039733" y="22835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3097032" y="1831403"/>
            <a:ext cx="5173673" cy="466281"/>
          </a:xfrm>
          <a:noFill/>
        </p:spPr>
        <p:txBody>
          <a:bodyPr wrap="square" rtlCol="0">
            <a:spAutoFit/>
          </a:bodyPr>
          <a:lstStyle>
            <a:lvl1pPr>
              <a:defRPr lang="en-US" sz="27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095919" y="3140587"/>
            <a:ext cx="5816115" cy="341632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en-US" sz="1800" b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Text goes here</a:t>
            </a:r>
          </a:p>
        </p:txBody>
      </p:sp>
      <p:sp>
        <p:nvSpPr>
          <p:cNvPr id="56" name="Freeform 55"/>
          <p:cNvSpPr/>
          <p:nvPr userDrawn="1"/>
        </p:nvSpPr>
        <p:spPr>
          <a:xfrm>
            <a:off x="3943206" y="6155924"/>
            <a:ext cx="1635543" cy="721774"/>
          </a:xfrm>
          <a:custGeom>
            <a:avLst/>
            <a:gdLst>
              <a:gd name="connsiteX0" fmla="*/ 62839 w 1635542"/>
              <a:gd name="connsiteY0" fmla="*/ 0 h 721774"/>
              <a:gd name="connsiteX1" fmla="*/ 1228404 w 1635542"/>
              <a:gd name="connsiteY1" fmla="*/ 0 h 721774"/>
              <a:gd name="connsiteX2" fmla="*/ 1635542 w 1635542"/>
              <a:gd name="connsiteY2" fmla="*/ 721774 h 721774"/>
              <a:gd name="connsiteX3" fmla="*/ 0 w 1635542"/>
              <a:gd name="connsiteY3" fmla="*/ 111402 h 721774"/>
              <a:gd name="connsiteX4" fmla="*/ 62839 w 1635542"/>
              <a:gd name="connsiteY4" fmla="*/ 0 h 72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542" h="721774">
                <a:moveTo>
                  <a:pt x="62839" y="0"/>
                </a:moveTo>
                <a:lnTo>
                  <a:pt x="1228404" y="0"/>
                </a:lnTo>
                <a:lnTo>
                  <a:pt x="1635542" y="721774"/>
                </a:lnTo>
                <a:lnTo>
                  <a:pt x="0" y="111402"/>
                </a:lnTo>
                <a:lnTo>
                  <a:pt x="62839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Freeform 49"/>
          <p:cNvSpPr/>
          <p:nvPr userDrawn="1"/>
        </p:nvSpPr>
        <p:spPr>
          <a:xfrm>
            <a:off x="3589529" y="6267329"/>
            <a:ext cx="1998595" cy="626995"/>
          </a:xfrm>
          <a:custGeom>
            <a:avLst/>
            <a:gdLst>
              <a:gd name="connsiteX0" fmla="*/ 353676 w 1998595"/>
              <a:gd name="connsiteY0" fmla="*/ 0 h 626995"/>
              <a:gd name="connsiteX1" fmla="*/ 1989218 w 1998595"/>
              <a:gd name="connsiteY1" fmla="*/ 610372 h 626995"/>
              <a:gd name="connsiteX2" fmla="*/ 1998595 w 1998595"/>
              <a:gd name="connsiteY2" fmla="*/ 626995 h 626995"/>
              <a:gd name="connsiteX3" fmla="*/ 0 w 1998595"/>
              <a:gd name="connsiteY3" fmla="*/ 626995 h 626995"/>
              <a:gd name="connsiteX4" fmla="*/ 353676 w 1998595"/>
              <a:gd name="connsiteY4" fmla="*/ 0 h 62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595" h="626995">
                <a:moveTo>
                  <a:pt x="353676" y="0"/>
                </a:moveTo>
                <a:lnTo>
                  <a:pt x="1989218" y="610372"/>
                </a:lnTo>
                <a:lnTo>
                  <a:pt x="1998595" y="626995"/>
                </a:lnTo>
                <a:lnTo>
                  <a:pt x="0" y="626995"/>
                </a:lnTo>
                <a:lnTo>
                  <a:pt x="353676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Freeform 48"/>
          <p:cNvSpPr/>
          <p:nvPr userDrawn="1"/>
        </p:nvSpPr>
        <p:spPr>
          <a:xfrm>
            <a:off x="-56052" y="6618717"/>
            <a:ext cx="1153071" cy="275604"/>
          </a:xfrm>
          <a:custGeom>
            <a:avLst/>
            <a:gdLst>
              <a:gd name="connsiteX0" fmla="*/ 882726 w 1153070"/>
              <a:gd name="connsiteY0" fmla="*/ 0 h 275604"/>
              <a:gd name="connsiteX1" fmla="*/ 1153070 w 1153070"/>
              <a:gd name="connsiteY1" fmla="*/ 275604 h 275604"/>
              <a:gd name="connsiteX2" fmla="*/ 0 w 1153070"/>
              <a:gd name="connsiteY2" fmla="*/ 275604 h 275604"/>
              <a:gd name="connsiteX3" fmla="*/ 10682 w 1153070"/>
              <a:gd name="connsiteY3" fmla="*/ 234015 h 275604"/>
              <a:gd name="connsiteX4" fmla="*/ 882726 w 1153070"/>
              <a:gd name="connsiteY4" fmla="*/ 0 h 27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070" h="275604">
                <a:moveTo>
                  <a:pt x="882726" y="0"/>
                </a:moveTo>
                <a:lnTo>
                  <a:pt x="1153070" y="275604"/>
                </a:lnTo>
                <a:lnTo>
                  <a:pt x="0" y="275604"/>
                </a:lnTo>
                <a:lnTo>
                  <a:pt x="10682" y="234015"/>
                </a:lnTo>
                <a:lnTo>
                  <a:pt x="882726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1" name="Freeform 60"/>
          <p:cNvSpPr/>
          <p:nvPr userDrawn="1"/>
        </p:nvSpPr>
        <p:spPr>
          <a:xfrm>
            <a:off x="1378380" y="4898341"/>
            <a:ext cx="3306088" cy="1995981"/>
          </a:xfrm>
          <a:custGeom>
            <a:avLst/>
            <a:gdLst>
              <a:gd name="connsiteX0" fmla="*/ 1361698 w 3306088"/>
              <a:gd name="connsiteY0" fmla="*/ 0 h 1995981"/>
              <a:gd name="connsiteX1" fmla="*/ 3093237 w 3306088"/>
              <a:gd name="connsiteY1" fmla="*/ 646198 h 1995981"/>
              <a:gd name="connsiteX2" fmla="*/ 3306088 w 3306088"/>
              <a:gd name="connsiteY2" fmla="*/ 1995981 h 1995981"/>
              <a:gd name="connsiteX3" fmla="*/ 133879 w 3306088"/>
              <a:gd name="connsiteY3" fmla="*/ 1995981 h 1995981"/>
              <a:gd name="connsiteX4" fmla="*/ 0 w 3306088"/>
              <a:gd name="connsiteY4" fmla="*/ 1146993 h 1995981"/>
              <a:gd name="connsiteX5" fmla="*/ 1361698 w 3306088"/>
              <a:gd name="connsiteY5" fmla="*/ 0 h 199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6088" h="1995981">
                <a:moveTo>
                  <a:pt x="1361698" y="0"/>
                </a:moveTo>
                <a:lnTo>
                  <a:pt x="3093237" y="646198"/>
                </a:lnTo>
                <a:lnTo>
                  <a:pt x="3306088" y="1995981"/>
                </a:lnTo>
                <a:lnTo>
                  <a:pt x="133879" y="1995981"/>
                </a:lnTo>
                <a:lnTo>
                  <a:pt x="0" y="1146993"/>
                </a:lnTo>
                <a:lnTo>
                  <a:pt x="1361698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4" name="Freeform 63"/>
          <p:cNvSpPr/>
          <p:nvPr userDrawn="1"/>
        </p:nvSpPr>
        <p:spPr>
          <a:xfrm>
            <a:off x="10272968" y="280143"/>
            <a:ext cx="1972099" cy="3415556"/>
          </a:xfrm>
          <a:custGeom>
            <a:avLst/>
            <a:gdLst>
              <a:gd name="connsiteX0" fmla="*/ 963324 w 1972099"/>
              <a:gd name="connsiteY0" fmla="*/ 0 h 3415556"/>
              <a:gd name="connsiteX1" fmla="*/ 1972099 w 1972099"/>
              <a:gd name="connsiteY1" fmla="*/ 0 h 3415556"/>
              <a:gd name="connsiteX2" fmla="*/ 1972099 w 1972099"/>
              <a:gd name="connsiteY2" fmla="*/ 1507549 h 3415556"/>
              <a:gd name="connsiteX3" fmla="*/ 1972099 w 1972099"/>
              <a:gd name="connsiteY3" fmla="*/ 3415556 h 3415556"/>
              <a:gd name="connsiteX4" fmla="*/ 963324 w 1972099"/>
              <a:gd name="connsiteY4" fmla="*/ 3415556 h 3415556"/>
              <a:gd name="connsiteX5" fmla="*/ 0 w 1972099"/>
              <a:gd name="connsiteY5" fmla="*/ 1707778 h 3415556"/>
              <a:gd name="connsiteX6" fmla="*/ 963324 w 1972099"/>
              <a:gd name="connsiteY6" fmla="*/ 0 h 341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2099" h="3415556">
                <a:moveTo>
                  <a:pt x="963324" y="0"/>
                </a:moveTo>
                <a:lnTo>
                  <a:pt x="1972099" y="0"/>
                </a:lnTo>
                <a:lnTo>
                  <a:pt x="1972099" y="1507549"/>
                </a:lnTo>
                <a:lnTo>
                  <a:pt x="1972099" y="3415556"/>
                </a:lnTo>
                <a:lnTo>
                  <a:pt x="963324" y="3415556"/>
                </a:lnTo>
                <a:lnTo>
                  <a:pt x="0" y="1707778"/>
                </a:lnTo>
                <a:lnTo>
                  <a:pt x="963324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8" name="Freeform 67"/>
          <p:cNvSpPr/>
          <p:nvPr userDrawn="1"/>
        </p:nvSpPr>
        <p:spPr>
          <a:xfrm>
            <a:off x="1823100" y="-40822"/>
            <a:ext cx="3143941" cy="1262685"/>
          </a:xfrm>
          <a:custGeom>
            <a:avLst/>
            <a:gdLst>
              <a:gd name="connsiteX0" fmla="*/ 15379 w 3143941"/>
              <a:gd name="connsiteY0" fmla="*/ 0 h 1262685"/>
              <a:gd name="connsiteX1" fmla="*/ 3143941 w 3143941"/>
              <a:gd name="connsiteY1" fmla="*/ 0 h 1262685"/>
              <a:gd name="connsiteX2" fmla="*/ 3116475 w 3143941"/>
              <a:gd name="connsiteY2" fmla="*/ 455852 h 1262685"/>
              <a:gd name="connsiteX3" fmla="*/ 1460643 w 3143941"/>
              <a:gd name="connsiteY3" fmla="*/ 1262685 h 1262685"/>
              <a:gd name="connsiteX4" fmla="*/ 0 w 3143941"/>
              <a:gd name="connsiteY4" fmla="*/ 255242 h 1262685"/>
              <a:gd name="connsiteX5" fmla="*/ 15379 w 3143941"/>
              <a:gd name="connsiteY5" fmla="*/ 0 h 126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941" h="1262685">
                <a:moveTo>
                  <a:pt x="15379" y="0"/>
                </a:moveTo>
                <a:lnTo>
                  <a:pt x="3143941" y="0"/>
                </a:lnTo>
                <a:lnTo>
                  <a:pt x="3116475" y="455852"/>
                </a:lnTo>
                <a:lnTo>
                  <a:pt x="1460643" y="1262685"/>
                </a:lnTo>
                <a:lnTo>
                  <a:pt x="0" y="255242"/>
                </a:lnTo>
                <a:lnTo>
                  <a:pt x="15379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0" name="Freeform 79"/>
          <p:cNvSpPr/>
          <p:nvPr userDrawn="1"/>
        </p:nvSpPr>
        <p:spPr>
          <a:xfrm>
            <a:off x="2176819" y="-40823"/>
            <a:ext cx="565963" cy="281202"/>
          </a:xfrm>
          <a:custGeom>
            <a:avLst/>
            <a:gdLst>
              <a:gd name="connsiteX0" fmla="*/ 0 w 565963"/>
              <a:gd name="connsiteY0" fmla="*/ 0 h 281202"/>
              <a:gd name="connsiteX1" fmla="*/ 565963 w 565963"/>
              <a:gd name="connsiteY1" fmla="*/ 0 h 281202"/>
              <a:gd name="connsiteX2" fmla="*/ 232123 w 565963"/>
              <a:gd name="connsiteY2" fmla="*/ 281202 h 281202"/>
              <a:gd name="connsiteX3" fmla="*/ 169701 w 565963"/>
              <a:gd name="connsiteY3" fmla="*/ 48985 h 281202"/>
              <a:gd name="connsiteX4" fmla="*/ 0 w 565963"/>
              <a:gd name="connsiteY4" fmla="*/ 0 h 28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963" h="281202">
                <a:moveTo>
                  <a:pt x="0" y="0"/>
                </a:moveTo>
                <a:lnTo>
                  <a:pt x="565963" y="0"/>
                </a:lnTo>
                <a:lnTo>
                  <a:pt x="232123" y="281202"/>
                </a:lnTo>
                <a:lnTo>
                  <a:pt x="169701" y="48985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9" name="Freeform 78"/>
          <p:cNvSpPr/>
          <p:nvPr userDrawn="1"/>
        </p:nvSpPr>
        <p:spPr>
          <a:xfrm>
            <a:off x="1806634" y="240381"/>
            <a:ext cx="846717" cy="1575175"/>
          </a:xfrm>
          <a:custGeom>
            <a:avLst/>
            <a:gdLst>
              <a:gd name="connsiteX0" fmla="*/ 602308 w 846717"/>
              <a:gd name="connsiteY0" fmla="*/ 0 h 1575175"/>
              <a:gd name="connsiteX1" fmla="*/ 846717 w 846717"/>
              <a:gd name="connsiteY1" fmla="*/ 909224 h 1575175"/>
              <a:gd name="connsiteX2" fmla="*/ 168389 w 846717"/>
              <a:gd name="connsiteY2" fmla="*/ 1575175 h 1575175"/>
              <a:gd name="connsiteX3" fmla="*/ 0 w 846717"/>
              <a:gd name="connsiteY3" fmla="*/ 507340 h 1575175"/>
              <a:gd name="connsiteX4" fmla="*/ 602308 w 846717"/>
              <a:gd name="connsiteY4" fmla="*/ 0 h 157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717" h="1575175">
                <a:moveTo>
                  <a:pt x="602308" y="0"/>
                </a:moveTo>
                <a:lnTo>
                  <a:pt x="846717" y="909224"/>
                </a:lnTo>
                <a:lnTo>
                  <a:pt x="168389" y="1575175"/>
                </a:lnTo>
                <a:lnTo>
                  <a:pt x="0" y="507340"/>
                </a:lnTo>
                <a:lnTo>
                  <a:pt x="602308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5" name="Freeform 74"/>
          <p:cNvSpPr/>
          <p:nvPr userDrawn="1"/>
        </p:nvSpPr>
        <p:spPr>
          <a:xfrm>
            <a:off x="335375" y="-40823"/>
            <a:ext cx="2073567" cy="2049997"/>
          </a:xfrm>
          <a:custGeom>
            <a:avLst/>
            <a:gdLst>
              <a:gd name="connsiteX0" fmla="*/ 591555 w 2073567"/>
              <a:gd name="connsiteY0" fmla="*/ 0 h 2049997"/>
              <a:gd name="connsiteX1" fmla="*/ 1841444 w 2073567"/>
              <a:gd name="connsiteY1" fmla="*/ 0 h 2049997"/>
              <a:gd name="connsiteX2" fmla="*/ 2011145 w 2073567"/>
              <a:gd name="connsiteY2" fmla="*/ 48985 h 2049997"/>
              <a:gd name="connsiteX3" fmla="*/ 2073567 w 2073567"/>
              <a:gd name="connsiteY3" fmla="*/ 281202 h 2049997"/>
              <a:gd name="connsiteX4" fmla="*/ 1471259 w 2073567"/>
              <a:gd name="connsiteY4" fmla="*/ 788542 h 2049997"/>
              <a:gd name="connsiteX5" fmla="*/ 1639648 w 2073567"/>
              <a:gd name="connsiteY5" fmla="*/ 1856377 h 2049997"/>
              <a:gd name="connsiteX6" fmla="*/ 1442429 w 2073567"/>
              <a:gd name="connsiteY6" fmla="*/ 2049997 h 2049997"/>
              <a:gd name="connsiteX7" fmla="*/ 306832 w 2073567"/>
              <a:gd name="connsiteY7" fmla="*/ 1722202 h 2049997"/>
              <a:gd name="connsiteX8" fmla="*/ 0 w 2073567"/>
              <a:gd name="connsiteY8" fmla="*/ 580761 h 2049997"/>
              <a:gd name="connsiteX9" fmla="*/ 591555 w 2073567"/>
              <a:gd name="connsiteY9" fmla="*/ 0 h 204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3567" h="2049997">
                <a:moveTo>
                  <a:pt x="591555" y="0"/>
                </a:moveTo>
                <a:lnTo>
                  <a:pt x="1841444" y="0"/>
                </a:lnTo>
                <a:lnTo>
                  <a:pt x="2011145" y="48985"/>
                </a:lnTo>
                <a:lnTo>
                  <a:pt x="2073567" y="281202"/>
                </a:lnTo>
                <a:lnTo>
                  <a:pt x="1471259" y="788542"/>
                </a:lnTo>
                <a:lnTo>
                  <a:pt x="1639648" y="1856377"/>
                </a:lnTo>
                <a:lnTo>
                  <a:pt x="1442429" y="2049997"/>
                </a:lnTo>
                <a:lnTo>
                  <a:pt x="306832" y="1722202"/>
                </a:lnTo>
                <a:lnTo>
                  <a:pt x="0" y="580761"/>
                </a:lnTo>
                <a:lnTo>
                  <a:pt x="591555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4" name="Freeform 73"/>
          <p:cNvSpPr/>
          <p:nvPr userDrawn="1"/>
        </p:nvSpPr>
        <p:spPr>
          <a:xfrm>
            <a:off x="1975023" y="-40824"/>
            <a:ext cx="9447949" cy="6935144"/>
          </a:xfrm>
          <a:custGeom>
            <a:avLst/>
            <a:gdLst>
              <a:gd name="connsiteX0" fmla="*/ 767759 w 9447949"/>
              <a:gd name="connsiteY0" fmla="*/ 0 h 6935144"/>
              <a:gd name="connsiteX1" fmla="*/ 8757686 w 9447949"/>
              <a:gd name="connsiteY1" fmla="*/ 0 h 6935144"/>
              <a:gd name="connsiteX2" fmla="*/ 9447949 w 9447949"/>
              <a:gd name="connsiteY2" fmla="*/ 4377288 h 6935144"/>
              <a:gd name="connsiteX3" fmla="*/ 6411293 w 9447949"/>
              <a:gd name="connsiteY3" fmla="*/ 6935144 h 6935144"/>
              <a:gd name="connsiteX4" fmla="*/ 3648269 w 9447949"/>
              <a:gd name="connsiteY4" fmla="*/ 6935144 h 6935144"/>
              <a:gd name="connsiteX5" fmla="*/ 3603726 w 9447949"/>
              <a:gd name="connsiteY5" fmla="*/ 6918521 h 6935144"/>
              <a:gd name="connsiteX6" fmla="*/ 3196588 w 9447949"/>
              <a:gd name="connsiteY6" fmla="*/ 6196747 h 6935144"/>
              <a:gd name="connsiteX7" fmla="*/ 2031023 w 9447949"/>
              <a:gd name="connsiteY7" fmla="*/ 6196747 h 6935144"/>
              <a:gd name="connsiteX8" fmla="*/ 1968184 w 9447949"/>
              <a:gd name="connsiteY8" fmla="*/ 6308149 h 6935144"/>
              <a:gd name="connsiteX9" fmla="*/ 622835 w 9447949"/>
              <a:gd name="connsiteY9" fmla="*/ 5806075 h 6935144"/>
              <a:gd name="connsiteX10" fmla="*/ 0 w 9447949"/>
              <a:gd name="connsiteY10" fmla="*/ 1856377 h 6935144"/>
              <a:gd name="connsiteX11" fmla="*/ 678328 w 9447949"/>
              <a:gd name="connsiteY11" fmla="*/ 1190426 h 6935144"/>
              <a:gd name="connsiteX12" fmla="*/ 433919 w 9447949"/>
              <a:gd name="connsiteY12" fmla="*/ 281202 h 6935144"/>
              <a:gd name="connsiteX13" fmla="*/ 767759 w 9447949"/>
              <a:gd name="connsiteY13" fmla="*/ 0 h 69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7949" h="6935144">
                <a:moveTo>
                  <a:pt x="767759" y="0"/>
                </a:moveTo>
                <a:lnTo>
                  <a:pt x="8757686" y="0"/>
                </a:lnTo>
                <a:lnTo>
                  <a:pt x="9447949" y="4377288"/>
                </a:lnTo>
                <a:lnTo>
                  <a:pt x="6411293" y="6935144"/>
                </a:lnTo>
                <a:lnTo>
                  <a:pt x="3648269" y="6935144"/>
                </a:lnTo>
                <a:lnTo>
                  <a:pt x="3603726" y="6918521"/>
                </a:lnTo>
                <a:lnTo>
                  <a:pt x="3196588" y="6196747"/>
                </a:lnTo>
                <a:lnTo>
                  <a:pt x="2031023" y="6196747"/>
                </a:lnTo>
                <a:lnTo>
                  <a:pt x="1968184" y="6308149"/>
                </a:lnTo>
                <a:lnTo>
                  <a:pt x="622835" y="5806075"/>
                </a:lnTo>
                <a:lnTo>
                  <a:pt x="0" y="1856377"/>
                </a:lnTo>
                <a:lnTo>
                  <a:pt x="678328" y="1190426"/>
                </a:lnTo>
                <a:lnTo>
                  <a:pt x="433919" y="281202"/>
                </a:lnTo>
                <a:lnTo>
                  <a:pt x="767759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4" name="Freeform 83"/>
          <p:cNvSpPr/>
          <p:nvPr userDrawn="1"/>
        </p:nvSpPr>
        <p:spPr>
          <a:xfrm>
            <a:off x="-47832" y="935371"/>
            <a:ext cx="1158087" cy="1762178"/>
          </a:xfrm>
          <a:custGeom>
            <a:avLst/>
            <a:gdLst>
              <a:gd name="connsiteX0" fmla="*/ 328041 w 1158086"/>
              <a:gd name="connsiteY0" fmla="*/ 0 h 1762178"/>
              <a:gd name="connsiteX1" fmla="*/ 1100560 w 1158086"/>
              <a:gd name="connsiteY1" fmla="*/ 399663 h 1762178"/>
              <a:gd name="connsiteX2" fmla="*/ 1158086 w 1158086"/>
              <a:gd name="connsiteY2" fmla="*/ 1267537 h 1762178"/>
              <a:gd name="connsiteX3" fmla="*/ 402736 w 1158086"/>
              <a:gd name="connsiteY3" fmla="*/ 1762178 h 1762178"/>
              <a:gd name="connsiteX4" fmla="*/ 0 w 1158086"/>
              <a:gd name="connsiteY4" fmla="*/ 1553823 h 1762178"/>
              <a:gd name="connsiteX5" fmla="*/ 0 w 1158086"/>
              <a:gd name="connsiteY5" fmla="*/ 953052 h 1762178"/>
              <a:gd name="connsiteX6" fmla="*/ 0 w 1158086"/>
              <a:gd name="connsiteY6" fmla="*/ 214818 h 1762178"/>
              <a:gd name="connsiteX7" fmla="*/ 328041 w 1158086"/>
              <a:gd name="connsiteY7" fmla="*/ 0 h 176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8086" h="1762178">
                <a:moveTo>
                  <a:pt x="328041" y="0"/>
                </a:moveTo>
                <a:lnTo>
                  <a:pt x="1100560" y="399663"/>
                </a:lnTo>
                <a:lnTo>
                  <a:pt x="1158086" y="1267537"/>
                </a:lnTo>
                <a:lnTo>
                  <a:pt x="402736" y="1762178"/>
                </a:lnTo>
                <a:lnTo>
                  <a:pt x="0" y="1553823"/>
                </a:lnTo>
                <a:lnTo>
                  <a:pt x="0" y="953052"/>
                </a:lnTo>
                <a:lnTo>
                  <a:pt x="0" y="214818"/>
                </a:lnTo>
                <a:lnTo>
                  <a:pt x="328041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Rectangle 8"/>
          <p:cNvSpPr/>
          <p:nvPr userDrawn="1"/>
        </p:nvSpPr>
        <p:spPr>
          <a:xfrm>
            <a:off x="7959418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Rectangle 8"/>
          <p:cNvSpPr/>
          <p:nvPr userDrawn="1"/>
        </p:nvSpPr>
        <p:spPr>
          <a:xfrm>
            <a:off x="8115301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77C293-D5D2-2E4B-B4E8-A2D5B231A9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55" y="5644590"/>
            <a:ext cx="3094592" cy="6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96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exagon 30"/>
          <p:cNvSpPr/>
          <p:nvPr userDrawn="1"/>
        </p:nvSpPr>
        <p:spPr>
          <a:xfrm>
            <a:off x="9559535" y="3294576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Hexagon 31"/>
          <p:cNvSpPr/>
          <p:nvPr userDrawn="1"/>
        </p:nvSpPr>
        <p:spPr>
          <a:xfrm>
            <a:off x="9559533" y="106096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Hexagon 32"/>
          <p:cNvSpPr/>
          <p:nvPr userDrawn="1"/>
        </p:nvSpPr>
        <p:spPr>
          <a:xfrm>
            <a:off x="7606908" y="-4155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Freeform 33"/>
          <p:cNvSpPr/>
          <p:nvPr userDrawn="1"/>
        </p:nvSpPr>
        <p:spPr>
          <a:xfrm>
            <a:off x="5737184" y="-41554"/>
            <a:ext cx="2283637" cy="931957"/>
          </a:xfrm>
          <a:custGeom>
            <a:avLst/>
            <a:gdLst>
              <a:gd name="connsiteX0" fmla="*/ 0 w 2283637"/>
              <a:gd name="connsiteY0" fmla="*/ 0 h 931957"/>
              <a:gd name="connsiteX1" fmla="*/ 2283637 w 2283637"/>
              <a:gd name="connsiteY1" fmla="*/ 0 h 931957"/>
              <a:gd name="connsiteX2" fmla="*/ 1757939 w 2283637"/>
              <a:gd name="connsiteY2" fmla="*/ 931957 h 931957"/>
              <a:gd name="connsiteX3" fmla="*/ 525698 w 2283637"/>
              <a:gd name="connsiteY3" fmla="*/ 931957 h 931957"/>
              <a:gd name="connsiteX4" fmla="*/ 0 w 2283637"/>
              <a:gd name="connsiteY4" fmla="*/ 0 h 93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3637" h="931957">
                <a:moveTo>
                  <a:pt x="0" y="0"/>
                </a:moveTo>
                <a:lnTo>
                  <a:pt x="2283637" y="0"/>
                </a:lnTo>
                <a:lnTo>
                  <a:pt x="1757939" y="931957"/>
                </a:lnTo>
                <a:lnTo>
                  <a:pt x="525698" y="93195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Freeform 34"/>
          <p:cNvSpPr/>
          <p:nvPr userDrawn="1"/>
        </p:nvSpPr>
        <p:spPr>
          <a:xfrm>
            <a:off x="11483584" y="-98706"/>
            <a:ext cx="763013" cy="2067796"/>
          </a:xfrm>
          <a:custGeom>
            <a:avLst/>
            <a:gdLst>
              <a:gd name="connsiteX0" fmla="*/ 583201 w 763013"/>
              <a:gd name="connsiteY0" fmla="*/ 0 h 2067796"/>
              <a:gd name="connsiteX1" fmla="*/ 763013 w 763013"/>
              <a:gd name="connsiteY1" fmla="*/ 0 h 2067796"/>
              <a:gd name="connsiteX2" fmla="*/ 763013 w 763013"/>
              <a:gd name="connsiteY2" fmla="*/ 974967 h 2067796"/>
              <a:gd name="connsiteX3" fmla="*/ 763013 w 763013"/>
              <a:gd name="connsiteY3" fmla="*/ 2067796 h 2067796"/>
              <a:gd name="connsiteX4" fmla="*/ 583201 w 763013"/>
              <a:gd name="connsiteY4" fmla="*/ 2067796 h 2067796"/>
              <a:gd name="connsiteX5" fmla="*/ 0 w 763013"/>
              <a:gd name="connsiteY5" fmla="*/ 1033898 h 2067796"/>
              <a:gd name="connsiteX6" fmla="*/ 583201 w 763013"/>
              <a:gd name="connsiteY6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013" h="2067796">
                <a:moveTo>
                  <a:pt x="583201" y="0"/>
                </a:moveTo>
                <a:lnTo>
                  <a:pt x="763013" y="0"/>
                </a:lnTo>
                <a:lnTo>
                  <a:pt x="763013" y="974967"/>
                </a:lnTo>
                <a:lnTo>
                  <a:pt x="763013" y="2067796"/>
                </a:lnTo>
                <a:lnTo>
                  <a:pt x="583201" y="2067796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 userDrawn="1"/>
        </p:nvSpPr>
        <p:spPr>
          <a:xfrm flipH="1">
            <a:off x="11519729" y="4411382"/>
            <a:ext cx="704355" cy="2067796"/>
          </a:xfrm>
          <a:custGeom>
            <a:avLst/>
            <a:gdLst>
              <a:gd name="connsiteX0" fmla="*/ 121154 w 704355"/>
              <a:gd name="connsiteY0" fmla="*/ 0 h 2067796"/>
              <a:gd name="connsiteX1" fmla="*/ 0 w 704355"/>
              <a:gd name="connsiteY1" fmla="*/ 0 h 2067796"/>
              <a:gd name="connsiteX2" fmla="*/ 0 w 704355"/>
              <a:gd name="connsiteY2" fmla="*/ 1207199 h 2067796"/>
              <a:gd name="connsiteX3" fmla="*/ 0 w 704355"/>
              <a:gd name="connsiteY3" fmla="*/ 2067796 h 2067796"/>
              <a:gd name="connsiteX4" fmla="*/ 121154 w 704355"/>
              <a:gd name="connsiteY4" fmla="*/ 2067796 h 2067796"/>
              <a:gd name="connsiteX5" fmla="*/ 704355 w 704355"/>
              <a:gd name="connsiteY5" fmla="*/ 1033898 h 2067796"/>
              <a:gd name="connsiteX6" fmla="*/ 121154 w 704355"/>
              <a:gd name="connsiteY6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355" h="2067796">
                <a:moveTo>
                  <a:pt x="121154" y="0"/>
                </a:moveTo>
                <a:lnTo>
                  <a:pt x="0" y="0"/>
                </a:lnTo>
                <a:lnTo>
                  <a:pt x="0" y="1207199"/>
                </a:lnTo>
                <a:lnTo>
                  <a:pt x="0" y="2067796"/>
                </a:lnTo>
                <a:lnTo>
                  <a:pt x="121154" y="2067796"/>
                </a:lnTo>
                <a:lnTo>
                  <a:pt x="704355" y="1033898"/>
                </a:lnTo>
                <a:lnTo>
                  <a:pt x="121154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Freeform 36"/>
          <p:cNvSpPr/>
          <p:nvPr userDrawn="1"/>
        </p:nvSpPr>
        <p:spPr>
          <a:xfrm flipH="1">
            <a:off x="9559533" y="5528188"/>
            <a:ext cx="2398643" cy="1387408"/>
          </a:xfrm>
          <a:custGeom>
            <a:avLst/>
            <a:gdLst>
              <a:gd name="connsiteX0" fmla="*/ 1815442 w 2398643"/>
              <a:gd name="connsiteY0" fmla="*/ 0 h 1387408"/>
              <a:gd name="connsiteX1" fmla="*/ 583201 w 2398643"/>
              <a:gd name="connsiteY1" fmla="*/ 0 h 1387408"/>
              <a:gd name="connsiteX2" fmla="*/ 0 w 2398643"/>
              <a:gd name="connsiteY2" fmla="*/ 1033898 h 1387408"/>
              <a:gd name="connsiteX3" fmla="*/ 199408 w 2398643"/>
              <a:gd name="connsiteY3" fmla="*/ 1387408 h 1387408"/>
              <a:gd name="connsiteX4" fmla="*/ 2199235 w 2398643"/>
              <a:gd name="connsiteY4" fmla="*/ 1387408 h 1387408"/>
              <a:gd name="connsiteX5" fmla="*/ 2398643 w 2398643"/>
              <a:gd name="connsiteY5" fmla="*/ 1033898 h 1387408"/>
              <a:gd name="connsiteX6" fmla="*/ 1815442 w 2398643"/>
              <a:gd name="connsiteY6" fmla="*/ 0 h 138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387408">
                <a:moveTo>
                  <a:pt x="1815442" y="0"/>
                </a:moveTo>
                <a:lnTo>
                  <a:pt x="583201" y="0"/>
                </a:lnTo>
                <a:lnTo>
                  <a:pt x="0" y="1033898"/>
                </a:lnTo>
                <a:lnTo>
                  <a:pt x="199408" y="1387408"/>
                </a:lnTo>
                <a:lnTo>
                  <a:pt x="2199235" y="1387408"/>
                </a:lnTo>
                <a:lnTo>
                  <a:pt x="2398643" y="1033898"/>
                </a:lnTo>
                <a:lnTo>
                  <a:pt x="1815442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8"/>
          <p:cNvSpPr/>
          <p:nvPr userDrawn="1"/>
        </p:nvSpPr>
        <p:spPr>
          <a:xfrm>
            <a:off x="7959418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8"/>
          <p:cNvSpPr/>
          <p:nvPr userDrawn="1"/>
        </p:nvSpPr>
        <p:spPr>
          <a:xfrm>
            <a:off x="8115301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319737" y="2080748"/>
            <a:ext cx="5422145" cy="840230"/>
          </a:xfrm>
          <a:noFill/>
        </p:spPr>
        <p:txBody>
          <a:bodyPr wrap="square" rtlCol="0">
            <a:spAutoFit/>
          </a:bodyPr>
          <a:lstStyle>
            <a:lvl1pPr marL="0" indent="0">
              <a:buFont typeface="Arial" charset="0"/>
              <a:buNone/>
              <a:defRPr lang="en-US" sz="5400" b="1" kern="1200" baseline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/>
              <a:t>Thank you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319738" y="3076241"/>
            <a:ext cx="5422143" cy="667352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en-US" sz="27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Any Questions?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1319738" y="4253634"/>
            <a:ext cx="5422143" cy="667352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en-US" sz="27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Contact Us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319738" y="4798935"/>
            <a:ext cx="5422143" cy="667352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en-US" sz="21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7A203C-D68E-6649-ACAE-C32ACF870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55" y="5644590"/>
            <a:ext cx="3094592" cy="6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49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HOTO/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154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8"/>
          <p:cNvSpPr/>
          <p:nvPr userDrawn="1"/>
        </p:nvSpPr>
        <p:spPr>
          <a:xfrm flipH="1">
            <a:off x="303143" y="4421982"/>
            <a:ext cx="7869307" cy="153655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Hexagon 8"/>
          <p:cNvSpPr/>
          <p:nvPr userDrawn="1"/>
        </p:nvSpPr>
        <p:spPr>
          <a:xfrm>
            <a:off x="9001953" y="4335976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Hexagon 9"/>
          <p:cNvSpPr/>
          <p:nvPr userDrawn="1"/>
        </p:nvSpPr>
        <p:spPr>
          <a:xfrm>
            <a:off x="9001953" y="210236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Hexagon 10"/>
          <p:cNvSpPr/>
          <p:nvPr userDrawn="1"/>
        </p:nvSpPr>
        <p:spPr>
          <a:xfrm>
            <a:off x="7049327" y="999846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Hexagon 11"/>
          <p:cNvSpPr/>
          <p:nvPr userDrawn="1"/>
        </p:nvSpPr>
        <p:spPr>
          <a:xfrm>
            <a:off x="8987665" y="-131248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8"/>
          <p:cNvSpPr/>
          <p:nvPr userDrawn="1"/>
        </p:nvSpPr>
        <p:spPr>
          <a:xfrm flipH="1">
            <a:off x="1" y="4421982"/>
            <a:ext cx="7869307" cy="153655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 userDrawn="1"/>
        </p:nvSpPr>
        <p:spPr>
          <a:xfrm>
            <a:off x="10926001" y="942694"/>
            <a:ext cx="1298083" cy="2067796"/>
          </a:xfrm>
          <a:custGeom>
            <a:avLst/>
            <a:gdLst>
              <a:gd name="connsiteX0" fmla="*/ 583201 w 1298082"/>
              <a:gd name="connsiteY0" fmla="*/ 0 h 2067796"/>
              <a:gd name="connsiteX1" fmla="*/ 1298082 w 1298082"/>
              <a:gd name="connsiteY1" fmla="*/ 0 h 2067796"/>
              <a:gd name="connsiteX2" fmla="*/ 1298082 w 1298082"/>
              <a:gd name="connsiteY2" fmla="*/ 2067796 h 2067796"/>
              <a:gd name="connsiteX3" fmla="*/ 583201 w 1298082"/>
              <a:gd name="connsiteY3" fmla="*/ 2067796 h 2067796"/>
              <a:gd name="connsiteX4" fmla="*/ 0 w 1298082"/>
              <a:gd name="connsiteY4" fmla="*/ 1033898 h 2067796"/>
              <a:gd name="connsiteX5" fmla="*/ 583201 w 1298082"/>
              <a:gd name="connsiteY5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8082" h="2067796">
                <a:moveTo>
                  <a:pt x="583201" y="0"/>
                </a:moveTo>
                <a:lnTo>
                  <a:pt x="1298082" y="0"/>
                </a:lnTo>
                <a:lnTo>
                  <a:pt x="1298082" y="2067796"/>
                </a:lnTo>
                <a:lnTo>
                  <a:pt x="583201" y="2067796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 userDrawn="1"/>
        </p:nvSpPr>
        <p:spPr>
          <a:xfrm>
            <a:off x="10954577" y="3263932"/>
            <a:ext cx="1269507" cy="2067796"/>
          </a:xfrm>
          <a:custGeom>
            <a:avLst/>
            <a:gdLst>
              <a:gd name="connsiteX0" fmla="*/ 583201 w 1269506"/>
              <a:gd name="connsiteY0" fmla="*/ 0 h 2067796"/>
              <a:gd name="connsiteX1" fmla="*/ 1269506 w 1269506"/>
              <a:gd name="connsiteY1" fmla="*/ 0 h 2067796"/>
              <a:gd name="connsiteX2" fmla="*/ 1269506 w 1269506"/>
              <a:gd name="connsiteY2" fmla="*/ 2067796 h 2067796"/>
              <a:gd name="connsiteX3" fmla="*/ 583201 w 1269506"/>
              <a:gd name="connsiteY3" fmla="*/ 2067796 h 2067796"/>
              <a:gd name="connsiteX4" fmla="*/ 0 w 1269506"/>
              <a:gd name="connsiteY4" fmla="*/ 1033898 h 2067796"/>
              <a:gd name="connsiteX5" fmla="*/ 583201 w 1269506"/>
              <a:gd name="connsiteY5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9506" h="2067796">
                <a:moveTo>
                  <a:pt x="583201" y="0"/>
                </a:moveTo>
                <a:lnTo>
                  <a:pt x="1269506" y="0"/>
                </a:lnTo>
                <a:lnTo>
                  <a:pt x="1269506" y="2067796"/>
                </a:lnTo>
                <a:lnTo>
                  <a:pt x="583201" y="2067796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363" y="4690985"/>
            <a:ext cx="6154928" cy="640745"/>
          </a:xfrm>
        </p:spPr>
        <p:txBody>
          <a:bodyPr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4363" y="5309554"/>
            <a:ext cx="6154928" cy="4353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94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RROW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Chevron 6"/>
            <p:cNvSpPr/>
            <p:nvPr userDrawn="1"/>
          </p:nvSpPr>
          <p:spPr>
            <a:xfrm>
              <a:off x="614363" y="0"/>
              <a:ext cx="5172075" cy="6858000"/>
            </a:xfrm>
            <a:prstGeom prst="chevron">
              <a:avLst>
                <a:gd name="adj" fmla="val 38122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 userDrawn="1"/>
          </p:nvSpPr>
          <p:spPr>
            <a:xfrm>
              <a:off x="2114551" y="0"/>
              <a:ext cx="2128838" cy="6858000"/>
            </a:xfrm>
            <a:prstGeom prst="chevron">
              <a:avLst>
                <a:gd name="adj" fmla="val 93827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Triangle 8"/>
            <p:cNvSpPr/>
            <p:nvPr userDrawn="1"/>
          </p:nvSpPr>
          <p:spPr>
            <a:xfrm rot="5400000">
              <a:off x="-1785938" y="2664618"/>
              <a:ext cx="5100640" cy="1528763"/>
            </a:xfrm>
            <a:prstGeom prst="triangle">
              <a:avLst/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10677525" y="-1"/>
              <a:ext cx="1514475" cy="2744277"/>
            </a:xfrm>
            <a:custGeom>
              <a:avLst/>
              <a:gdLst>
                <a:gd name="connsiteX0" fmla="*/ 0 w 1514475"/>
                <a:gd name="connsiteY0" fmla="*/ 0 h 2744277"/>
                <a:gd name="connsiteX1" fmla="*/ 1514475 w 1514475"/>
                <a:gd name="connsiteY1" fmla="*/ 0 h 2744277"/>
                <a:gd name="connsiteX2" fmla="*/ 1514475 w 1514475"/>
                <a:gd name="connsiteY2" fmla="*/ 2744277 h 2744277"/>
                <a:gd name="connsiteX3" fmla="*/ 0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0" y="0"/>
                  </a:moveTo>
                  <a:lnTo>
                    <a:pt x="1514475" y="0"/>
                  </a:lnTo>
                  <a:lnTo>
                    <a:pt x="1514475" y="2744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0677525" y="4113722"/>
              <a:ext cx="1514475" cy="2744277"/>
            </a:xfrm>
            <a:custGeom>
              <a:avLst/>
              <a:gdLst>
                <a:gd name="connsiteX0" fmla="*/ 1514475 w 1514475"/>
                <a:gd name="connsiteY0" fmla="*/ 0 h 2744277"/>
                <a:gd name="connsiteX1" fmla="*/ 1514475 w 1514475"/>
                <a:gd name="connsiteY1" fmla="*/ 2744277 h 2744277"/>
                <a:gd name="connsiteX2" fmla="*/ 0 w 1514475"/>
                <a:gd name="connsiteY2" fmla="*/ 2744277 h 2744277"/>
                <a:gd name="connsiteX3" fmla="*/ 1514475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1514475" y="0"/>
                  </a:moveTo>
                  <a:lnTo>
                    <a:pt x="1514475" y="2744277"/>
                  </a:lnTo>
                  <a:lnTo>
                    <a:pt x="0" y="2744277"/>
                  </a:lnTo>
                  <a:lnTo>
                    <a:pt x="1514475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8786813" y="0"/>
              <a:ext cx="3405187" cy="6858000"/>
            </a:xfrm>
            <a:custGeom>
              <a:avLst/>
              <a:gdLst>
                <a:gd name="connsiteX0" fmla="*/ 0 w 3405187"/>
                <a:gd name="connsiteY0" fmla="*/ 0 h 6858000"/>
                <a:gd name="connsiteX1" fmla="*/ 1722387 w 3405187"/>
                <a:gd name="connsiteY1" fmla="*/ 0 h 6858000"/>
                <a:gd name="connsiteX2" fmla="*/ 3405187 w 3405187"/>
                <a:gd name="connsiteY2" fmla="*/ 3049287 h 6858000"/>
                <a:gd name="connsiteX3" fmla="*/ 3405187 w 3405187"/>
                <a:gd name="connsiteY3" fmla="*/ 3808713 h 6858000"/>
                <a:gd name="connsiteX4" fmla="*/ 1722387 w 3405187"/>
                <a:gd name="connsiteY4" fmla="*/ 6858000 h 6858000"/>
                <a:gd name="connsiteX5" fmla="*/ 0 w 3405187"/>
                <a:gd name="connsiteY5" fmla="*/ 6858000 h 6858000"/>
                <a:gd name="connsiteX6" fmla="*/ 1892351 w 3405187"/>
                <a:gd name="connsiteY6" fmla="*/ 3429000 h 6858000"/>
                <a:gd name="connsiteX7" fmla="*/ 0 w 3405187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5187" h="6858000">
                  <a:moveTo>
                    <a:pt x="0" y="0"/>
                  </a:moveTo>
                  <a:lnTo>
                    <a:pt x="1722387" y="0"/>
                  </a:lnTo>
                  <a:lnTo>
                    <a:pt x="3405187" y="3049287"/>
                  </a:lnTo>
                  <a:lnTo>
                    <a:pt x="3405187" y="3808713"/>
                  </a:lnTo>
                  <a:lnTo>
                    <a:pt x="1722387" y="6858000"/>
                  </a:lnTo>
                  <a:lnTo>
                    <a:pt x="0" y="6858000"/>
                  </a:lnTo>
                  <a:lnTo>
                    <a:pt x="1892351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6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9526" y="0"/>
            <a:ext cx="12201527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97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37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5483"/>
            <a:ext cx="5613400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235113"/>
            <a:ext cx="5617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078658"/>
            <a:ext cx="5617633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511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8658"/>
            <a:ext cx="5638800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3768" y="457201"/>
            <a:ext cx="7497233" cy="4983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50"/>
            <a:ext cx="3932767" cy="31662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5485"/>
            <a:ext cx="11430000" cy="422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rgbClr val="A7934B"/>
          </a:solidFill>
          <a:latin typeface="Roboto Slab" pitchFamily="2" charset="0"/>
          <a:ea typeface="Roboto Slab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363" y="501651"/>
            <a:ext cx="10951996" cy="114458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61457"/>
            <a:ext cx="109519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363" y="64846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46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3159" y="64846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95FB-AFDA-C24E-BDC1-87184FFF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4095" y="852616"/>
            <a:ext cx="8674990" cy="286631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b="0" dirty="0">
                <a:solidFill>
                  <a:srgbClr val="003057"/>
                </a:solidFill>
                <a:latin typeface="Roboto Slab" pitchFamily="2" charset="0"/>
                <a:ea typeface="Roboto Slab" pitchFamily="2" charset="0"/>
              </a:rPr>
              <a:t>“Addressing the Abuse of Domestic Infrastructure by Foreign Malicious Actors”</a:t>
            </a:r>
            <a:br>
              <a:rPr lang="en-US" b="0" dirty="0">
                <a:solidFill>
                  <a:srgbClr val="003057"/>
                </a:solidFill>
                <a:latin typeface="Roboto Slab" pitchFamily="2" charset="0"/>
                <a:ea typeface="Roboto Slab" pitchFamily="2" charset="0"/>
              </a:rPr>
            </a:br>
            <a:endParaRPr lang="en-US" dirty="0">
              <a:solidFill>
                <a:srgbClr val="003057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66134-3B68-CA46-9583-81F439EB8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2" y="3890238"/>
            <a:ext cx="7349152" cy="16848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Peter Swire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JZ Liang Chair, College of Computing, Georgia Tech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President’s National Security Telecommunications Advisory Committee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April 13, 2023</a:t>
            </a:r>
            <a:endParaRPr lang="en-US" sz="2400" dirty="0">
              <a:solidFill>
                <a:srgbClr val="85743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51113-19EE-C344-A836-6DDBA9EDC948}"/>
              </a:ext>
            </a:extLst>
          </p:cNvPr>
          <p:cNvSpPr txBox="1"/>
          <p:nvPr/>
        </p:nvSpPr>
        <p:spPr>
          <a:xfrm>
            <a:off x="1791730" y="8526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7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CDA88F-8DD9-5D4E-F77B-F9929646C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Customer due diligence program (CDD)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and verify the </a:t>
            </a:r>
            <a:r>
              <a:rPr lang="en-US" b="1" dirty="0"/>
              <a:t>identity of customers </a:t>
            </a:r>
            <a:r>
              <a:rPr lang="en-US" dirty="0"/>
              <a:t>– the “customer identification program”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and verify the identity of the </a:t>
            </a:r>
            <a:r>
              <a:rPr lang="en-US" b="1" dirty="0"/>
              <a:t>beneficial owners </a:t>
            </a:r>
            <a:r>
              <a:rPr lang="en-US" dirty="0"/>
              <a:t>of companies opening accounts;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understand the nature and purpose of customer relationships to develop </a:t>
            </a:r>
            <a:r>
              <a:rPr lang="en-US" b="1" dirty="0"/>
              <a:t>customer risk profiles</a:t>
            </a:r>
            <a:r>
              <a:rPr lang="en-US" dirty="0"/>
              <a:t>; and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conduct ongoing monitoring </a:t>
            </a:r>
            <a:r>
              <a:rPr lang="en-US" dirty="0"/>
              <a:t>to identify and report suspicious transactions and, on a risk basis, to maintain and update customer information. 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Source: FinCEN 2018 Customer Due Diligence Rule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BFDCC1-CF48-6B10-D75D-24132B08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KYC-Finance Today</a:t>
            </a:r>
          </a:p>
        </p:txBody>
      </p:sp>
    </p:spTree>
    <p:extLst>
      <p:ext uri="{BB962C8B-B14F-4D97-AF65-F5344CB8AC3E}">
        <p14:creationId xmlns:p14="http://schemas.microsoft.com/office/powerpoint/2010/main" val="369701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ACB843-A428-7635-5213-625BDFE14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Outline of my discussion</a:t>
            </a:r>
          </a:p>
          <a:p>
            <a:pPr lvl="1"/>
            <a:r>
              <a:rPr lang="en-US" sz="2200" dirty="0"/>
              <a:t>KYC-Finance enacted in </a:t>
            </a:r>
            <a:r>
              <a:rPr lang="en-US" sz="2200" b="1" dirty="0"/>
              <a:t>statute</a:t>
            </a:r>
          </a:p>
          <a:p>
            <a:pPr lvl="1"/>
            <a:r>
              <a:rPr lang="en-US" sz="2200" dirty="0"/>
              <a:t>KYC-Finance targets broader </a:t>
            </a:r>
            <a:r>
              <a:rPr lang="en-US" sz="2200" b="1" dirty="0"/>
              <a:t>range of bad actors</a:t>
            </a:r>
          </a:p>
          <a:p>
            <a:pPr lvl="1"/>
            <a:r>
              <a:rPr lang="en-US" sz="2200" b="1" dirty="0"/>
              <a:t>Deterrence</a:t>
            </a:r>
            <a:r>
              <a:rPr lang="en-US" sz="2200" dirty="0"/>
              <a:t> likely stronger for KYC-Finance</a:t>
            </a:r>
          </a:p>
          <a:p>
            <a:pPr lvl="1"/>
            <a:r>
              <a:rPr lang="en-US" sz="2200" dirty="0"/>
              <a:t>Finance is a </a:t>
            </a:r>
            <a:r>
              <a:rPr lang="en-US" sz="2200" b="1" dirty="0"/>
              <a:t>heavily-regulated industry</a:t>
            </a:r>
          </a:p>
          <a:p>
            <a:pPr lvl="1"/>
            <a:r>
              <a:rPr lang="en-US" sz="2200" dirty="0"/>
              <a:t>There is a </a:t>
            </a:r>
            <a:r>
              <a:rPr lang="en-US" sz="2200" b="1" dirty="0"/>
              <a:t>stronger business rationale </a:t>
            </a:r>
            <a:r>
              <a:rPr lang="en-US" sz="2200" dirty="0"/>
              <a:t>for KYC-Finance</a:t>
            </a:r>
          </a:p>
          <a:p>
            <a:pPr lvl="1"/>
            <a:r>
              <a:rPr lang="en-US" sz="2200" dirty="0"/>
              <a:t>KYC-Finance based on </a:t>
            </a:r>
            <a:r>
              <a:rPr lang="en-US" sz="2200" b="1" dirty="0"/>
              <a:t>content of transactions</a:t>
            </a:r>
            <a:r>
              <a:rPr lang="en-US" sz="2200" dirty="0"/>
              <a:t>, and not merely metadata</a:t>
            </a:r>
          </a:p>
          <a:p>
            <a:pPr lvl="1"/>
            <a:r>
              <a:rPr lang="en-US" sz="2200" b="1" dirty="0"/>
              <a:t>Disclaimer</a:t>
            </a:r>
            <a:r>
              <a:rPr lang="en-US" sz="2200" dirty="0"/>
              <a:t> – my analysis, and the Committee may wish to understand further how to compare KYC-Finance with KYC-Cloud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DDE22C-124A-D2EF-7206-946FC7D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III: Comparing KYC-Finance and KYC-Cloud</a:t>
            </a:r>
          </a:p>
        </p:txBody>
      </p:sp>
    </p:spTree>
    <p:extLst>
      <p:ext uri="{BB962C8B-B14F-4D97-AF65-F5344CB8AC3E}">
        <p14:creationId xmlns:p14="http://schemas.microsoft.com/office/powerpoint/2010/main" val="30863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3B1C-92F8-DC76-F465-F3839296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Formality of KYC-Finance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F9420-6626-1CF3-91E0-79688FB8F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985292"/>
          </a:xfrm>
        </p:spPr>
        <p:txBody>
          <a:bodyPr>
            <a:normAutofit fontScale="92500" lnSpcReduction="20000"/>
          </a:bodyPr>
          <a:lstStyle/>
          <a:p>
            <a:r>
              <a:rPr lang="en-US" sz="2800" u="sng" dirty="0"/>
              <a:t>KYC-Finance</a:t>
            </a:r>
          </a:p>
          <a:p>
            <a:r>
              <a:rPr lang="en-US" sz="2800" dirty="0"/>
              <a:t>BSA was legislation, so have </a:t>
            </a:r>
            <a:r>
              <a:rPr lang="en-US" sz="2800" b="1" dirty="0"/>
              <a:t>congressional mandate</a:t>
            </a:r>
            <a:r>
              <a:rPr lang="en-US" sz="2800" dirty="0"/>
              <a:t>; not for KYC-Cloud</a:t>
            </a:r>
          </a:p>
          <a:p>
            <a:r>
              <a:rPr lang="en-US" sz="2800" b="1" dirty="0"/>
              <a:t>Legitimacy</a:t>
            </a:r>
            <a:r>
              <a:rPr lang="en-US" sz="2800" dirty="0"/>
              <a:t> with congressional approval</a:t>
            </a:r>
          </a:p>
          <a:p>
            <a:r>
              <a:rPr lang="en-US" sz="2800" dirty="0"/>
              <a:t>Opportunity for hearings, </a:t>
            </a:r>
            <a:r>
              <a:rPr lang="en-US" sz="2800" b="1" dirty="0"/>
              <a:t>informed input on legislation</a:t>
            </a:r>
          </a:p>
          <a:p>
            <a:r>
              <a:rPr lang="en-US" sz="2800" b="1" dirty="0"/>
              <a:t>Notice and comment rulemaking </a:t>
            </a:r>
            <a:r>
              <a:rPr lang="en-US" sz="2800" dirty="0"/>
              <a:t>for implementing regulations</a:t>
            </a:r>
          </a:p>
          <a:p>
            <a:r>
              <a:rPr lang="en-US" sz="2800" dirty="0"/>
              <a:t>Ongoing and detailed </a:t>
            </a:r>
            <a:r>
              <a:rPr lang="en-US" sz="2800" b="1" dirty="0"/>
              <a:t>practical industry input</a:t>
            </a:r>
            <a:r>
              <a:rPr lang="en-US" sz="2800" dirty="0"/>
              <a:t> on effectiveness and feasibility, such as studies and comments from American Bankers Association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2781D-21CF-5107-4A14-FF3FEB23DC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KYC-Cloud</a:t>
            </a:r>
          </a:p>
          <a:p>
            <a:r>
              <a:rPr lang="en-US" dirty="0"/>
              <a:t>No similar legislative basis</a:t>
            </a:r>
          </a:p>
          <a:p>
            <a:r>
              <a:rPr lang="en-US" dirty="0"/>
              <a:t>I am not aware of prior empirical studies on effectiveness and feasibility</a:t>
            </a:r>
          </a:p>
          <a:p>
            <a:r>
              <a:rPr lang="en-US" dirty="0"/>
              <a:t>I am not aware of public comment process to 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12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1804-F713-695B-4FA5-27B321D4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KYC-Finance Targets More Bad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F20AC-853D-E164-AAB2-0218C45F98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u="sng" dirty="0"/>
              <a:t>KYC-Finance</a:t>
            </a:r>
            <a:r>
              <a:rPr lang="en-US" sz="2400" dirty="0"/>
              <a:t> applies to </a:t>
            </a:r>
            <a:r>
              <a:rPr lang="en-US" sz="2400" b="1" dirty="0"/>
              <a:t>U.S. persons </a:t>
            </a:r>
            <a:r>
              <a:rPr lang="en-US" sz="2400" dirty="0"/>
              <a:t>opening a bank account or transferring money</a:t>
            </a:r>
          </a:p>
          <a:p>
            <a:r>
              <a:rPr lang="en-US" sz="2400" dirty="0"/>
              <a:t>Relevant to </a:t>
            </a:r>
            <a:r>
              <a:rPr lang="en-US" sz="2400" b="1" dirty="0"/>
              <a:t>very wide range of routine offenses</a:t>
            </a:r>
            <a:r>
              <a:rPr lang="en-US" sz="2400" dirty="0"/>
              <a:t>: drugs, financial fraud, tax evasion, etc.</a:t>
            </a:r>
          </a:p>
          <a:p>
            <a:r>
              <a:rPr lang="en-US" sz="2400" dirty="0"/>
              <a:t>For criminal activity, $10,000 is a </a:t>
            </a:r>
            <a:r>
              <a:rPr lang="en-US" sz="2400" b="1" dirty="0"/>
              <a:t>low</a:t>
            </a:r>
            <a:r>
              <a:rPr lang="en-US" sz="2400" dirty="0"/>
              <a:t> and neutral </a:t>
            </a:r>
            <a:r>
              <a:rPr lang="en-US" sz="2400" b="1" dirty="0"/>
              <a:t>threshold</a:t>
            </a:r>
            <a:r>
              <a:rPr lang="en-US" sz="2400" dirty="0"/>
              <a:t> for the reporting to operate</a:t>
            </a:r>
          </a:p>
          <a:p>
            <a:r>
              <a:rPr lang="en-US" sz="2400" b="1" dirty="0"/>
              <a:t>Structuring</a:t>
            </a:r>
            <a:r>
              <a:rPr lang="en-US" sz="2400" dirty="0"/>
              <a:t> gets it even lower, such as $2500 and 4 transactions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B6BC2-8803-81D4-FE8D-DCE086FF5B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u="sng" dirty="0"/>
              <a:t>KYC-Cloud</a:t>
            </a:r>
            <a:r>
              <a:rPr lang="en-US" sz="2400" dirty="0"/>
              <a:t> applies only to </a:t>
            </a:r>
            <a:r>
              <a:rPr lang="en-US" sz="2400" b="1" dirty="0"/>
              <a:t>non-U.S. persons</a:t>
            </a:r>
          </a:p>
          <a:p>
            <a:pPr lvl="1"/>
            <a:r>
              <a:rPr lang="en-US" dirty="0"/>
              <a:t>So, evasion if can seem U.S. person</a:t>
            </a:r>
          </a:p>
          <a:p>
            <a:r>
              <a:rPr lang="en-US" sz="2400" dirty="0"/>
              <a:t>Rationale based primarily on major cyber-attacks by </a:t>
            </a:r>
            <a:r>
              <a:rPr lang="en-US" sz="2400" b="1" dirty="0"/>
              <a:t>APTs</a:t>
            </a:r>
          </a:p>
          <a:p>
            <a:pPr lvl="1"/>
            <a:r>
              <a:rPr lang="en-US" dirty="0"/>
              <a:t>Benefits of KYC would not similarly target the street drug dealers or individuals avoiding taxes</a:t>
            </a:r>
          </a:p>
          <a:p>
            <a:r>
              <a:rPr lang="en-US" sz="2400" dirty="0"/>
              <a:t>Not clear how to set a </a:t>
            </a:r>
            <a:r>
              <a:rPr lang="en-US" sz="2400" b="1" dirty="0"/>
              <a:t>threshold</a:t>
            </a:r>
            <a:r>
              <a:rPr lang="en-US" sz="2400" dirty="0"/>
              <a:t> that meets a risk/benefit test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5923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1938-DA9D-6378-47CD-61A52E22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Deterrence Likely Stronger for KYC-Finance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E5C22-1B99-F62A-78BF-D4091360FE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u="sng" dirty="0"/>
              <a:t>KYC-Finance</a:t>
            </a:r>
            <a:r>
              <a:rPr lang="en-US" sz="2400" dirty="0"/>
              <a:t>, as discussed, applies to drug dealers, tax avoidance, and </a:t>
            </a:r>
            <a:r>
              <a:rPr lang="en-US" sz="2400" b="1" dirty="0"/>
              <a:t>numerous lower- and mid-level crimes</a:t>
            </a:r>
          </a:p>
          <a:p>
            <a:r>
              <a:rPr lang="en-US" sz="2400" dirty="0"/>
              <a:t>These bad actors need to use the financial system, but take on risk if seek to money launder</a:t>
            </a:r>
          </a:p>
          <a:p>
            <a:r>
              <a:rPr lang="en-US" sz="2400" b="1" dirty="0"/>
              <a:t>Bad actors often subject to arrest </a:t>
            </a:r>
            <a:r>
              <a:rPr lang="en-US" sz="2400" dirty="0"/>
              <a:t>if they are detected, such as by using their bank account</a:t>
            </a:r>
          </a:p>
          <a:p>
            <a:r>
              <a:rPr lang="en-US" sz="2400" b="1" dirty="0"/>
              <a:t>Deterrence effect </a:t>
            </a:r>
            <a:r>
              <a:rPr lang="en-US" sz="2400" dirty="0"/>
              <a:t>spread among many bad 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266AE-CA89-BE19-07BE-1E131CDC7B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KYC-Cloud appears to target advanced persistent threats</a:t>
            </a:r>
          </a:p>
          <a:p>
            <a:r>
              <a:rPr lang="en-US" sz="2400" b="1" dirty="0"/>
              <a:t>Few</a:t>
            </a:r>
            <a:r>
              <a:rPr lang="en-US" sz="2400" dirty="0"/>
              <a:t> bad actors are </a:t>
            </a:r>
            <a:r>
              <a:rPr lang="en-US" sz="2400" b="1" dirty="0"/>
              <a:t>subject to arrest</a:t>
            </a:r>
          </a:p>
          <a:p>
            <a:r>
              <a:rPr lang="en-US" sz="2400" b="1" dirty="0"/>
              <a:t>Would appear to be far less deterrent effect</a:t>
            </a:r>
          </a:p>
        </p:txBody>
      </p:sp>
    </p:spTree>
    <p:extLst>
      <p:ext uri="{BB962C8B-B14F-4D97-AF65-F5344CB8AC3E}">
        <p14:creationId xmlns:p14="http://schemas.microsoft.com/office/powerpoint/2010/main" val="421863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F6D6-5972-D6A5-1C42-EB632733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is a Regulated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0C3D7-60C7-F911-9515-150A29D9F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5285678"/>
          </a:xfrm>
        </p:spPr>
        <p:txBody>
          <a:bodyPr>
            <a:normAutofit/>
          </a:bodyPr>
          <a:lstStyle/>
          <a:p>
            <a:r>
              <a:rPr lang="en-US" sz="2400" dirty="0"/>
              <a:t>Banking is a </a:t>
            </a:r>
            <a:r>
              <a:rPr lang="en-US" sz="2400" b="1" dirty="0"/>
              <a:t>comprehensively regulated sector</a:t>
            </a:r>
          </a:p>
          <a:p>
            <a:pPr lvl="1"/>
            <a:r>
              <a:rPr lang="en-US" dirty="0"/>
              <a:t>KYC rules in context of many other rules</a:t>
            </a:r>
          </a:p>
          <a:p>
            <a:pPr lvl="1"/>
            <a:r>
              <a:rPr lang="en-US" b="1" dirty="0"/>
              <a:t>Economies of scope </a:t>
            </a:r>
            <a:r>
              <a:rPr lang="en-US" dirty="0"/>
              <a:t>in compliance </a:t>
            </a:r>
          </a:p>
          <a:p>
            <a:r>
              <a:rPr lang="en-US" sz="2400" b="1" dirty="0"/>
              <a:t>Systemic risk </a:t>
            </a:r>
            <a:r>
              <a:rPr lang="en-US" sz="2400" dirty="0"/>
              <a:t>and banking</a:t>
            </a:r>
          </a:p>
          <a:p>
            <a:pPr lvl="1"/>
            <a:r>
              <a:rPr lang="en-US" dirty="0"/>
              <a:t>2008 reminded us of society’s pervasive reliance on supervision and compliance</a:t>
            </a:r>
          </a:p>
          <a:p>
            <a:r>
              <a:rPr lang="en-US" sz="2400" b="1" dirty="0"/>
              <a:t>In-person authentication </a:t>
            </a:r>
            <a:r>
              <a:rPr lang="en-US" sz="2400" dirty="0"/>
              <a:t>was the baseline, and then could evolve to online authentication, with best practices well established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ED2E-BEF0-7E4C-2223-642C789DDC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Computing services in general have had relatively </a:t>
            </a:r>
            <a:r>
              <a:rPr lang="en-US" sz="2400" b="1" dirty="0"/>
              <a:t>few sector-specific regulations</a:t>
            </a:r>
          </a:p>
          <a:p>
            <a:r>
              <a:rPr lang="en-US" sz="2400" dirty="0"/>
              <a:t>To date, </a:t>
            </a:r>
            <a:r>
              <a:rPr lang="en-US" sz="2400" b="1" dirty="0"/>
              <a:t>no systemic risks </a:t>
            </a:r>
            <a:r>
              <a:rPr lang="en-US" sz="2400" dirty="0"/>
              <a:t>analogous to bank runs or freeze of global liquidity</a:t>
            </a:r>
          </a:p>
          <a:p>
            <a:r>
              <a:rPr lang="en-US" sz="2400" dirty="0"/>
              <a:t>Business </a:t>
            </a:r>
            <a:r>
              <a:rPr lang="en-US" sz="2400" b="1" dirty="0"/>
              <a:t>practices lack a major in-person authentication infrastructure </a:t>
            </a:r>
            <a:r>
              <a:rPr lang="en-US" sz="2400" dirty="0"/>
              <a:t>to verify identity</a:t>
            </a:r>
          </a:p>
        </p:txBody>
      </p:sp>
    </p:spTree>
    <p:extLst>
      <p:ext uri="{BB962C8B-B14F-4D97-AF65-F5344CB8AC3E}">
        <p14:creationId xmlns:p14="http://schemas.microsoft.com/office/powerpoint/2010/main" val="152400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82D21-854F-3E3F-FE91-2135F9AF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Stronger Business Rationale for KYC-Finance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CADC9-C2D7-371F-2E26-2E6FB4DF35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KYC-Finance</a:t>
            </a:r>
            <a:r>
              <a:rPr lang="en-US" sz="2400" dirty="0"/>
              <a:t> applies to numerous financial transactions where the bank (or other institution) has a business reason for </a:t>
            </a:r>
            <a:r>
              <a:rPr lang="en-US" sz="2400" b="1" dirty="0"/>
              <a:t>careful attention to identity and details of business practices</a:t>
            </a:r>
          </a:p>
          <a:p>
            <a:r>
              <a:rPr lang="en-US" sz="2400" b="1" dirty="0"/>
              <a:t>Loans</a:t>
            </a:r>
            <a:r>
              <a:rPr lang="en-US" sz="2400" dirty="0"/>
              <a:t> – banks absolutely need to know where to go to get repaid</a:t>
            </a:r>
          </a:p>
          <a:p>
            <a:r>
              <a:rPr lang="en-US" sz="2400" dirty="0"/>
              <a:t>More generally, same rationale for </a:t>
            </a:r>
            <a:r>
              <a:rPr lang="en-US" sz="2400" b="1" dirty="0"/>
              <a:t>any financial payments due at a later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31EB7-41F0-29CB-CEF2-1923E305E2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For KYC-Cloud, </a:t>
            </a:r>
            <a:r>
              <a:rPr lang="en-US" sz="2400" dirty="0"/>
              <a:t>I am not aware of any similar business justification</a:t>
            </a:r>
          </a:p>
          <a:p>
            <a:r>
              <a:rPr lang="en-US" sz="2400" b="1" dirty="0"/>
              <a:t>Not clear why CSP needs to know details of the data processing or user identity in order to provide cloud services</a:t>
            </a:r>
          </a:p>
          <a:p>
            <a:r>
              <a:rPr lang="en-US" sz="2400" dirty="0"/>
              <a:t>Where have risk, CSP can require payment in advance for cloud services</a:t>
            </a:r>
          </a:p>
          <a:p>
            <a:r>
              <a:rPr lang="en-US" sz="2400" b="1" dirty="0"/>
              <a:t>With no similar business need, is a greater burden to impose KYC-Cloud.</a:t>
            </a:r>
          </a:p>
        </p:txBody>
      </p:sp>
    </p:spTree>
    <p:extLst>
      <p:ext uri="{BB962C8B-B14F-4D97-AF65-F5344CB8AC3E}">
        <p14:creationId xmlns:p14="http://schemas.microsoft.com/office/powerpoint/2010/main" val="809221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49026-27E5-AF84-30B0-228675F1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Based on Content or Meta-Data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5333-FAE5-3EA4-BCDC-327AA446EB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KYC-Finance</a:t>
            </a:r>
            <a:r>
              <a:rPr lang="en-US" sz="2400" dirty="0"/>
              <a:t> relies on the </a:t>
            </a:r>
            <a:r>
              <a:rPr lang="en-US" sz="2400" b="1" dirty="0"/>
              <a:t>content of transactions</a:t>
            </a:r>
          </a:p>
          <a:p>
            <a:r>
              <a:rPr lang="en-US" sz="2400" b="1" dirty="0"/>
              <a:t>Suspicious Activity Reports concern individual transactions</a:t>
            </a:r>
            <a:r>
              <a:rPr lang="en-US" sz="2400" dirty="0"/>
              <a:t>, such as large and out-of-pattern individual purchases, tested against many purchases by that customer</a:t>
            </a:r>
          </a:p>
          <a:p>
            <a:r>
              <a:rPr lang="en-US" sz="2400" dirty="0"/>
              <a:t>Often have </a:t>
            </a:r>
            <a:r>
              <a:rPr lang="en-US" sz="2400" b="1" dirty="0"/>
              <a:t>corroborating evidence</a:t>
            </a:r>
            <a:r>
              <a:rPr lang="en-US" sz="2400" dirty="0"/>
              <a:t>, such as loan repayments (or not), repeat transactions with known valid counter-parties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AFC16-B7AB-0D5E-2691-DEDE10AD3B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b="1" u="sng" dirty="0"/>
              <a:t>KYC-Cloud</a:t>
            </a:r>
            <a:r>
              <a:rPr lang="en-US" sz="2400" b="1" dirty="0"/>
              <a:t> would lack the content </a:t>
            </a:r>
            <a:r>
              <a:rPr lang="en-US" sz="2400" dirty="0"/>
              <a:t>of communications</a:t>
            </a:r>
          </a:p>
          <a:p>
            <a:r>
              <a:rPr lang="en-US" sz="2400" b="1" dirty="0"/>
              <a:t>Technical limits </a:t>
            </a:r>
            <a:r>
              <a:rPr lang="en-US" sz="2400" dirty="0"/>
              <a:t>on CSP access to content, due to pervasive use of encryption by clients</a:t>
            </a:r>
          </a:p>
          <a:p>
            <a:r>
              <a:rPr lang="en-US" sz="2400" b="1" dirty="0"/>
              <a:t>Legal limits </a:t>
            </a:r>
            <a:r>
              <a:rPr lang="en-US" sz="2400" dirty="0"/>
              <a:t>on content, such as ECPA and SCA limits on access to the contents of communications</a:t>
            </a:r>
          </a:p>
          <a:p>
            <a:r>
              <a:rPr lang="en-US" sz="2400" dirty="0"/>
              <a:t>Greatest insights for CSPs to date on </a:t>
            </a:r>
            <a:r>
              <a:rPr lang="en-US" sz="2400" b="1" dirty="0"/>
              <a:t>cruder measures</a:t>
            </a:r>
            <a:r>
              <a:rPr lang="en-US" sz="2400" dirty="0"/>
              <a:t>, such as overall volume of communications, which can have numerous causes, </a:t>
            </a:r>
            <a:r>
              <a:rPr lang="en-US" sz="2400" b="1" dirty="0"/>
              <a:t>many of them lawful</a:t>
            </a:r>
          </a:p>
        </p:txBody>
      </p:sp>
    </p:spTree>
    <p:extLst>
      <p:ext uri="{BB962C8B-B14F-4D97-AF65-F5344CB8AC3E}">
        <p14:creationId xmlns:p14="http://schemas.microsoft.com/office/powerpoint/2010/main" val="174512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E71134-747F-BFF0-298C-4A8389E38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Section 217 of the USA PATRIOT Act, called the </a:t>
            </a:r>
            <a:r>
              <a:rPr lang="en-US" sz="2400" b="1" dirty="0"/>
              <a:t>“hacker trespasser” exception</a:t>
            </a:r>
          </a:p>
          <a:p>
            <a:r>
              <a:rPr lang="en-US" sz="2400" dirty="0"/>
              <a:t>Now codified at 18 USC 2511(</a:t>
            </a:r>
            <a:r>
              <a:rPr lang="en-US" sz="2400" dirty="0" err="1"/>
              <a:t>i</a:t>
            </a:r>
            <a:r>
              <a:rPr lang="en-US" sz="2400" dirty="0"/>
              <a:t>)</a:t>
            </a:r>
          </a:p>
          <a:p>
            <a:r>
              <a:rPr lang="en-US" sz="2400" dirty="0"/>
              <a:t>It permits a system owner to give </a:t>
            </a:r>
            <a:r>
              <a:rPr lang="en-US" sz="2400" b="1" dirty="0"/>
              <a:t>“voluntary” access </a:t>
            </a:r>
            <a:r>
              <a:rPr lang="en-US" sz="2400" dirty="0"/>
              <a:t>to law enforcement to intercept content</a:t>
            </a:r>
          </a:p>
          <a:p>
            <a:r>
              <a:rPr lang="en-US" sz="2400" dirty="0"/>
              <a:t>But, with </a:t>
            </a:r>
            <a:r>
              <a:rPr lang="en-US" sz="2400" b="1" dirty="0"/>
              <a:t>strict conditions</a:t>
            </a:r>
          </a:p>
          <a:p>
            <a:r>
              <a:rPr lang="en-US" sz="2400" dirty="0"/>
              <a:t>Look at text, and then discuss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7E9757-83B3-4384-D140-BBD3FCD8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IV: Legal precedent for hackers in the system</a:t>
            </a:r>
          </a:p>
        </p:txBody>
      </p:sp>
    </p:spTree>
    <p:extLst>
      <p:ext uri="{BB962C8B-B14F-4D97-AF65-F5344CB8AC3E}">
        <p14:creationId xmlns:p14="http://schemas.microsoft.com/office/powerpoint/2010/main" val="1835062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057586-41B0-7809-4C46-D6C2C2142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b="1" dirty="0"/>
              <a:t>It shall not be unlawful </a:t>
            </a:r>
            <a:r>
              <a:rPr lang="en-US" sz="2400" dirty="0"/>
              <a:t>under this chapter </a:t>
            </a:r>
            <a:r>
              <a:rPr lang="en-US" sz="2400" b="1" dirty="0"/>
              <a:t>for a person acting under </a:t>
            </a:r>
            <a:r>
              <a:rPr lang="en-US" sz="2400" dirty="0"/>
              <a:t>color of </a:t>
            </a:r>
            <a:r>
              <a:rPr lang="en-US" sz="2400" b="1" dirty="0"/>
              <a:t>law to intercept </a:t>
            </a:r>
            <a:r>
              <a:rPr lang="en-US" sz="2400" dirty="0"/>
              <a:t>the wire or electronic communications of a computer trespasser transmitted to, through, or from the protected computer,</a:t>
            </a:r>
            <a:r>
              <a:rPr lang="en-US" sz="2400" b="1" dirty="0"/>
              <a:t> if</a:t>
            </a:r>
            <a:r>
              <a:rPr lang="en-US" sz="2400" dirty="0"/>
              <a:t>—</a:t>
            </a:r>
          </a:p>
          <a:p>
            <a:r>
              <a:rPr lang="en-US" sz="2400" dirty="0"/>
              <a:t>(I)the </a:t>
            </a:r>
            <a:r>
              <a:rPr lang="en-US" sz="2400" b="1" dirty="0"/>
              <a:t>owner</a:t>
            </a:r>
            <a:r>
              <a:rPr lang="en-US" sz="2400" dirty="0"/>
              <a:t> or operator of the protected computer </a:t>
            </a:r>
            <a:r>
              <a:rPr lang="en-US" sz="2400" b="1" dirty="0"/>
              <a:t>authorizes</a:t>
            </a:r>
            <a:r>
              <a:rPr lang="en-US" sz="2400" dirty="0"/>
              <a:t> the interception of the computer trespasser’s communications on the protected computer;</a:t>
            </a:r>
          </a:p>
          <a:p>
            <a:r>
              <a:rPr lang="en-US" sz="2400" dirty="0"/>
              <a:t>(II) the person acting under color of law is </a:t>
            </a:r>
            <a:r>
              <a:rPr lang="en-US" sz="2400" b="1" dirty="0"/>
              <a:t>lawfully engaged in an investigation</a:t>
            </a:r>
            <a:r>
              <a:rPr lang="en-US" sz="2400" dirty="0"/>
              <a:t>;</a:t>
            </a:r>
          </a:p>
          <a:p>
            <a:r>
              <a:rPr lang="en-US" sz="2400" dirty="0"/>
              <a:t>(III) the person acting under color of law has </a:t>
            </a:r>
            <a:r>
              <a:rPr lang="en-US" sz="2400" b="1" dirty="0"/>
              <a:t>reasonable grounds </a:t>
            </a:r>
            <a:r>
              <a:rPr lang="en-US" sz="2400" dirty="0"/>
              <a:t>to believe that the contents of the computer trespasser’s communications will be relevant to the investigation; </a:t>
            </a:r>
            <a:r>
              <a:rPr lang="en-US" sz="2400" b="1" dirty="0"/>
              <a:t>and</a:t>
            </a:r>
          </a:p>
          <a:p>
            <a:r>
              <a:rPr lang="en-US" sz="2400" dirty="0"/>
              <a:t>(IV) </a:t>
            </a:r>
            <a:r>
              <a:rPr lang="en-US" sz="2400" b="1" dirty="0"/>
              <a:t>such interception does not acquire communications other than those transmitted to or from the computer trespasser.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0F8674-7C7C-C434-3127-46718404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 U.S.C. 2511(</a:t>
            </a:r>
            <a:r>
              <a:rPr lang="en-US" dirty="0" err="1"/>
              <a:t>i</a:t>
            </a:r>
            <a:r>
              <a:rPr lang="en-US" dirty="0"/>
              <a:t>): Hacker/trespasser exception</a:t>
            </a:r>
          </a:p>
        </p:txBody>
      </p:sp>
    </p:spTree>
    <p:extLst>
      <p:ext uri="{BB962C8B-B14F-4D97-AF65-F5344CB8AC3E}">
        <p14:creationId xmlns:p14="http://schemas.microsoft.com/office/powerpoint/2010/main" val="91863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E813-BA9D-2049-9E1D-55AB0312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5FC71-2A3E-1244-B42D-39DA991B6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Swire background</a:t>
            </a:r>
          </a:p>
          <a:p>
            <a:pPr lvl="1"/>
            <a:r>
              <a:rPr lang="en-US" dirty="0"/>
              <a:t>Important concerns about a rule that exempts US persons</a:t>
            </a:r>
          </a:p>
          <a:p>
            <a:pPr lvl="1"/>
            <a:r>
              <a:rPr lang="en-US" dirty="0"/>
              <a:t>Primer on KYC-Finance (Know Your Customer)</a:t>
            </a:r>
          </a:p>
          <a:p>
            <a:pPr lvl="1"/>
            <a:r>
              <a:rPr lang="en-US" dirty="0"/>
              <a:t>Compare KYC-Finance with KYC-Cloud </a:t>
            </a:r>
          </a:p>
          <a:p>
            <a:pPr lvl="2"/>
            <a:r>
              <a:rPr lang="en-US" sz="2400" dirty="0"/>
              <a:t>Multiple reasons to be less optimistic about the risk/benefit of KYC-Cloud</a:t>
            </a:r>
          </a:p>
          <a:p>
            <a:pPr lvl="1"/>
            <a:r>
              <a:rPr lang="en-US" dirty="0"/>
              <a:t>Lessons from the “hacker trespasser” exception to ECPA</a:t>
            </a:r>
          </a:p>
          <a:p>
            <a:pPr lvl="1"/>
            <a:endParaRPr lang="en-US" sz="2200" dirty="0"/>
          </a:p>
          <a:p>
            <a:pPr lvl="2"/>
            <a:endParaRPr lang="en-US" sz="1800" b="1" dirty="0"/>
          </a:p>
          <a:p>
            <a:pPr lvl="1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94905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E71134-747F-BFF0-298C-4A8389E3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29961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It permits a system owner to give </a:t>
            </a:r>
            <a:r>
              <a:rPr lang="en-US" sz="2400" b="1" dirty="0"/>
              <a:t>“voluntary” access </a:t>
            </a:r>
            <a:r>
              <a:rPr lang="en-US" sz="2400" dirty="0"/>
              <a:t>to law enforcement to intercept content</a:t>
            </a:r>
          </a:p>
          <a:p>
            <a:pPr lvl="1"/>
            <a:r>
              <a:rPr lang="en-US" dirty="0"/>
              <a:t>Usual rule – </a:t>
            </a:r>
            <a:r>
              <a:rPr lang="en-US" b="1" dirty="0"/>
              <a:t>it’s not ”voluntary” when the police </a:t>
            </a:r>
            <a:r>
              <a:rPr lang="en-US" dirty="0"/>
              <a:t>come to the system owner and </a:t>
            </a:r>
            <a:r>
              <a:rPr lang="en-US" b="1" dirty="0"/>
              <a:t>ask</a:t>
            </a:r>
            <a:r>
              <a:rPr lang="en-US" dirty="0"/>
              <a:t> for “voluntary” access to the system</a:t>
            </a:r>
          </a:p>
          <a:p>
            <a:pPr lvl="1"/>
            <a:r>
              <a:rPr lang="en-US" dirty="0"/>
              <a:t>Reason for the exception – the </a:t>
            </a:r>
            <a:r>
              <a:rPr lang="en-US" b="1" dirty="0"/>
              <a:t>hacker has no reasonable expectation of privacy</a:t>
            </a:r>
            <a:r>
              <a:rPr lang="en-US" dirty="0"/>
              <a:t>, so the police can observe a physical burglar or an online hack</a:t>
            </a:r>
          </a:p>
          <a:p>
            <a:r>
              <a:rPr lang="en-US" sz="2400" b="1" dirty="0"/>
              <a:t>Strict conditions</a:t>
            </a:r>
          </a:p>
          <a:p>
            <a:pPr lvl="1"/>
            <a:r>
              <a:rPr lang="en-US" dirty="0"/>
              <a:t>“such interception does </a:t>
            </a:r>
            <a:r>
              <a:rPr lang="en-US" b="1" dirty="0"/>
              <a:t>not</a:t>
            </a:r>
            <a:r>
              <a:rPr lang="en-US" dirty="0"/>
              <a:t> acquire communications other than those transmitted to or from the computer trespasser.”</a:t>
            </a:r>
          </a:p>
          <a:p>
            <a:r>
              <a:rPr lang="en-US" dirty="0"/>
              <a:t>Discussion</a:t>
            </a:r>
          </a:p>
          <a:p>
            <a:pPr lvl="1"/>
            <a:r>
              <a:rPr lang="en-US" dirty="0"/>
              <a:t>Exception was controversial in the PATRIOT Act, but has remained law</a:t>
            </a:r>
          </a:p>
          <a:p>
            <a:pPr lvl="1"/>
            <a:r>
              <a:rPr lang="en-US" b="1" dirty="0"/>
              <a:t>Shows strict and continuing limits on a system owner “voluntarily” opening the system to law enforcement </a:t>
            </a:r>
            <a:r>
              <a:rPr lang="en-US" dirty="0"/>
              <a:t>for content searches</a:t>
            </a:r>
          </a:p>
          <a:p>
            <a:pPr lvl="1"/>
            <a:r>
              <a:rPr lang="en-US" b="1" dirty="0"/>
              <a:t>Appears relevant to considering likely path of regulation for abuse of domestic infrastructure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7E9757-83B3-4384-D140-BBD3FCD8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hacker trespasser exception</a:t>
            </a:r>
          </a:p>
        </p:txBody>
      </p:sp>
    </p:spTree>
    <p:extLst>
      <p:ext uri="{BB962C8B-B14F-4D97-AF65-F5344CB8AC3E}">
        <p14:creationId xmlns:p14="http://schemas.microsoft.com/office/powerpoint/2010/main" val="4157902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7B471A-E1FF-E13A-CB20-E0587A7C7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 outrage from European and other allies if the U.S. adopts a discriminatory approach to KYC only for non-U.S. persons</a:t>
            </a:r>
          </a:p>
          <a:p>
            <a:r>
              <a:rPr lang="en-US" dirty="0"/>
              <a:t>Due to numerous and important differences, existence of KYC-Finance is not a sound precedent for KYC-Cloud</a:t>
            </a:r>
          </a:p>
          <a:p>
            <a:r>
              <a:rPr lang="en-US" dirty="0"/>
              <a:t>The hacker trespasser exception illustrates the ongoing and strict scrutiny applied to efforts of government agencies to gain access to computer systems, outside of judicial process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CC70A5-6F63-042F-3A4C-8D0C2113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68444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15C30C-46A6-105C-C632-D027B307A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J.Z. Liang Chair</a:t>
            </a:r>
            <a:r>
              <a:rPr lang="en-US" sz="2200" dirty="0"/>
              <a:t>, in the Georgia Tech School of Cybersecurity and Privacy</a:t>
            </a:r>
          </a:p>
          <a:p>
            <a:r>
              <a:rPr lang="en-US" sz="2200" b="1" dirty="0"/>
              <a:t>Professor of Law and Ethics</a:t>
            </a:r>
            <a:r>
              <a:rPr lang="en-US" sz="2200" dirty="0"/>
              <a:t>, Georgia Tech Scheller College of Business</a:t>
            </a:r>
          </a:p>
          <a:p>
            <a:r>
              <a:rPr lang="en-US" sz="2200" b="1" dirty="0"/>
              <a:t>Senior Counsel</a:t>
            </a:r>
            <a:r>
              <a:rPr lang="en-US" sz="2200" dirty="0"/>
              <a:t>, Alston &amp; Bird LLP</a:t>
            </a:r>
          </a:p>
          <a:p>
            <a:r>
              <a:rPr lang="en-US" sz="2200" dirty="0"/>
              <a:t>Testify today in </a:t>
            </a:r>
            <a:r>
              <a:rPr lang="en-US" sz="2200" b="1" dirty="0"/>
              <a:t>my individual capacity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D69EC5-FE97-C149-17B9-F79D1FD9B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Swire background</a:t>
            </a:r>
          </a:p>
        </p:txBody>
      </p:sp>
    </p:spTree>
    <p:extLst>
      <p:ext uri="{BB962C8B-B14F-4D97-AF65-F5344CB8AC3E}">
        <p14:creationId xmlns:p14="http://schemas.microsoft.com/office/powerpoint/2010/main" val="289018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E948-5855-BB18-5071-FE14A9D8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Technology and Banking/Finance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5FBA8-54CB-2329-4732-C2C3146E85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u="sng" dirty="0"/>
              <a:t>Information Technology</a:t>
            </a:r>
          </a:p>
          <a:p>
            <a:r>
              <a:rPr lang="en-US" sz="2000" dirty="0"/>
              <a:t>Research Director, </a:t>
            </a:r>
            <a:r>
              <a:rPr lang="en-US" sz="2000" b="1" dirty="0"/>
              <a:t>Cross-Border Data Forum (CBDF)</a:t>
            </a:r>
          </a:p>
          <a:p>
            <a:r>
              <a:rPr lang="en-US" sz="2000" dirty="0"/>
              <a:t>Carnegie award for “Protecting </a:t>
            </a:r>
            <a:r>
              <a:rPr lang="en-US" sz="2000" b="1" dirty="0"/>
              <a:t>Human Rights and National Security</a:t>
            </a:r>
            <a:r>
              <a:rPr lang="en-US" sz="2000" dirty="0"/>
              <a:t> in the New Era of Data Nationalism” </a:t>
            </a:r>
          </a:p>
          <a:p>
            <a:r>
              <a:rPr lang="en-US" sz="2000" dirty="0"/>
              <a:t>GT Cross-Border Access to Data Project: </a:t>
            </a:r>
            <a:r>
              <a:rPr lang="en-US" sz="2000" b="1" dirty="0"/>
              <a:t>MLATs</a:t>
            </a:r>
            <a:r>
              <a:rPr lang="en-US" sz="2000" dirty="0"/>
              <a:t> &amp; the </a:t>
            </a:r>
            <a:r>
              <a:rPr lang="en-US" sz="2000" b="1" dirty="0"/>
              <a:t>CLOUD Act</a:t>
            </a:r>
          </a:p>
          <a:p>
            <a:r>
              <a:rPr lang="en-US" sz="2000" dirty="0"/>
              <a:t>Member, Pres. Obama’s </a:t>
            </a:r>
            <a:r>
              <a:rPr lang="en-US" sz="2000" b="1" dirty="0"/>
              <a:t>NSA Review Group</a:t>
            </a:r>
          </a:p>
          <a:p>
            <a:r>
              <a:rPr lang="en-US" sz="2000" dirty="0"/>
              <a:t>Law of cyberspace, privacy, and cybersecurity since </a:t>
            </a:r>
            <a:r>
              <a:rPr lang="en-US" sz="2000" b="1" dirty="0"/>
              <a:t>mid-1990’s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58F7E-9C9F-7EF4-218C-2A03D9B331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u="sng" dirty="0"/>
              <a:t>Banking/Financial Services</a:t>
            </a:r>
          </a:p>
          <a:p>
            <a:r>
              <a:rPr lang="en-US" sz="2000" dirty="0"/>
              <a:t>“</a:t>
            </a:r>
            <a:r>
              <a:rPr lang="en-US" sz="2000" b="1" dirty="0"/>
              <a:t>Banking Regulation</a:t>
            </a:r>
            <a:r>
              <a:rPr lang="en-US" sz="2000" dirty="0"/>
              <a:t>” was my 1</a:t>
            </a:r>
            <a:r>
              <a:rPr lang="en-US" sz="2000" baseline="30000" dirty="0"/>
              <a:t>st</a:t>
            </a:r>
            <a:r>
              <a:rPr lang="en-US" sz="2000" dirty="0"/>
              <a:t> course as a law professor, with banking publications in major law reviews</a:t>
            </a:r>
          </a:p>
          <a:p>
            <a:r>
              <a:rPr lang="en-US" sz="2000" dirty="0"/>
              <a:t>OMB during passage of the </a:t>
            </a:r>
            <a:r>
              <a:rPr lang="en-US" sz="2000" b="1" dirty="0"/>
              <a:t>Gramm-Leach-Bliley Act</a:t>
            </a:r>
            <a:r>
              <a:rPr lang="en-US" sz="2000" dirty="0"/>
              <a:t> (1999), and financial privacy rules</a:t>
            </a:r>
          </a:p>
          <a:p>
            <a:r>
              <a:rPr lang="en-US" sz="2000" dirty="0"/>
              <a:t>Special Assistant to the President for </a:t>
            </a:r>
            <a:r>
              <a:rPr lang="en-US" sz="2000" b="1" dirty="0"/>
              <a:t>Economic Policy</a:t>
            </a:r>
            <a:r>
              <a:rPr lang="en-US" sz="2000" dirty="0"/>
              <a:t>, 2009-10 (</a:t>
            </a:r>
            <a:r>
              <a:rPr lang="en-US" sz="2000" b="1" dirty="0"/>
              <a:t>housing finance </a:t>
            </a:r>
            <a:r>
              <a:rPr lang="en-US" sz="2000" dirty="0"/>
              <a:t>during financial crisis)</a:t>
            </a:r>
          </a:p>
          <a:p>
            <a:r>
              <a:rPr lang="en-US" sz="2000" b="1" dirty="0"/>
              <a:t>Money laundering and KYC </a:t>
            </a:r>
            <a:r>
              <a:rPr lang="en-US" sz="2000" dirty="0"/>
              <a:t>in publications, including “Financial Privacy &amp; the Theory of High-Tech Government Surveillance”</a:t>
            </a:r>
          </a:p>
        </p:txBody>
      </p:sp>
    </p:spTree>
    <p:extLst>
      <p:ext uri="{BB962C8B-B14F-4D97-AF65-F5344CB8AC3E}">
        <p14:creationId xmlns:p14="http://schemas.microsoft.com/office/powerpoint/2010/main" val="117289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BB43EB-7C16-0A9D-3A3C-57B78A9D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313903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/>
              <a:t>KYC-Cloud Scope is for non-US persons (IEPPA)</a:t>
            </a:r>
          </a:p>
          <a:p>
            <a:pPr lvl="1"/>
            <a:r>
              <a:rPr lang="en-US" sz="4000" b="1" dirty="0"/>
              <a:t>KYC-Finance covers US and non-U.S. persons</a:t>
            </a:r>
          </a:p>
          <a:p>
            <a:pPr lvl="1"/>
            <a:r>
              <a:rPr lang="en-US" sz="4000" b="1" dirty="0"/>
              <a:t>Evasion/fraud </a:t>
            </a:r>
            <a:r>
              <a:rPr lang="en-US" sz="4000" dirty="0"/>
              <a:t>is categorically easier for KYC-Cloud</a:t>
            </a:r>
          </a:p>
          <a:p>
            <a:r>
              <a:rPr lang="en-US" sz="4000" b="1" dirty="0"/>
              <a:t>Malicious actors will look like US actors</a:t>
            </a:r>
          </a:p>
          <a:p>
            <a:pPr lvl="1"/>
            <a:r>
              <a:rPr lang="en-US" sz="4000" dirty="0"/>
              <a:t>Look like US persons</a:t>
            </a:r>
          </a:p>
          <a:p>
            <a:pPr lvl="1"/>
            <a:r>
              <a:rPr lang="en-US" sz="4000" dirty="0"/>
              <a:t>US based IP addresses</a:t>
            </a:r>
          </a:p>
          <a:p>
            <a:pPr lvl="1"/>
            <a:r>
              <a:rPr lang="en-US" sz="4000" dirty="0"/>
              <a:t>US based VOIP</a:t>
            </a:r>
          </a:p>
          <a:p>
            <a:pPr lvl="1"/>
            <a:r>
              <a:rPr lang="en-US" sz="4000" dirty="0"/>
              <a:t>US based physical address and phone</a:t>
            </a:r>
          </a:p>
          <a:p>
            <a:r>
              <a:rPr lang="en-US" sz="4000" b="1" dirty="0"/>
              <a:t>APTs are “advanced” </a:t>
            </a:r>
            <a:r>
              <a:rPr lang="en-US" sz="4000" dirty="0"/>
              <a:t>– can achieve seeming like a US person</a:t>
            </a:r>
          </a:p>
          <a:p>
            <a:pPr lvl="1"/>
            <a:r>
              <a:rPr lang="en-US" sz="4000" dirty="0"/>
              <a:t>Can hire “mules” who seem legitimate</a:t>
            </a:r>
          </a:p>
          <a:p>
            <a:r>
              <a:rPr lang="en-US" sz="4000" dirty="0"/>
              <a:t>Conclusion on scope, </a:t>
            </a:r>
            <a:r>
              <a:rPr lang="en-US" sz="4000" b="1" dirty="0"/>
              <a:t>either</a:t>
            </a:r>
            <a:r>
              <a:rPr lang="en-US" sz="4000" dirty="0"/>
              <a:t>:</a:t>
            </a:r>
          </a:p>
          <a:p>
            <a:pPr lvl="1"/>
            <a:r>
              <a:rPr lang="en-US" sz="4000" dirty="0"/>
              <a:t>KYC-Cloud only for non-USP, and </a:t>
            </a:r>
            <a:r>
              <a:rPr lang="en-US" sz="4000" b="1" dirty="0"/>
              <a:t>easy to evade</a:t>
            </a:r>
            <a:r>
              <a:rPr lang="en-US" sz="4000" dirty="0"/>
              <a:t>; or</a:t>
            </a:r>
          </a:p>
          <a:p>
            <a:pPr lvl="1"/>
            <a:r>
              <a:rPr lang="en-US" sz="4000" dirty="0"/>
              <a:t>KYC-Cloud is </a:t>
            </a:r>
            <a:r>
              <a:rPr lang="en-US" sz="4000" b="1" dirty="0"/>
              <a:t>intended</a:t>
            </a:r>
            <a:r>
              <a:rPr lang="en-US" sz="4000" dirty="0"/>
              <a:t> to include due diligence for </a:t>
            </a:r>
            <a:r>
              <a:rPr lang="en-US" sz="4000" b="1" dirty="0"/>
              <a:t>US persons</a:t>
            </a:r>
          </a:p>
          <a:p>
            <a:pPr lvl="2"/>
            <a:r>
              <a:rPr lang="en-US" sz="4000" b="1" dirty="0"/>
              <a:t>If so, deceptive </a:t>
            </a:r>
            <a:r>
              <a:rPr lang="en-US" sz="4000" dirty="0"/>
              <a:t>unless the policy process explicitly contemplates coverage of US persons</a:t>
            </a:r>
          </a:p>
          <a:p>
            <a:endParaRPr lang="en-US" sz="2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0556AE-A489-8BB2-D4F0-D3EA9EA1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I: KYC-Cloud would apply to non-U.S. persons</a:t>
            </a:r>
          </a:p>
        </p:txBody>
      </p:sp>
    </p:spTree>
    <p:extLst>
      <p:ext uri="{BB962C8B-B14F-4D97-AF65-F5344CB8AC3E}">
        <p14:creationId xmlns:p14="http://schemas.microsoft.com/office/powerpoint/2010/main" val="126808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9712D9-6E5F-A6E3-1D44-36898482D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Opposition to CLOUD Act </a:t>
            </a:r>
            <a:r>
              <a:rPr lang="en-US" sz="2200" dirty="0"/>
              <a:t>in Europe</a:t>
            </a:r>
          </a:p>
          <a:p>
            <a:pPr lvl="1"/>
            <a:r>
              <a:rPr lang="en-US" sz="2200" dirty="0"/>
              <a:t>CLOUD Act only applies when have judge-approved order to produce content</a:t>
            </a:r>
          </a:p>
          <a:p>
            <a:pPr lvl="1"/>
            <a:r>
              <a:rPr lang="en-US" sz="2200" b="1" dirty="0"/>
              <a:t>Our experience at CBDF</a:t>
            </a:r>
            <a:r>
              <a:rPr lang="en-US" sz="2200" dirty="0"/>
              <a:t>:</a:t>
            </a:r>
          </a:p>
          <a:p>
            <a:pPr lvl="2"/>
            <a:r>
              <a:rPr lang="en-US" sz="2200" b="1" dirty="0"/>
              <a:t>Persistent and widespread objection </a:t>
            </a:r>
            <a:r>
              <a:rPr lang="en-US" sz="2200" dirty="0"/>
              <a:t>to “spying” by U.S. under the CLOUD Act</a:t>
            </a:r>
          </a:p>
          <a:p>
            <a:pPr lvl="2"/>
            <a:r>
              <a:rPr lang="en-US" sz="2200" dirty="0"/>
              <a:t>Considered </a:t>
            </a:r>
            <a:r>
              <a:rPr lang="en-US" sz="2200" b="1" dirty="0"/>
              <a:t>extraterritorial and unjustified</a:t>
            </a:r>
          </a:p>
          <a:p>
            <a:pPr lvl="2"/>
            <a:r>
              <a:rPr lang="en-US" sz="2200" dirty="0"/>
              <a:t>Even when the “</a:t>
            </a:r>
            <a:r>
              <a:rPr lang="en-US" sz="2200" b="1" dirty="0"/>
              <a:t>surveillance</a:t>
            </a:r>
            <a:r>
              <a:rPr lang="en-US" sz="2200" dirty="0"/>
              <a:t>” is so limited</a:t>
            </a:r>
          </a:p>
          <a:p>
            <a:r>
              <a:rPr lang="en-US" sz="2200" dirty="0"/>
              <a:t>New cloud surveillance initiative from US, targeted at foreigners</a:t>
            </a:r>
          </a:p>
          <a:p>
            <a:pPr lvl="1"/>
            <a:r>
              <a:rPr lang="en-US" sz="2200" b="1" dirty="0"/>
              <a:t>From “CLOUD Act” to “cloud surveillance” initiative</a:t>
            </a:r>
          </a:p>
          <a:p>
            <a:pPr lvl="1"/>
            <a:r>
              <a:rPr lang="en-US" sz="2200" b="1" dirty="0"/>
              <a:t>Targets ordinary businesses in Europe</a:t>
            </a:r>
            <a:r>
              <a:rPr lang="en-US" sz="2200" dirty="0"/>
              <a:t>, but not U.S. businesses doing the same business with a CSP</a:t>
            </a:r>
          </a:p>
          <a:p>
            <a:pPr lvl="1"/>
            <a:r>
              <a:rPr lang="en-US" sz="2200" dirty="0"/>
              <a:t>This is “</a:t>
            </a:r>
            <a:r>
              <a:rPr lang="en-US" sz="2200" b="1" dirty="0"/>
              <a:t>discrimination” </a:t>
            </a:r>
            <a:r>
              <a:rPr lang="en-US" sz="2200" dirty="0"/>
              <a:t>in eyes of U.S. allies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55B0CF-8CE2-52C2-6D46-F4B8081F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Objections from the EU and other U.S. Allies</a:t>
            </a:r>
          </a:p>
        </p:txBody>
      </p:sp>
    </p:spTree>
    <p:extLst>
      <p:ext uri="{BB962C8B-B14F-4D97-AF65-F5344CB8AC3E}">
        <p14:creationId xmlns:p14="http://schemas.microsoft.com/office/powerpoint/2010/main" val="38058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F7D1C7-4D2D-EB36-2019-70A6B66F1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29721"/>
            <a:ext cx="11430000" cy="5485353"/>
          </a:xfrm>
        </p:spPr>
        <p:txBody>
          <a:bodyPr>
            <a:noAutofit/>
          </a:bodyPr>
          <a:lstStyle/>
          <a:p>
            <a:r>
              <a:rPr lang="en-US" sz="2000" dirty="0"/>
              <a:t>Major theme: </a:t>
            </a:r>
            <a:r>
              <a:rPr lang="en-US" sz="2000" b="1" dirty="0"/>
              <a:t>EU outrage when EU persons are treated worse than US persons</a:t>
            </a:r>
          </a:p>
          <a:p>
            <a:pPr lvl="1"/>
            <a:r>
              <a:rPr lang="en-US" sz="2000" dirty="0"/>
              <a:t>Snowden revelations (2013) -&gt; passage of GDPR; </a:t>
            </a:r>
            <a:r>
              <a:rPr lang="en-US" sz="2000" i="1" dirty="0" err="1"/>
              <a:t>Schrems</a:t>
            </a:r>
            <a:r>
              <a:rPr lang="en-US" sz="2000" i="1" dirty="0"/>
              <a:t> I </a:t>
            </a:r>
            <a:r>
              <a:rPr lang="en-US" sz="2000" dirty="0"/>
              <a:t>decision (2015)</a:t>
            </a:r>
          </a:p>
          <a:p>
            <a:pPr lvl="1"/>
            <a:r>
              <a:rPr lang="en-US" sz="2000" dirty="0"/>
              <a:t>Central theme was extent of </a:t>
            </a:r>
            <a:r>
              <a:rPr lang="en-US" sz="2000" b="1" dirty="0"/>
              <a:t>U.S. foreign intelligence surveillance targeted at allies</a:t>
            </a:r>
            <a:r>
              <a:rPr lang="en-US" sz="2000" dirty="0"/>
              <a:t> (Merkel, etc.)</a:t>
            </a:r>
          </a:p>
          <a:p>
            <a:r>
              <a:rPr lang="en-US" sz="2000" b="1" dirty="0"/>
              <a:t>Presidential Policy Directive 28 </a:t>
            </a:r>
            <a:r>
              <a:rPr lang="en-US" sz="2000" dirty="0"/>
              <a:t>(2014)</a:t>
            </a:r>
          </a:p>
          <a:p>
            <a:pPr lvl="1"/>
            <a:r>
              <a:rPr lang="en-US" sz="2000" dirty="0"/>
              <a:t>“U.S. signals intelligence activities must, therefore, include </a:t>
            </a:r>
            <a:r>
              <a:rPr lang="en-US" sz="2000" b="1" dirty="0"/>
              <a:t>appropriate safeguards for the personal information of all individuals</a:t>
            </a:r>
            <a:r>
              <a:rPr lang="en-US" sz="2000" dirty="0"/>
              <a:t>, regardless of the nationality of the individual to whom the information pertains or where that individual resides.” </a:t>
            </a:r>
          </a:p>
          <a:p>
            <a:r>
              <a:rPr lang="en-US" sz="2000" dirty="0"/>
              <a:t> EU/U.S. Data Privacy Framework</a:t>
            </a:r>
          </a:p>
          <a:p>
            <a:pPr lvl="1"/>
            <a:r>
              <a:rPr lang="en-US" sz="2000" b="1" dirty="0"/>
              <a:t>Biden EO 14,086 </a:t>
            </a:r>
            <a:r>
              <a:rPr lang="en-US" sz="2000" dirty="0"/>
              <a:t>signed October, 2023, responding to </a:t>
            </a:r>
            <a:r>
              <a:rPr lang="en-US" sz="2000" i="1" dirty="0" err="1"/>
              <a:t>Schrems</a:t>
            </a:r>
            <a:r>
              <a:rPr lang="en-US" sz="2000" i="1" dirty="0"/>
              <a:t> II</a:t>
            </a:r>
            <a:r>
              <a:rPr lang="en-US" sz="2000" dirty="0"/>
              <a:t> (2020)</a:t>
            </a:r>
          </a:p>
          <a:p>
            <a:pPr lvl="1"/>
            <a:r>
              <a:rPr lang="en-US" sz="2000" dirty="0"/>
              <a:t>Continues and expands PPD-28: strong redress for “qualifying countries” such as the EU</a:t>
            </a:r>
          </a:p>
          <a:p>
            <a:r>
              <a:rPr lang="en-US" sz="2000" dirty="0"/>
              <a:t>Some promising signs for DPF – EDPB approved redress approach</a:t>
            </a:r>
          </a:p>
          <a:p>
            <a:pPr lvl="1"/>
            <a:r>
              <a:rPr lang="en-US" sz="2000" dirty="0"/>
              <a:t>Court of Justice for the EU will almost certainly hear </a:t>
            </a:r>
            <a:r>
              <a:rPr lang="en-US" sz="2000" i="1" dirty="0" err="1"/>
              <a:t>Schrems</a:t>
            </a:r>
            <a:r>
              <a:rPr lang="en-US" sz="2000" i="1" dirty="0"/>
              <a:t> III</a:t>
            </a:r>
            <a:endParaRPr lang="en-US" sz="2000" dirty="0"/>
          </a:p>
          <a:p>
            <a:pPr lvl="1"/>
            <a:r>
              <a:rPr lang="en-US" sz="2000" b="1" dirty="0"/>
              <a:t>A new U.S. surveillance initiative, discriminating against EU persons, will create enormous doubt about the good faith of the U.S. on surveillance</a:t>
            </a:r>
          </a:p>
          <a:p>
            <a:pPr lvl="1"/>
            <a:r>
              <a:rPr lang="en-US" sz="2000" b="1" dirty="0"/>
              <a:t>Any U.S. policy consideration here should be done in close touch with Administration’s DPF team</a:t>
            </a:r>
          </a:p>
          <a:p>
            <a:pPr lvl="2"/>
            <a:r>
              <a:rPr lang="en-US" dirty="0"/>
              <a:t>Swire experience on privacy and KYC in 2000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35A36C-5F06-BE20-37EE-93623A35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1014761"/>
          </a:xfrm>
        </p:spPr>
        <p:txBody>
          <a:bodyPr/>
          <a:lstStyle/>
          <a:p>
            <a:r>
              <a:rPr lang="en-US" dirty="0"/>
              <a:t>EU/U.S. Data Privacy Framework</a:t>
            </a:r>
          </a:p>
        </p:txBody>
      </p:sp>
    </p:spTree>
    <p:extLst>
      <p:ext uri="{BB962C8B-B14F-4D97-AF65-F5344CB8AC3E}">
        <p14:creationId xmlns:p14="http://schemas.microsoft.com/office/powerpoint/2010/main" val="421478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ACE93B-241D-2C24-D827-7812D084A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Bank Secrecy Act </a:t>
            </a:r>
            <a:r>
              <a:rPr lang="en-US" sz="2200" dirty="0"/>
              <a:t>in 1970</a:t>
            </a:r>
          </a:p>
          <a:p>
            <a:pPr lvl="1"/>
            <a:r>
              <a:rPr lang="en-US" sz="2200" dirty="0"/>
              <a:t>Started with bank accounts, wire transfers</a:t>
            </a:r>
          </a:p>
          <a:p>
            <a:pPr lvl="1"/>
            <a:r>
              <a:rPr lang="en-US" sz="2200" dirty="0"/>
              <a:t>Report if $10,000 from a set of transactions, or across borders</a:t>
            </a:r>
          </a:p>
          <a:p>
            <a:pPr lvl="1"/>
            <a:r>
              <a:rPr lang="en-US" sz="2200" dirty="0"/>
              <a:t>Relevant to </a:t>
            </a:r>
            <a:r>
              <a:rPr lang="en-US" sz="2200" b="1" dirty="0"/>
              <a:t>myriad of crimes (threat models</a:t>
            </a:r>
            <a:r>
              <a:rPr lang="en-US" sz="2200" dirty="0"/>
              <a:t>), including cash generated by local drug dealing and tax evasion</a:t>
            </a:r>
          </a:p>
          <a:p>
            <a:r>
              <a:rPr lang="en-US" sz="2200" dirty="0"/>
              <a:t>Began to expand almost immediately</a:t>
            </a:r>
          </a:p>
          <a:p>
            <a:pPr lvl="1"/>
            <a:r>
              <a:rPr lang="en-US" sz="2200" dirty="0"/>
              <a:t>Casino chips</a:t>
            </a:r>
          </a:p>
          <a:p>
            <a:pPr lvl="1"/>
            <a:r>
              <a:rPr lang="en-US" sz="2200" dirty="0"/>
              <a:t>Automobile purchases, works of art, etc.</a:t>
            </a:r>
          </a:p>
          <a:p>
            <a:pPr lvl="1"/>
            <a:r>
              <a:rPr lang="en-US" sz="2200" dirty="0"/>
              <a:t>From $10K to structuring</a:t>
            </a:r>
          </a:p>
          <a:p>
            <a:pPr lvl="1"/>
            <a:r>
              <a:rPr lang="en-US" sz="2200" dirty="0"/>
              <a:t>If track 12 things, criminals look for the 13</a:t>
            </a:r>
            <a:r>
              <a:rPr lang="en-US" sz="2200" baseline="30000" dirty="0"/>
              <a:t>th</a:t>
            </a:r>
            <a:endParaRPr lang="en-US" sz="2200" dirty="0"/>
          </a:p>
          <a:p>
            <a:pPr lvl="1"/>
            <a:r>
              <a:rPr lang="en-US" sz="2200" b="1" dirty="0"/>
              <a:t>Conclusion: expect the initial system to expand often and considerably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E5A62F-111B-2013-B8EF-57A1A24B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II: KYC in the Financial Services Sector</a:t>
            </a:r>
          </a:p>
        </p:txBody>
      </p:sp>
    </p:spTree>
    <p:extLst>
      <p:ext uri="{BB962C8B-B14F-4D97-AF65-F5344CB8AC3E}">
        <p14:creationId xmlns:p14="http://schemas.microsoft.com/office/powerpoint/2010/main" val="132527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3915B4-D476-DA2A-F1BA-4F93ED18B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expansion of KYC, SARs in 2001 (section 326)</a:t>
            </a:r>
          </a:p>
          <a:p>
            <a:pPr lvl="1"/>
            <a:r>
              <a:rPr lang="en-US" dirty="0"/>
              <a:t>Rationale – 9/11 attack was at the </a:t>
            </a:r>
            <a:r>
              <a:rPr lang="en-US" b="1" dirty="0"/>
              <a:t>scale of thousands dead</a:t>
            </a:r>
          </a:p>
          <a:p>
            <a:pPr lvl="1"/>
            <a:r>
              <a:rPr lang="en-US" dirty="0"/>
              <a:t>Global War on Terror meant </a:t>
            </a:r>
            <a:r>
              <a:rPr lang="en-US" b="1" dirty="0"/>
              <a:t>national priority </a:t>
            </a:r>
            <a:r>
              <a:rPr lang="en-US" dirty="0"/>
              <a:t>to address terrorist financing</a:t>
            </a:r>
          </a:p>
          <a:p>
            <a:pPr lvl="1"/>
            <a:r>
              <a:rPr lang="en-US" dirty="0"/>
              <a:t>Expanded earlier KYC, and </a:t>
            </a:r>
            <a:r>
              <a:rPr lang="en-US" b="1" dirty="0"/>
              <a:t>required it on all U.S. accounts </a:t>
            </a:r>
            <a:r>
              <a:rPr lang="en-US" dirty="0"/>
              <a:t>as well as non-U.S. accounts in U.S. institutions</a:t>
            </a:r>
          </a:p>
          <a:p>
            <a:pPr lvl="1"/>
            <a:r>
              <a:rPr lang="en-US" dirty="0"/>
              <a:t>Enormous U.S.-led effort for Financial Action Task Force (FATF), because </a:t>
            </a:r>
            <a:r>
              <a:rPr lang="en-US" b="1" dirty="0"/>
              <a:t>a leak anywhere was unacceptable for terrorist financing </a:t>
            </a:r>
          </a:p>
          <a:p>
            <a:pPr lvl="1"/>
            <a:r>
              <a:rPr lang="en-US" b="1" dirty="0"/>
              <a:t>Unique liquidity and convertibility of finance </a:t>
            </a:r>
            <a:r>
              <a:rPr lang="en-US" dirty="0"/>
              <a:t>– dollars flowing globally, different currencies, scale unimaginable, so policymakers thought that justified large and intrusive AML regulatory regime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30CCF2-9806-4A1C-AAC8-499D84FF3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KYC in the USA PATRIOT Act</a:t>
            </a:r>
          </a:p>
        </p:txBody>
      </p:sp>
    </p:spTree>
    <p:extLst>
      <p:ext uri="{BB962C8B-B14F-4D97-AF65-F5344CB8AC3E}">
        <p14:creationId xmlns:p14="http://schemas.microsoft.com/office/powerpoint/2010/main" val="26364980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CDE54F6-6007-2848-B683-2C1822FC5485}" vid="{C0D1DEBA-DE5C-9C46-9118-2685038DF7C3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CDE54F6-6007-2848-B683-2C1822FC5485}" vid="{FB47B6FD-F52A-2B42-851E-06D2988544C2}"/>
    </a:ext>
  </a:extLst>
</a:theme>
</file>

<file path=ppt/theme/theme3.xml><?xml version="1.0" encoding="utf-8"?>
<a:theme xmlns:a="http://schemas.openxmlformats.org/drawingml/2006/main" name="Dark Version">
  <a:themeElements>
    <a:clrScheme name="GA Tech">
      <a:dk1>
        <a:srgbClr val="000000"/>
      </a:dk1>
      <a:lt1>
        <a:srgbClr val="FFFFFF"/>
      </a:lt1>
      <a:dk2>
        <a:srgbClr val="335170"/>
      </a:dk2>
      <a:lt2>
        <a:srgbClr val="E5E5E5"/>
      </a:lt2>
      <a:accent1>
        <a:srgbClr val="EEB211"/>
      </a:accent1>
      <a:accent2>
        <a:srgbClr val="F5D376"/>
      </a:accent2>
      <a:accent3>
        <a:srgbClr val="00254C"/>
      </a:accent3>
      <a:accent4>
        <a:srgbClr val="304F70"/>
      </a:accent4>
      <a:accent5>
        <a:srgbClr val="004F9F"/>
      </a:accent5>
      <a:accent6>
        <a:srgbClr val="1879DB"/>
      </a:accent6>
      <a:hlink>
        <a:srgbClr val="54545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eller-template" id="{A588A9F0-A5A6-1347-B6C8-7A09DB9848A4}" vid="{A0B99E76-D62E-1F43-A978-50EFB38BA6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17747</TotalTime>
  <Words>2164</Words>
  <Application>Microsoft Office PowerPoint</Application>
  <PresentationFormat>Widescreen</PresentationFormat>
  <Paragraphs>190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Arial</vt:lpstr>
      <vt:lpstr>Roboto Slab</vt:lpstr>
      <vt:lpstr>Roboto</vt:lpstr>
      <vt:lpstr>Custom Design</vt:lpstr>
      <vt:lpstr>1_Custom Design</vt:lpstr>
      <vt:lpstr>Dark Version</vt:lpstr>
      <vt:lpstr>“Addressing the Abuse of Domestic Infrastructure by Foreign Malicious Actors” </vt:lpstr>
      <vt:lpstr>Overview </vt:lpstr>
      <vt:lpstr>Swire background</vt:lpstr>
      <vt:lpstr>Information Technology and Banking/Finance</vt:lpstr>
      <vt:lpstr>Part I: KYC-Cloud would apply to non-U.S. persons</vt:lpstr>
      <vt:lpstr>Objections from the EU and other U.S. Allies</vt:lpstr>
      <vt:lpstr>EU/U.S. Data Privacy Framework</vt:lpstr>
      <vt:lpstr>Part II: KYC in the Financial Services Sector</vt:lpstr>
      <vt:lpstr>KYC in the USA PATRIOT Act</vt:lpstr>
      <vt:lpstr>Elements of KYC-Finance Today</vt:lpstr>
      <vt:lpstr>Part III: Comparing KYC-Finance and KYC-Cloud</vt:lpstr>
      <vt:lpstr>Legal Formality of KYC-Finance</vt:lpstr>
      <vt:lpstr>KYC-Finance Targets More Bad Action</vt:lpstr>
      <vt:lpstr>Deterrence Likely Stronger for KYC-Finance</vt:lpstr>
      <vt:lpstr>Finance is a Regulated Industry</vt:lpstr>
      <vt:lpstr>Stronger Business Rationale for KYC-Finance</vt:lpstr>
      <vt:lpstr>Risk Assessment Based on Content or Meta-Data</vt:lpstr>
      <vt:lpstr>Part IV: Legal precedent for hackers in the system</vt:lpstr>
      <vt:lpstr>18 U.S.C. 2511(i): Hacker/trespasser exception</vt:lpstr>
      <vt:lpstr>Discussion of hacker trespasser exception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Here</dc:title>
  <dc:creator>Swire, Peter P</dc:creator>
  <cp:lastModifiedBy>Kennedy-Mayo, DeBrae C</cp:lastModifiedBy>
  <cp:revision>341</cp:revision>
  <cp:lastPrinted>2021-11-05T01:22:22Z</cp:lastPrinted>
  <dcterms:created xsi:type="dcterms:W3CDTF">2021-10-17T22:59:31Z</dcterms:created>
  <dcterms:modified xsi:type="dcterms:W3CDTF">2023-04-13T22:15:50Z</dcterms:modified>
</cp:coreProperties>
</file>