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83" r:id="rId2"/>
    <p:sldMasterId id="2147483695" r:id="rId3"/>
  </p:sldMasterIdLst>
  <p:notesMasterIdLst>
    <p:notesMasterId r:id="rId34"/>
  </p:notesMasterIdLst>
  <p:handoutMasterIdLst>
    <p:handoutMasterId r:id="rId35"/>
  </p:handoutMasterIdLst>
  <p:sldIdLst>
    <p:sldId id="256" r:id="rId4"/>
    <p:sldId id="1048" r:id="rId5"/>
    <p:sldId id="1045" r:id="rId6"/>
    <p:sldId id="1016" r:id="rId7"/>
    <p:sldId id="1038" r:id="rId8"/>
    <p:sldId id="1037" r:id="rId9"/>
    <p:sldId id="1039" r:id="rId10"/>
    <p:sldId id="283" r:id="rId11"/>
    <p:sldId id="1050" r:id="rId12"/>
    <p:sldId id="294" r:id="rId13"/>
    <p:sldId id="1049" r:id="rId14"/>
    <p:sldId id="1034" r:id="rId15"/>
    <p:sldId id="288" r:id="rId16"/>
    <p:sldId id="290" r:id="rId17"/>
    <p:sldId id="289" r:id="rId18"/>
    <p:sldId id="291" r:id="rId19"/>
    <p:sldId id="292" r:id="rId20"/>
    <p:sldId id="1051" r:id="rId21"/>
    <p:sldId id="1040" r:id="rId22"/>
    <p:sldId id="1041" r:id="rId23"/>
    <p:sldId id="1042" r:id="rId24"/>
    <p:sldId id="1043" r:id="rId25"/>
    <p:sldId id="1036" r:id="rId26"/>
    <p:sldId id="1031" r:id="rId27"/>
    <p:sldId id="1046" r:id="rId28"/>
    <p:sldId id="1032" r:id="rId29"/>
    <p:sldId id="1047" r:id="rId30"/>
    <p:sldId id="1053" r:id="rId31"/>
    <p:sldId id="1035" r:id="rId32"/>
    <p:sldId id="1054" r:id="rId33"/>
  </p:sldIdLst>
  <p:sldSz cx="12192000" cy="6858000"/>
  <p:notesSz cx="6858000" cy="9144000"/>
  <p:embeddedFontLst>
    <p:embeddedFont>
      <p:font typeface="Raleway ExtraBold" pitchFamily="2" charset="0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Slab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E34BF9-FBB4-9E4B-B127-6602441CFEA2}">
          <p14:sldIdLst>
            <p14:sldId id="256"/>
          </p14:sldIdLst>
        </p14:section>
        <p14:section name="Untitled Section" id="{5FE1D35C-12BD-6B4B-AC3D-98A700EF3601}">
          <p14:sldIdLst>
            <p14:sldId id="1048"/>
            <p14:sldId id="1045"/>
            <p14:sldId id="1016"/>
            <p14:sldId id="1038"/>
            <p14:sldId id="1037"/>
            <p14:sldId id="1039"/>
            <p14:sldId id="283"/>
            <p14:sldId id="1050"/>
            <p14:sldId id="294"/>
            <p14:sldId id="1049"/>
            <p14:sldId id="1034"/>
            <p14:sldId id="288"/>
            <p14:sldId id="290"/>
            <p14:sldId id="289"/>
            <p14:sldId id="291"/>
            <p14:sldId id="292"/>
            <p14:sldId id="1051"/>
            <p14:sldId id="1040"/>
            <p14:sldId id="1041"/>
            <p14:sldId id="1042"/>
            <p14:sldId id="1043"/>
            <p14:sldId id="1036"/>
            <p14:sldId id="1031"/>
            <p14:sldId id="1046"/>
            <p14:sldId id="1032"/>
            <p14:sldId id="1047"/>
            <p14:sldId id="1053"/>
            <p14:sldId id="1035"/>
            <p14:sldId id="10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, Ana I" initials="AAI" lastIdx="15" clrIdx="0">
    <p:extLst>
      <p:ext uri="{19B8F6BF-5375-455C-9EA6-DF929625EA0E}">
        <p15:presenceInfo xmlns:p15="http://schemas.microsoft.com/office/powerpoint/2012/main" userId="S::aa16@gatech.edu::d06b83ed-9c91-4c71-84f1-a0b2090fbe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4B"/>
    <a:srgbClr val="003057"/>
    <a:srgbClr val="857437"/>
    <a:srgbClr val="EEB2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49" autoAdjust="0"/>
    <p:restoredTop sz="89474"/>
  </p:normalViewPr>
  <p:slideViewPr>
    <p:cSldViewPr snapToGrid="0" snapToObjects="1">
      <p:cViewPr varScale="1">
        <p:scale>
          <a:sx n="59" d="100"/>
          <a:sy n="59" d="100"/>
        </p:scale>
        <p:origin x="312" y="48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8198-A805-D542-9920-2AE3C404574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A5A55-D2BB-4C49-A19D-59270668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A5A55-D2BB-4C49-A19D-59270668D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A5A55-D2BB-4C49-A19D-59270668D0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0" cap="none" spc="0" baseline="0">
                <a:solidFill>
                  <a:srgbClr val="003057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0" r="11025" b="4563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2"/>
          <p:cNvSpPr/>
          <p:nvPr userDrawn="1"/>
        </p:nvSpPr>
        <p:spPr>
          <a:xfrm>
            <a:off x="38166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2"/>
          <p:cNvSpPr/>
          <p:nvPr userDrawn="1"/>
        </p:nvSpPr>
        <p:spPr>
          <a:xfrm>
            <a:off x="435997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2"/>
          <p:cNvSpPr/>
          <p:nvPr userDrawn="1"/>
        </p:nvSpPr>
        <p:spPr>
          <a:xfrm>
            <a:off x="4505742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2"/>
          <p:cNvSpPr/>
          <p:nvPr userDrawn="1"/>
        </p:nvSpPr>
        <p:spPr>
          <a:xfrm>
            <a:off x="47575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Hexagon 15"/>
          <p:cNvSpPr/>
          <p:nvPr userDrawn="1"/>
        </p:nvSpPr>
        <p:spPr>
          <a:xfrm>
            <a:off x="3087757" y="4320209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Hexagon 20"/>
          <p:cNvSpPr/>
          <p:nvPr userDrawn="1"/>
        </p:nvSpPr>
        <p:spPr>
          <a:xfrm>
            <a:off x="295833" y="1387707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6105" y="843440"/>
            <a:ext cx="5421008" cy="861005"/>
          </a:xfrm>
          <a:noFill/>
        </p:spPr>
        <p:txBody>
          <a:bodyPr wrap="square" rtlCol="0">
            <a:spAutoFit/>
          </a:bodyPr>
          <a:lstStyle>
            <a:lvl1pPr algn="r">
              <a:defRPr lang="en-US" sz="55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algn="r"/>
            <a:r>
              <a:rPr lang="en-US"/>
              <a:t>Scheller</a:t>
            </a:r>
            <a:endParaRPr lang="en-US" dirty="0"/>
          </a:p>
        </p:txBody>
      </p:sp>
      <p:sp>
        <p:nvSpPr>
          <p:cNvPr id="27" name="Freeform 26"/>
          <p:cNvSpPr/>
          <p:nvPr userDrawn="1"/>
        </p:nvSpPr>
        <p:spPr>
          <a:xfrm>
            <a:off x="282583" y="-32085"/>
            <a:ext cx="2398643" cy="1291499"/>
          </a:xfrm>
          <a:custGeom>
            <a:avLst/>
            <a:gdLst>
              <a:gd name="connsiteX0" fmla="*/ 145308 w 2398643"/>
              <a:gd name="connsiteY0" fmla="*/ 0 h 1291499"/>
              <a:gd name="connsiteX1" fmla="*/ 2253336 w 2398643"/>
              <a:gd name="connsiteY1" fmla="*/ 0 h 1291499"/>
              <a:gd name="connsiteX2" fmla="*/ 2398643 w 2398643"/>
              <a:gd name="connsiteY2" fmla="*/ 257601 h 1291499"/>
              <a:gd name="connsiteX3" fmla="*/ 1815442 w 2398643"/>
              <a:gd name="connsiteY3" fmla="*/ 1291499 h 1291499"/>
              <a:gd name="connsiteX4" fmla="*/ 583201 w 2398643"/>
              <a:gd name="connsiteY4" fmla="*/ 1291499 h 1291499"/>
              <a:gd name="connsiteX5" fmla="*/ 0 w 2398643"/>
              <a:gd name="connsiteY5" fmla="*/ 257601 h 1291499"/>
              <a:gd name="connsiteX6" fmla="*/ 145308 w 2398643"/>
              <a:gd name="connsiteY6" fmla="*/ 0 h 12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291499">
                <a:moveTo>
                  <a:pt x="145308" y="0"/>
                </a:moveTo>
                <a:lnTo>
                  <a:pt x="2253336" y="0"/>
                </a:lnTo>
                <a:lnTo>
                  <a:pt x="2398643" y="257601"/>
                </a:lnTo>
                <a:lnTo>
                  <a:pt x="1815442" y="1291499"/>
                </a:lnTo>
                <a:lnTo>
                  <a:pt x="583201" y="1291499"/>
                </a:lnTo>
                <a:lnTo>
                  <a:pt x="0" y="257601"/>
                </a:lnTo>
                <a:lnTo>
                  <a:pt x="145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Freeform 25"/>
          <p:cNvSpPr/>
          <p:nvPr userDrawn="1"/>
        </p:nvSpPr>
        <p:spPr>
          <a:xfrm>
            <a:off x="-50071" y="281384"/>
            <a:ext cx="836235" cy="2067796"/>
          </a:xfrm>
          <a:custGeom>
            <a:avLst/>
            <a:gdLst>
              <a:gd name="connsiteX0" fmla="*/ 0 w 836235"/>
              <a:gd name="connsiteY0" fmla="*/ 0 h 2067796"/>
              <a:gd name="connsiteX1" fmla="*/ 253034 w 836235"/>
              <a:gd name="connsiteY1" fmla="*/ 0 h 2067796"/>
              <a:gd name="connsiteX2" fmla="*/ 836235 w 836235"/>
              <a:gd name="connsiteY2" fmla="*/ 1033898 h 2067796"/>
              <a:gd name="connsiteX3" fmla="*/ 253034 w 836235"/>
              <a:gd name="connsiteY3" fmla="*/ 2067796 h 2067796"/>
              <a:gd name="connsiteX4" fmla="*/ 0 w 836235"/>
              <a:gd name="connsiteY4" fmla="*/ 2067796 h 2067796"/>
              <a:gd name="connsiteX5" fmla="*/ 0 w 836235"/>
              <a:gd name="connsiteY5" fmla="*/ 1351137 h 2067796"/>
              <a:gd name="connsiteX6" fmla="*/ 0 w 83623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235" h="2067796">
                <a:moveTo>
                  <a:pt x="0" y="0"/>
                </a:moveTo>
                <a:lnTo>
                  <a:pt x="253034" y="0"/>
                </a:lnTo>
                <a:lnTo>
                  <a:pt x="836235" y="1033898"/>
                </a:lnTo>
                <a:lnTo>
                  <a:pt x="253034" y="2067796"/>
                </a:lnTo>
                <a:lnTo>
                  <a:pt x="0" y="2067796"/>
                </a:lnTo>
                <a:lnTo>
                  <a:pt x="0" y="135113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>
            <a:off x="1192696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29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29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4982817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30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30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40552" y="2825378"/>
            <a:ext cx="4416425" cy="728663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 Georgia Institute </a:t>
            </a:r>
            <a:br>
              <a:rPr lang="en-US" dirty="0"/>
            </a:br>
            <a:r>
              <a:rPr lang="en-US" dirty="0"/>
              <a:t>of Technology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6106" y="1856028"/>
            <a:ext cx="5420871" cy="728663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College of Business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534656" y="2535416"/>
            <a:ext cx="3756197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7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614363" y="1372137"/>
            <a:ext cx="10963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4361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08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48058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48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800637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3486375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6172113" y="1954762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8857852" y="1954761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0637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00637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486375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486375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72111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2111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857848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57848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90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 flipH="1">
            <a:off x="-1" y="1676482"/>
            <a:ext cx="5846165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8"/>
          <p:cNvSpPr/>
          <p:nvPr userDrawn="1"/>
        </p:nvSpPr>
        <p:spPr>
          <a:xfrm rot="10800000" flipH="1">
            <a:off x="5591332" y="1676479"/>
            <a:ext cx="6600669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87611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536667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287611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5"/>
          </p:nvPr>
        </p:nvSpPr>
        <p:spPr>
          <a:xfrm>
            <a:off x="6536667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019800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4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arallelogram 16"/>
          <p:cNvSpPr/>
          <p:nvPr userDrawn="1"/>
        </p:nvSpPr>
        <p:spPr>
          <a:xfrm>
            <a:off x="741632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Parallelogram 20"/>
          <p:cNvSpPr/>
          <p:nvPr userDrawn="1"/>
        </p:nvSpPr>
        <p:spPr>
          <a:xfrm>
            <a:off x="4291929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Parallelogram 21"/>
          <p:cNvSpPr/>
          <p:nvPr userDrawn="1"/>
        </p:nvSpPr>
        <p:spPr>
          <a:xfrm>
            <a:off x="7842228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37" y="1736097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055837" y="2495395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06135" y="1742369"/>
            <a:ext cx="2982764" cy="38318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/>
              <a:t>HEADER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15"/>
          </p:nvPr>
        </p:nvSpPr>
        <p:spPr>
          <a:xfrm>
            <a:off x="4606135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56433" y="1742369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17"/>
          </p:nvPr>
        </p:nvSpPr>
        <p:spPr>
          <a:xfrm>
            <a:off x="8156433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41587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77401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4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Chevron 20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3" name="Triangle 22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8967" y="5482484"/>
            <a:ext cx="6769955" cy="646331"/>
          </a:xfrm>
          <a:noFill/>
        </p:spPr>
        <p:txBody>
          <a:bodyPr wrap="square" rtlCol="0">
            <a:noAutofit/>
          </a:bodyPr>
          <a:lstStyle>
            <a:lvl1pPr>
              <a:defRPr lang="en-US" sz="1500" b="1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Insert Quote </a:t>
            </a:r>
            <a:r>
              <a:rPr lang="en-US"/>
              <a:t>Attribute Here</a:t>
            </a:r>
            <a:br>
              <a:rPr lang="en-US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878966" y="1660364"/>
            <a:ext cx="6769956" cy="3822119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Insert Quote Here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62388" y="1175242"/>
            <a:ext cx="1899085" cy="2008241"/>
            <a:chOff x="701435" y="1875184"/>
            <a:chExt cx="1155881" cy="1222319"/>
          </a:xfrm>
        </p:grpSpPr>
        <p:sp>
          <p:nvSpPr>
            <p:cNvPr id="16" name="Rectangle 15"/>
            <p:cNvSpPr/>
            <p:nvPr/>
          </p:nvSpPr>
          <p:spPr>
            <a:xfrm>
              <a:off x="731520" y="2170454"/>
              <a:ext cx="487680" cy="4876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435" y="1875184"/>
              <a:ext cx="1155881" cy="1222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450" b="1" dirty="0">
                  <a:solidFill>
                    <a:schemeClr val="bg1"/>
                  </a:solidFill>
                  <a:cs typeface="Raleway ExtraBold"/>
                </a:rPr>
                <a:t>“</a:t>
              </a:r>
              <a:endParaRPr lang="en-US" sz="1245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9603364" y="4495965"/>
            <a:ext cx="1899085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450" b="1">
                <a:solidFill>
                  <a:schemeClr val="bg1"/>
                </a:solidFill>
                <a:cs typeface="Raleway ExtraBold"/>
              </a:rPr>
              <a:t>”</a:t>
            </a:r>
            <a:endParaRPr lang="en-US" sz="1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exagon 34"/>
          <p:cNvSpPr/>
          <p:nvPr userDrawn="1"/>
        </p:nvSpPr>
        <p:spPr>
          <a:xfrm>
            <a:off x="382255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565273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Hexagon 39"/>
          <p:cNvSpPr/>
          <p:nvPr userDrawn="1"/>
        </p:nvSpPr>
        <p:spPr>
          <a:xfrm>
            <a:off x="4294109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4477125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8205962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8388979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2255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94110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205962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2254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294109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05962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8055" y="3963961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97862" y="3963960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318474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88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7987967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312063" y="1146378"/>
            <a:ext cx="9567876" cy="2615724"/>
            <a:chOff x="382255" y="1709868"/>
            <a:chExt cx="11457056" cy="3132200"/>
          </a:xfrm>
        </p:grpSpPr>
        <p:sp>
          <p:nvSpPr>
            <p:cNvPr id="35" name="Hexagon 34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Hexagon 39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Hexagon 41"/>
            <p:cNvSpPr/>
            <p:nvPr userDrawn="1"/>
          </p:nvSpPr>
          <p:spPr>
            <a:xfrm>
              <a:off x="8205961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2945473" y="3903601"/>
            <a:ext cx="6301057" cy="2615724"/>
            <a:chOff x="382255" y="1709868"/>
            <a:chExt cx="7545203" cy="3132200"/>
          </a:xfrm>
        </p:grpSpPr>
        <p:sp>
          <p:nvSpPr>
            <p:cNvPr id="28" name="Hexagon 27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Picture Placeholder 38"/>
          <p:cNvSpPr>
            <a:spLocks noGrp="1"/>
          </p:cNvSpPr>
          <p:nvPr>
            <p:ph type="pic" sz="quarter" idx="20"/>
          </p:nvPr>
        </p:nvSpPr>
        <p:spPr>
          <a:xfrm>
            <a:off x="4721150" y="1269024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38"/>
          <p:cNvSpPr>
            <a:spLocks noGrp="1"/>
          </p:cNvSpPr>
          <p:nvPr>
            <p:ph type="pic" sz="quarter" idx="21"/>
          </p:nvPr>
        </p:nvSpPr>
        <p:spPr>
          <a:xfrm>
            <a:off x="1454330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3087739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6354558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0146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767619" y="307880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03324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13058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39229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7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2315410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2479819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6227263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6391673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15411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27265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15411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227266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2419798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39026" y="3963958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9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/BI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1112274" y="1979170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1276683" y="2120903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245579" y="1979170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500" b="1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45579" y="2348502"/>
            <a:ext cx="5690152" cy="258532"/>
          </a:xfrm>
          <a:noFill/>
        </p:spPr>
        <p:txBody>
          <a:bodyPr wrap="square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245579" y="2923791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235890" y="4214215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09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/>
          <p:cNvSpPr/>
          <p:nvPr userDrawn="1"/>
        </p:nvSpPr>
        <p:spPr>
          <a:xfrm>
            <a:off x="9039733" y="2283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3097032" y="1831403"/>
            <a:ext cx="5173673" cy="466281"/>
          </a:xfrm>
          <a:noFill/>
        </p:spPr>
        <p:txBody>
          <a:bodyPr wrap="square" rtlCol="0">
            <a:spAutoFit/>
          </a:bodyPr>
          <a:lstStyle>
            <a:lvl1pPr>
              <a:defRPr lang="en-US" sz="27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95919" y="3140587"/>
            <a:ext cx="5816115" cy="34163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800" b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Text goes here</a:t>
            </a:r>
          </a:p>
        </p:txBody>
      </p:sp>
      <p:sp>
        <p:nvSpPr>
          <p:cNvPr id="56" name="Freeform 55"/>
          <p:cNvSpPr/>
          <p:nvPr userDrawn="1"/>
        </p:nvSpPr>
        <p:spPr>
          <a:xfrm>
            <a:off x="3943206" y="6155924"/>
            <a:ext cx="1635543" cy="721774"/>
          </a:xfrm>
          <a:custGeom>
            <a:avLst/>
            <a:gdLst>
              <a:gd name="connsiteX0" fmla="*/ 62839 w 1635542"/>
              <a:gd name="connsiteY0" fmla="*/ 0 h 721774"/>
              <a:gd name="connsiteX1" fmla="*/ 1228404 w 1635542"/>
              <a:gd name="connsiteY1" fmla="*/ 0 h 721774"/>
              <a:gd name="connsiteX2" fmla="*/ 1635542 w 1635542"/>
              <a:gd name="connsiteY2" fmla="*/ 721774 h 721774"/>
              <a:gd name="connsiteX3" fmla="*/ 0 w 1635542"/>
              <a:gd name="connsiteY3" fmla="*/ 111402 h 721774"/>
              <a:gd name="connsiteX4" fmla="*/ 62839 w 1635542"/>
              <a:gd name="connsiteY4" fmla="*/ 0 h 7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42" h="721774">
                <a:moveTo>
                  <a:pt x="62839" y="0"/>
                </a:moveTo>
                <a:lnTo>
                  <a:pt x="1228404" y="0"/>
                </a:lnTo>
                <a:lnTo>
                  <a:pt x="1635542" y="721774"/>
                </a:lnTo>
                <a:lnTo>
                  <a:pt x="0" y="111402"/>
                </a:lnTo>
                <a:lnTo>
                  <a:pt x="6283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589529" y="6267329"/>
            <a:ext cx="1998595" cy="626995"/>
          </a:xfrm>
          <a:custGeom>
            <a:avLst/>
            <a:gdLst>
              <a:gd name="connsiteX0" fmla="*/ 353676 w 1998595"/>
              <a:gd name="connsiteY0" fmla="*/ 0 h 626995"/>
              <a:gd name="connsiteX1" fmla="*/ 1989218 w 1998595"/>
              <a:gd name="connsiteY1" fmla="*/ 610372 h 626995"/>
              <a:gd name="connsiteX2" fmla="*/ 1998595 w 1998595"/>
              <a:gd name="connsiteY2" fmla="*/ 626995 h 626995"/>
              <a:gd name="connsiteX3" fmla="*/ 0 w 1998595"/>
              <a:gd name="connsiteY3" fmla="*/ 626995 h 626995"/>
              <a:gd name="connsiteX4" fmla="*/ 353676 w 1998595"/>
              <a:gd name="connsiteY4" fmla="*/ 0 h 62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595" h="626995">
                <a:moveTo>
                  <a:pt x="353676" y="0"/>
                </a:moveTo>
                <a:lnTo>
                  <a:pt x="1989218" y="610372"/>
                </a:lnTo>
                <a:lnTo>
                  <a:pt x="1998595" y="626995"/>
                </a:lnTo>
                <a:lnTo>
                  <a:pt x="0" y="626995"/>
                </a:lnTo>
                <a:lnTo>
                  <a:pt x="35367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56052" y="6618717"/>
            <a:ext cx="1153071" cy="275604"/>
          </a:xfrm>
          <a:custGeom>
            <a:avLst/>
            <a:gdLst>
              <a:gd name="connsiteX0" fmla="*/ 882726 w 1153070"/>
              <a:gd name="connsiteY0" fmla="*/ 0 h 275604"/>
              <a:gd name="connsiteX1" fmla="*/ 1153070 w 1153070"/>
              <a:gd name="connsiteY1" fmla="*/ 275604 h 275604"/>
              <a:gd name="connsiteX2" fmla="*/ 0 w 1153070"/>
              <a:gd name="connsiteY2" fmla="*/ 275604 h 275604"/>
              <a:gd name="connsiteX3" fmla="*/ 10682 w 1153070"/>
              <a:gd name="connsiteY3" fmla="*/ 234015 h 275604"/>
              <a:gd name="connsiteX4" fmla="*/ 882726 w 1153070"/>
              <a:gd name="connsiteY4" fmla="*/ 0 h 2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70" h="275604">
                <a:moveTo>
                  <a:pt x="882726" y="0"/>
                </a:moveTo>
                <a:lnTo>
                  <a:pt x="1153070" y="275604"/>
                </a:lnTo>
                <a:lnTo>
                  <a:pt x="0" y="275604"/>
                </a:lnTo>
                <a:lnTo>
                  <a:pt x="10682" y="234015"/>
                </a:lnTo>
                <a:lnTo>
                  <a:pt x="88272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Freeform 60"/>
          <p:cNvSpPr/>
          <p:nvPr userDrawn="1"/>
        </p:nvSpPr>
        <p:spPr>
          <a:xfrm>
            <a:off x="1378380" y="4898341"/>
            <a:ext cx="3306088" cy="1995981"/>
          </a:xfrm>
          <a:custGeom>
            <a:avLst/>
            <a:gdLst>
              <a:gd name="connsiteX0" fmla="*/ 1361698 w 3306088"/>
              <a:gd name="connsiteY0" fmla="*/ 0 h 1995981"/>
              <a:gd name="connsiteX1" fmla="*/ 3093237 w 3306088"/>
              <a:gd name="connsiteY1" fmla="*/ 646198 h 1995981"/>
              <a:gd name="connsiteX2" fmla="*/ 3306088 w 3306088"/>
              <a:gd name="connsiteY2" fmla="*/ 1995981 h 1995981"/>
              <a:gd name="connsiteX3" fmla="*/ 133879 w 3306088"/>
              <a:gd name="connsiteY3" fmla="*/ 1995981 h 1995981"/>
              <a:gd name="connsiteX4" fmla="*/ 0 w 3306088"/>
              <a:gd name="connsiteY4" fmla="*/ 1146993 h 1995981"/>
              <a:gd name="connsiteX5" fmla="*/ 1361698 w 3306088"/>
              <a:gd name="connsiteY5" fmla="*/ 0 h 19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6088" h="1995981">
                <a:moveTo>
                  <a:pt x="1361698" y="0"/>
                </a:moveTo>
                <a:lnTo>
                  <a:pt x="3093237" y="646198"/>
                </a:lnTo>
                <a:lnTo>
                  <a:pt x="3306088" y="1995981"/>
                </a:lnTo>
                <a:lnTo>
                  <a:pt x="133879" y="1995981"/>
                </a:lnTo>
                <a:lnTo>
                  <a:pt x="0" y="1146993"/>
                </a:lnTo>
                <a:lnTo>
                  <a:pt x="1361698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Freeform 63"/>
          <p:cNvSpPr/>
          <p:nvPr userDrawn="1"/>
        </p:nvSpPr>
        <p:spPr>
          <a:xfrm>
            <a:off x="10272968" y="280143"/>
            <a:ext cx="1972099" cy="3415556"/>
          </a:xfrm>
          <a:custGeom>
            <a:avLst/>
            <a:gdLst>
              <a:gd name="connsiteX0" fmla="*/ 963324 w 1972099"/>
              <a:gd name="connsiteY0" fmla="*/ 0 h 3415556"/>
              <a:gd name="connsiteX1" fmla="*/ 1972099 w 1972099"/>
              <a:gd name="connsiteY1" fmla="*/ 0 h 3415556"/>
              <a:gd name="connsiteX2" fmla="*/ 1972099 w 1972099"/>
              <a:gd name="connsiteY2" fmla="*/ 1507549 h 3415556"/>
              <a:gd name="connsiteX3" fmla="*/ 1972099 w 1972099"/>
              <a:gd name="connsiteY3" fmla="*/ 3415556 h 3415556"/>
              <a:gd name="connsiteX4" fmla="*/ 963324 w 1972099"/>
              <a:gd name="connsiteY4" fmla="*/ 3415556 h 3415556"/>
              <a:gd name="connsiteX5" fmla="*/ 0 w 1972099"/>
              <a:gd name="connsiteY5" fmla="*/ 1707778 h 3415556"/>
              <a:gd name="connsiteX6" fmla="*/ 963324 w 1972099"/>
              <a:gd name="connsiteY6" fmla="*/ 0 h 34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099" h="3415556">
                <a:moveTo>
                  <a:pt x="963324" y="0"/>
                </a:moveTo>
                <a:lnTo>
                  <a:pt x="1972099" y="0"/>
                </a:lnTo>
                <a:lnTo>
                  <a:pt x="1972099" y="1507549"/>
                </a:lnTo>
                <a:lnTo>
                  <a:pt x="1972099" y="3415556"/>
                </a:lnTo>
                <a:lnTo>
                  <a:pt x="963324" y="3415556"/>
                </a:lnTo>
                <a:lnTo>
                  <a:pt x="0" y="1707778"/>
                </a:lnTo>
                <a:lnTo>
                  <a:pt x="96332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Freeform 67"/>
          <p:cNvSpPr/>
          <p:nvPr userDrawn="1"/>
        </p:nvSpPr>
        <p:spPr>
          <a:xfrm>
            <a:off x="1823100" y="-40822"/>
            <a:ext cx="3143941" cy="1262685"/>
          </a:xfrm>
          <a:custGeom>
            <a:avLst/>
            <a:gdLst>
              <a:gd name="connsiteX0" fmla="*/ 15379 w 3143941"/>
              <a:gd name="connsiteY0" fmla="*/ 0 h 1262685"/>
              <a:gd name="connsiteX1" fmla="*/ 3143941 w 3143941"/>
              <a:gd name="connsiteY1" fmla="*/ 0 h 1262685"/>
              <a:gd name="connsiteX2" fmla="*/ 3116475 w 3143941"/>
              <a:gd name="connsiteY2" fmla="*/ 455852 h 1262685"/>
              <a:gd name="connsiteX3" fmla="*/ 1460643 w 3143941"/>
              <a:gd name="connsiteY3" fmla="*/ 1262685 h 1262685"/>
              <a:gd name="connsiteX4" fmla="*/ 0 w 3143941"/>
              <a:gd name="connsiteY4" fmla="*/ 255242 h 1262685"/>
              <a:gd name="connsiteX5" fmla="*/ 15379 w 3143941"/>
              <a:gd name="connsiteY5" fmla="*/ 0 h 126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41" h="1262685">
                <a:moveTo>
                  <a:pt x="15379" y="0"/>
                </a:moveTo>
                <a:lnTo>
                  <a:pt x="3143941" y="0"/>
                </a:lnTo>
                <a:lnTo>
                  <a:pt x="3116475" y="455852"/>
                </a:lnTo>
                <a:lnTo>
                  <a:pt x="1460643" y="1262685"/>
                </a:lnTo>
                <a:lnTo>
                  <a:pt x="0" y="255242"/>
                </a:lnTo>
                <a:lnTo>
                  <a:pt x="15379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Freeform 79"/>
          <p:cNvSpPr/>
          <p:nvPr userDrawn="1"/>
        </p:nvSpPr>
        <p:spPr>
          <a:xfrm>
            <a:off x="2176819" y="-40823"/>
            <a:ext cx="565963" cy="281202"/>
          </a:xfrm>
          <a:custGeom>
            <a:avLst/>
            <a:gdLst>
              <a:gd name="connsiteX0" fmla="*/ 0 w 565963"/>
              <a:gd name="connsiteY0" fmla="*/ 0 h 281202"/>
              <a:gd name="connsiteX1" fmla="*/ 565963 w 565963"/>
              <a:gd name="connsiteY1" fmla="*/ 0 h 281202"/>
              <a:gd name="connsiteX2" fmla="*/ 232123 w 565963"/>
              <a:gd name="connsiteY2" fmla="*/ 281202 h 281202"/>
              <a:gd name="connsiteX3" fmla="*/ 169701 w 565963"/>
              <a:gd name="connsiteY3" fmla="*/ 48985 h 281202"/>
              <a:gd name="connsiteX4" fmla="*/ 0 w 565963"/>
              <a:gd name="connsiteY4" fmla="*/ 0 h 28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63" h="281202">
                <a:moveTo>
                  <a:pt x="0" y="0"/>
                </a:moveTo>
                <a:lnTo>
                  <a:pt x="565963" y="0"/>
                </a:lnTo>
                <a:lnTo>
                  <a:pt x="232123" y="281202"/>
                </a:lnTo>
                <a:lnTo>
                  <a:pt x="169701" y="48985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Freeform 78"/>
          <p:cNvSpPr/>
          <p:nvPr userDrawn="1"/>
        </p:nvSpPr>
        <p:spPr>
          <a:xfrm>
            <a:off x="1806634" y="240381"/>
            <a:ext cx="846717" cy="1575175"/>
          </a:xfrm>
          <a:custGeom>
            <a:avLst/>
            <a:gdLst>
              <a:gd name="connsiteX0" fmla="*/ 602308 w 846717"/>
              <a:gd name="connsiteY0" fmla="*/ 0 h 1575175"/>
              <a:gd name="connsiteX1" fmla="*/ 846717 w 846717"/>
              <a:gd name="connsiteY1" fmla="*/ 909224 h 1575175"/>
              <a:gd name="connsiteX2" fmla="*/ 168389 w 846717"/>
              <a:gd name="connsiteY2" fmla="*/ 1575175 h 1575175"/>
              <a:gd name="connsiteX3" fmla="*/ 0 w 846717"/>
              <a:gd name="connsiteY3" fmla="*/ 507340 h 1575175"/>
              <a:gd name="connsiteX4" fmla="*/ 602308 w 846717"/>
              <a:gd name="connsiteY4" fmla="*/ 0 h 157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717" h="1575175">
                <a:moveTo>
                  <a:pt x="602308" y="0"/>
                </a:moveTo>
                <a:lnTo>
                  <a:pt x="846717" y="909224"/>
                </a:lnTo>
                <a:lnTo>
                  <a:pt x="168389" y="1575175"/>
                </a:lnTo>
                <a:lnTo>
                  <a:pt x="0" y="507340"/>
                </a:lnTo>
                <a:lnTo>
                  <a:pt x="602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Freeform 74"/>
          <p:cNvSpPr/>
          <p:nvPr userDrawn="1"/>
        </p:nvSpPr>
        <p:spPr>
          <a:xfrm>
            <a:off x="335375" y="-40823"/>
            <a:ext cx="2073567" cy="2049997"/>
          </a:xfrm>
          <a:custGeom>
            <a:avLst/>
            <a:gdLst>
              <a:gd name="connsiteX0" fmla="*/ 591555 w 2073567"/>
              <a:gd name="connsiteY0" fmla="*/ 0 h 2049997"/>
              <a:gd name="connsiteX1" fmla="*/ 1841444 w 2073567"/>
              <a:gd name="connsiteY1" fmla="*/ 0 h 2049997"/>
              <a:gd name="connsiteX2" fmla="*/ 2011145 w 2073567"/>
              <a:gd name="connsiteY2" fmla="*/ 48985 h 2049997"/>
              <a:gd name="connsiteX3" fmla="*/ 2073567 w 2073567"/>
              <a:gd name="connsiteY3" fmla="*/ 281202 h 2049997"/>
              <a:gd name="connsiteX4" fmla="*/ 1471259 w 2073567"/>
              <a:gd name="connsiteY4" fmla="*/ 788542 h 2049997"/>
              <a:gd name="connsiteX5" fmla="*/ 1639648 w 2073567"/>
              <a:gd name="connsiteY5" fmla="*/ 1856377 h 2049997"/>
              <a:gd name="connsiteX6" fmla="*/ 1442429 w 2073567"/>
              <a:gd name="connsiteY6" fmla="*/ 2049997 h 2049997"/>
              <a:gd name="connsiteX7" fmla="*/ 306832 w 2073567"/>
              <a:gd name="connsiteY7" fmla="*/ 1722202 h 2049997"/>
              <a:gd name="connsiteX8" fmla="*/ 0 w 2073567"/>
              <a:gd name="connsiteY8" fmla="*/ 580761 h 2049997"/>
              <a:gd name="connsiteX9" fmla="*/ 591555 w 2073567"/>
              <a:gd name="connsiteY9" fmla="*/ 0 h 20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3567" h="2049997">
                <a:moveTo>
                  <a:pt x="591555" y="0"/>
                </a:moveTo>
                <a:lnTo>
                  <a:pt x="1841444" y="0"/>
                </a:lnTo>
                <a:lnTo>
                  <a:pt x="2011145" y="48985"/>
                </a:lnTo>
                <a:lnTo>
                  <a:pt x="2073567" y="281202"/>
                </a:lnTo>
                <a:lnTo>
                  <a:pt x="1471259" y="788542"/>
                </a:lnTo>
                <a:lnTo>
                  <a:pt x="1639648" y="1856377"/>
                </a:lnTo>
                <a:lnTo>
                  <a:pt x="1442429" y="2049997"/>
                </a:lnTo>
                <a:lnTo>
                  <a:pt x="306832" y="1722202"/>
                </a:lnTo>
                <a:lnTo>
                  <a:pt x="0" y="580761"/>
                </a:lnTo>
                <a:lnTo>
                  <a:pt x="591555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Freeform 73"/>
          <p:cNvSpPr/>
          <p:nvPr userDrawn="1"/>
        </p:nvSpPr>
        <p:spPr>
          <a:xfrm>
            <a:off x="1975023" y="-40824"/>
            <a:ext cx="9447949" cy="6935144"/>
          </a:xfrm>
          <a:custGeom>
            <a:avLst/>
            <a:gdLst>
              <a:gd name="connsiteX0" fmla="*/ 767759 w 9447949"/>
              <a:gd name="connsiteY0" fmla="*/ 0 h 6935144"/>
              <a:gd name="connsiteX1" fmla="*/ 8757686 w 9447949"/>
              <a:gd name="connsiteY1" fmla="*/ 0 h 6935144"/>
              <a:gd name="connsiteX2" fmla="*/ 9447949 w 9447949"/>
              <a:gd name="connsiteY2" fmla="*/ 4377288 h 6935144"/>
              <a:gd name="connsiteX3" fmla="*/ 6411293 w 9447949"/>
              <a:gd name="connsiteY3" fmla="*/ 6935144 h 6935144"/>
              <a:gd name="connsiteX4" fmla="*/ 3648269 w 9447949"/>
              <a:gd name="connsiteY4" fmla="*/ 6935144 h 6935144"/>
              <a:gd name="connsiteX5" fmla="*/ 3603726 w 9447949"/>
              <a:gd name="connsiteY5" fmla="*/ 6918521 h 6935144"/>
              <a:gd name="connsiteX6" fmla="*/ 3196588 w 9447949"/>
              <a:gd name="connsiteY6" fmla="*/ 6196747 h 6935144"/>
              <a:gd name="connsiteX7" fmla="*/ 2031023 w 9447949"/>
              <a:gd name="connsiteY7" fmla="*/ 6196747 h 6935144"/>
              <a:gd name="connsiteX8" fmla="*/ 1968184 w 9447949"/>
              <a:gd name="connsiteY8" fmla="*/ 6308149 h 6935144"/>
              <a:gd name="connsiteX9" fmla="*/ 622835 w 9447949"/>
              <a:gd name="connsiteY9" fmla="*/ 5806075 h 6935144"/>
              <a:gd name="connsiteX10" fmla="*/ 0 w 9447949"/>
              <a:gd name="connsiteY10" fmla="*/ 1856377 h 6935144"/>
              <a:gd name="connsiteX11" fmla="*/ 678328 w 9447949"/>
              <a:gd name="connsiteY11" fmla="*/ 1190426 h 6935144"/>
              <a:gd name="connsiteX12" fmla="*/ 433919 w 9447949"/>
              <a:gd name="connsiteY12" fmla="*/ 281202 h 6935144"/>
              <a:gd name="connsiteX13" fmla="*/ 767759 w 9447949"/>
              <a:gd name="connsiteY13" fmla="*/ 0 h 69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7949" h="6935144">
                <a:moveTo>
                  <a:pt x="767759" y="0"/>
                </a:moveTo>
                <a:lnTo>
                  <a:pt x="8757686" y="0"/>
                </a:lnTo>
                <a:lnTo>
                  <a:pt x="9447949" y="4377288"/>
                </a:lnTo>
                <a:lnTo>
                  <a:pt x="6411293" y="6935144"/>
                </a:lnTo>
                <a:lnTo>
                  <a:pt x="3648269" y="6935144"/>
                </a:lnTo>
                <a:lnTo>
                  <a:pt x="3603726" y="6918521"/>
                </a:lnTo>
                <a:lnTo>
                  <a:pt x="3196588" y="6196747"/>
                </a:lnTo>
                <a:lnTo>
                  <a:pt x="2031023" y="6196747"/>
                </a:lnTo>
                <a:lnTo>
                  <a:pt x="1968184" y="6308149"/>
                </a:lnTo>
                <a:lnTo>
                  <a:pt x="622835" y="5806075"/>
                </a:lnTo>
                <a:lnTo>
                  <a:pt x="0" y="1856377"/>
                </a:lnTo>
                <a:lnTo>
                  <a:pt x="678328" y="1190426"/>
                </a:lnTo>
                <a:lnTo>
                  <a:pt x="433919" y="281202"/>
                </a:lnTo>
                <a:lnTo>
                  <a:pt x="76775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4" name="Freeform 83"/>
          <p:cNvSpPr/>
          <p:nvPr userDrawn="1"/>
        </p:nvSpPr>
        <p:spPr>
          <a:xfrm>
            <a:off x="-47832" y="935371"/>
            <a:ext cx="1158087" cy="1762178"/>
          </a:xfrm>
          <a:custGeom>
            <a:avLst/>
            <a:gdLst>
              <a:gd name="connsiteX0" fmla="*/ 328041 w 1158086"/>
              <a:gd name="connsiteY0" fmla="*/ 0 h 1762178"/>
              <a:gd name="connsiteX1" fmla="*/ 1100560 w 1158086"/>
              <a:gd name="connsiteY1" fmla="*/ 399663 h 1762178"/>
              <a:gd name="connsiteX2" fmla="*/ 1158086 w 1158086"/>
              <a:gd name="connsiteY2" fmla="*/ 1267537 h 1762178"/>
              <a:gd name="connsiteX3" fmla="*/ 402736 w 1158086"/>
              <a:gd name="connsiteY3" fmla="*/ 1762178 h 1762178"/>
              <a:gd name="connsiteX4" fmla="*/ 0 w 1158086"/>
              <a:gd name="connsiteY4" fmla="*/ 1553823 h 1762178"/>
              <a:gd name="connsiteX5" fmla="*/ 0 w 1158086"/>
              <a:gd name="connsiteY5" fmla="*/ 953052 h 1762178"/>
              <a:gd name="connsiteX6" fmla="*/ 0 w 1158086"/>
              <a:gd name="connsiteY6" fmla="*/ 214818 h 1762178"/>
              <a:gd name="connsiteX7" fmla="*/ 328041 w 1158086"/>
              <a:gd name="connsiteY7" fmla="*/ 0 h 176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086" h="1762178">
                <a:moveTo>
                  <a:pt x="328041" y="0"/>
                </a:moveTo>
                <a:lnTo>
                  <a:pt x="1100560" y="399663"/>
                </a:lnTo>
                <a:lnTo>
                  <a:pt x="1158086" y="1267537"/>
                </a:lnTo>
                <a:lnTo>
                  <a:pt x="402736" y="1762178"/>
                </a:lnTo>
                <a:lnTo>
                  <a:pt x="0" y="1553823"/>
                </a:lnTo>
                <a:lnTo>
                  <a:pt x="0" y="953052"/>
                </a:lnTo>
                <a:lnTo>
                  <a:pt x="0" y="214818"/>
                </a:lnTo>
                <a:lnTo>
                  <a:pt x="32804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77C293-D5D2-2E4B-B4E8-A2D5B231A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exagon 30"/>
          <p:cNvSpPr/>
          <p:nvPr userDrawn="1"/>
        </p:nvSpPr>
        <p:spPr>
          <a:xfrm>
            <a:off x="9559535" y="32945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Hexagon 31"/>
          <p:cNvSpPr/>
          <p:nvPr userDrawn="1"/>
        </p:nvSpPr>
        <p:spPr>
          <a:xfrm>
            <a:off x="9559533" y="10609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Hexagon 32"/>
          <p:cNvSpPr/>
          <p:nvPr userDrawn="1"/>
        </p:nvSpPr>
        <p:spPr>
          <a:xfrm>
            <a:off x="7606908" y="-415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 userDrawn="1"/>
        </p:nvSpPr>
        <p:spPr>
          <a:xfrm>
            <a:off x="5737184" y="-41554"/>
            <a:ext cx="2283637" cy="931957"/>
          </a:xfrm>
          <a:custGeom>
            <a:avLst/>
            <a:gdLst>
              <a:gd name="connsiteX0" fmla="*/ 0 w 2283637"/>
              <a:gd name="connsiteY0" fmla="*/ 0 h 931957"/>
              <a:gd name="connsiteX1" fmla="*/ 2283637 w 2283637"/>
              <a:gd name="connsiteY1" fmla="*/ 0 h 931957"/>
              <a:gd name="connsiteX2" fmla="*/ 1757939 w 2283637"/>
              <a:gd name="connsiteY2" fmla="*/ 931957 h 931957"/>
              <a:gd name="connsiteX3" fmla="*/ 525698 w 2283637"/>
              <a:gd name="connsiteY3" fmla="*/ 931957 h 931957"/>
              <a:gd name="connsiteX4" fmla="*/ 0 w 2283637"/>
              <a:gd name="connsiteY4" fmla="*/ 0 h 93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637" h="931957">
                <a:moveTo>
                  <a:pt x="0" y="0"/>
                </a:moveTo>
                <a:lnTo>
                  <a:pt x="2283637" y="0"/>
                </a:lnTo>
                <a:lnTo>
                  <a:pt x="1757939" y="931957"/>
                </a:lnTo>
                <a:lnTo>
                  <a:pt x="525698" y="93195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11483584" y="-98706"/>
            <a:ext cx="763013" cy="2067796"/>
          </a:xfrm>
          <a:custGeom>
            <a:avLst/>
            <a:gdLst>
              <a:gd name="connsiteX0" fmla="*/ 583201 w 763013"/>
              <a:gd name="connsiteY0" fmla="*/ 0 h 2067796"/>
              <a:gd name="connsiteX1" fmla="*/ 763013 w 763013"/>
              <a:gd name="connsiteY1" fmla="*/ 0 h 2067796"/>
              <a:gd name="connsiteX2" fmla="*/ 763013 w 763013"/>
              <a:gd name="connsiteY2" fmla="*/ 974967 h 2067796"/>
              <a:gd name="connsiteX3" fmla="*/ 763013 w 763013"/>
              <a:gd name="connsiteY3" fmla="*/ 2067796 h 2067796"/>
              <a:gd name="connsiteX4" fmla="*/ 583201 w 763013"/>
              <a:gd name="connsiteY4" fmla="*/ 2067796 h 2067796"/>
              <a:gd name="connsiteX5" fmla="*/ 0 w 763013"/>
              <a:gd name="connsiteY5" fmla="*/ 1033898 h 2067796"/>
              <a:gd name="connsiteX6" fmla="*/ 583201 w 763013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13" h="2067796">
                <a:moveTo>
                  <a:pt x="583201" y="0"/>
                </a:moveTo>
                <a:lnTo>
                  <a:pt x="763013" y="0"/>
                </a:lnTo>
                <a:lnTo>
                  <a:pt x="763013" y="974967"/>
                </a:lnTo>
                <a:lnTo>
                  <a:pt x="763013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 flipH="1">
            <a:off x="11519729" y="4411382"/>
            <a:ext cx="704355" cy="2067796"/>
          </a:xfrm>
          <a:custGeom>
            <a:avLst/>
            <a:gdLst>
              <a:gd name="connsiteX0" fmla="*/ 121154 w 704355"/>
              <a:gd name="connsiteY0" fmla="*/ 0 h 2067796"/>
              <a:gd name="connsiteX1" fmla="*/ 0 w 704355"/>
              <a:gd name="connsiteY1" fmla="*/ 0 h 2067796"/>
              <a:gd name="connsiteX2" fmla="*/ 0 w 704355"/>
              <a:gd name="connsiteY2" fmla="*/ 1207199 h 2067796"/>
              <a:gd name="connsiteX3" fmla="*/ 0 w 704355"/>
              <a:gd name="connsiteY3" fmla="*/ 2067796 h 2067796"/>
              <a:gd name="connsiteX4" fmla="*/ 121154 w 704355"/>
              <a:gd name="connsiteY4" fmla="*/ 2067796 h 2067796"/>
              <a:gd name="connsiteX5" fmla="*/ 704355 w 704355"/>
              <a:gd name="connsiteY5" fmla="*/ 1033898 h 2067796"/>
              <a:gd name="connsiteX6" fmla="*/ 121154 w 70435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5" h="2067796">
                <a:moveTo>
                  <a:pt x="121154" y="0"/>
                </a:moveTo>
                <a:lnTo>
                  <a:pt x="0" y="0"/>
                </a:lnTo>
                <a:lnTo>
                  <a:pt x="0" y="1207199"/>
                </a:lnTo>
                <a:lnTo>
                  <a:pt x="0" y="2067796"/>
                </a:lnTo>
                <a:lnTo>
                  <a:pt x="121154" y="2067796"/>
                </a:lnTo>
                <a:lnTo>
                  <a:pt x="704355" y="1033898"/>
                </a:lnTo>
                <a:lnTo>
                  <a:pt x="12115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 userDrawn="1"/>
        </p:nvSpPr>
        <p:spPr>
          <a:xfrm flipH="1">
            <a:off x="9559533" y="5528188"/>
            <a:ext cx="2398643" cy="1387408"/>
          </a:xfrm>
          <a:custGeom>
            <a:avLst/>
            <a:gdLst>
              <a:gd name="connsiteX0" fmla="*/ 1815442 w 2398643"/>
              <a:gd name="connsiteY0" fmla="*/ 0 h 1387408"/>
              <a:gd name="connsiteX1" fmla="*/ 583201 w 2398643"/>
              <a:gd name="connsiteY1" fmla="*/ 0 h 1387408"/>
              <a:gd name="connsiteX2" fmla="*/ 0 w 2398643"/>
              <a:gd name="connsiteY2" fmla="*/ 1033898 h 1387408"/>
              <a:gd name="connsiteX3" fmla="*/ 199408 w 2398643"/>
              <a:gd name="connsiteY3" fmla="*/ 1387408 h 1387408"/>
              <a:gd name="connsiteX4" fmla="*/ 2199235 w 2398643"/>
              <a:gd name="connsiteY4" fmla="*/ 1387408 h 1387408"/>
              <a:gd name="connsiteX5" fmla="*/ 2398643 w 2398643"/>
              <a:gd name="connsiteY5" fmla="*/ 1033898 h 1387408"/>
              <a:gd name="connsiteX6" fmla="*/ 1815442 w 2398643"/>
              <a:gd name="connsiteY6" fmla="*/ 0 h 13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387408">
                <a:moveTo>
                  <a:pt x="1815442" y="0"/>
                </a:moveTo>
                <a:lnTo>
                  <a:pt x="583201" y="0"/>
                </a:lnTo>
                <a:lnTo>
                  <a:pt x="0" y="1033898"/>
                </a:lnTo>
                <a:lnTo>
                  <a:pt x="199408" y="1387408"/>
                </a:lnTo>
                <a:lnTo>
                  <a:pt x="2199235" y="1387408"/>
                </a:lnTo>
                <a:lnTo>
                  <a:pt x="2398643" y="1033898"/>
                </a:lnTo>
                <a:lnTo>
                  <a:pt x="1815442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319737" y="2080748"/>
            <a:ext cx="5422145" cy="840230"/>
          </a:xfrm>
          <a:noFill/>
        </p:spPr>
        <p:txBody>
          <a:bodyPr wrap="square" rtlCol="0">
            <a:spAutoFit/>
          </a:bodyPr>
          <a:lstStyle>
            <a:lvl1pPr marL="0" indent="0">
              <a:buFont typeface="Arial" charset="0"/>
              <a:buNone/>
              <a:defRPr lang="en-US" sz="5400" b="1" kern="1200" baseline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Thank you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19738" y="3076241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319738" y="4253634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319738" y="4798935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7A203C-D68E-6649-ACAE-C32ACF870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9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/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54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 flipH="1">
            <a:off x="303143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Hexagon 8"/>
          <p:cNvSpPr/>
          <p:nvPr userDrawn="1"/>
        </p:nvSpPr>
        <p:spPr>
          <a:xfrm>
            <a:off x="9001953" y="43359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Hexagon 9"/>
          <p:cNvSpPr/>
          <p:nvPr userDrawn="1"/>
        </p:nvSpPr>
        <p:spPr>
          <a:xfrm>
            <a:off x="9001953" y="21023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Hexagon 10"/>
          <p:cNvSpPr/>
          <p:nvPr userDrawn="1"/>
        </p:nvSpPr>
        <p:spPr>
          <a:xfrm>
            <a:off x="7049327" y="99984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Hexagon 11"/>
          <p:cNvSpPr/>
          <p:nvPr userDrawn="1"/>
        </p:nvSpPr>
        <p:spPr>
          <a:xfrm>
            <a:off x="8987665" y="-131248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8"/>
          <p:cNvSpPr/>
          <p:nvPr userDrawn="1"/>
        </p:nvSpPr>
        <p:spPr>
          <a:xfrm flipH="1">
            <a:off x="1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10926001" y="942694"/>
            <a:ext cx="1298083" cy="2067796"/>
          </a:xfrm>
          <a:custGeom>
            <a:avLst/>
            <a:gdLst>
              <a:gd name="connsiteX0" fmla="*/ 583201 w 1298082"/>
              <a:gd name="connsiteY0" fmla="*/ 0 h 2067796"/>
              <a:gd name="connsiteX1" fmla="*/ 1298082 w 1298082"/>
              <a:gd name="connsiteY1" fmla="*/ 0 h 2067796"/>
              <a:gd name="connsiteX2" fmla="*/ 1298082 w 1298082"/>
              <a:gd name="connsiteY2" fmla="*/ 2067796 h 2067796"/>
              <a:gd name="connsiteX3" fmla="*/ 583201 w 1298082"/>
              <a:gd name="connsiteY3" fmla="*/ 2067796 h 2067796"/>
              <a:gd name="connsiteX4" fmla="*/ 0 w 1298082"/>
              <a:gd name="connsiteY4" fmla="*/ 1033898 h 2067796"/>
              <a:gd name="connsiteX5" fmla="*/ 583201 w 1298082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082" h="2067796">
                <a:moveTo>
                  <a:pt x="583201" y="0"/>
                </a:moveTo>
                <a:lnTo>
                  <a:pt x="1298082" y="0"/>
                </a:lnTo>
                <a:lnTo>
                  <a:pt x="1298082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>
            <a:off x="10954577" y="3263932"/>
            <a:ext cx="1269507" cy="2067796"/>
          </a:xfrm>
          <a:custGeom>
            <a:avLst/>
            <a:gdLst>
              <a:gd name="connsiteX0" fmla="*/ 583201 w 1269506"/>
              <a:gd name="connsiteY0" fmla="*/ 0 h 2067796"/>
              <a:gd name="connsiteX1" fmla="*/ 1269506 w 1269506"/>
              <a:gd name="connsiteY1" fmla="*/ 0 h 2067796"/>
              <a:gd name="connsiteX2" fmla="*/ 1269506 w 1269506"/>
              <a:gd name="connsiteY2" fmla="*/ 2067796 h 2067796"/>
              <a:gd name="connsiteX3" fmla="*/ 583201 w 1269506"/>
              <a:gd name="connsiteY3" fmla="*/ 2067796 h 2067796"/>
              <a:gd name="connsiteX4" fmla="*/ 0 w 1269506"/>
              <a:gd name="connsiteY4" fmla="*/ 1033898 h 2067796"/>
              <a:gd name="connsiteX5" fmla="*/ 583201 w 1269506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506" h="2067796">
                <a:moveTo>
                  <a:pt x="583201" y="0"/>
                </a:moveTo>
                <a:lnTo>
                  <a:pt x="1269506" y="0"/>
                </a:lnTo>
                <a:lnTo>
                  <a:pt x="1269506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363" y="4690985"/>
            <a:ext cx="6154928" cy="640745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4363" y="5309554"/>
            <a:ext cx="6154928" cy="4353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4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RROW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Chevron 6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Triangle 8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9526" y="0"/>
            <a:ext cx="1220152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3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A7934B"/>
          </a:solidFill>
          <a:latin typeface="Roboto Slab" pitchFamily="2" charset="0"/>
          <a:ea typeface="Roboto Slab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63" y="501651"/>
            <a:ext cx="10951996" cy="114458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61457"/>
            <a:ext cx="109519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363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4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3159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518" y="852616"/>
            <a:ext cx="8674990" cy="323932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dirty="0"/>
              <a:t>Keynote: Personal Data as a Dual-Use Technology: Privacy, AI &amp; National Security</a:t>
            </a:r>
            <a:b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</a:br>
            <a:endParaRPr lang="en-US" dirty="0">
              <a:solidFill>
                <a:srgbClr val="00305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2" y="3890238"/>
            <a:ext cx="7584232" cy="1684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Peter Swire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Western JOLTI </a:t>
            </a:r>
            <a:r>
              <a:rPr lang="en-US" sz="2400" dirty="0"/>
              <a:t>Conference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 and Consequence: Where AI Meets Cybersecurity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April 10, 2026</a:t>
            </a:r>
            <a:endParaRPr lang="en-US" sz="24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51113-19EE-C344-A836-6DDBA9EDC948}"/>
              </a:ext>
            </a:extLst>
          </p:cNvPr>
          <p:cNvSpPr txBox="1"/>
          <p:nvPr/>
        </p:nvSpPr>
        <p:spPr>
          <a:xfrm>
            <a:off x="1791730" y="852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8355-BC66-420D-FBAE-726BE6CA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Risks if Sensitive Personal Data Goes to Adversary 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09B8-C9BD-5633-ABA6-7129BBEF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4990443"/>
          </a:xfrm>
        </p:spPr>
        <p:txBody>
          <a:bodyPr>
            <a:normAutofit/>
          </a:bodyPr>
          <a:lstStyle/>
          <a:p>
            <a:r>
              <a:rPr lang="en-US" sz="2400" dirty="0"/>
              <a:t>The intuition: </a:t>
            </a:r>
            <a:r>
              <a:rPr lang="en-US" sz="2400" b="1" dirty="0"/>
              <a:t>risky to national security </a:t>
            </a:r>
            <a:r>
              <a:rPr lang="en-US" sz="2400" dirty="0"/>
              <a:t>if adversary nations have access to sensitive data of Americans</a:t>
            </a:r>
          </a:p>
          <a:p>
            <a:r>
              <a:rPr lang="en-US" sz="2400" dirty="0"/>
              <a:t>Sensitive data to adversary nations:</a:t>
            </a:r>
          </a:p>
          <a:p>
            <a:pPr lvl="1"/>
            <a:r>
              <a:rPr lang="en-US" b="1" dirty="0"/>
              <a:t>Intelligence</a:t>
            </a:r>
            <a:r>
              <a:rPr lang="en-US" dirty="0"/>
              <a:t> advantages – they learn about U.S.</a:t>
            </a:r>
          </a:p>
          <a:p>
            <a:pPr lvl="2"/>
            <a:r>
              <a:rPr lang="en-US" sz="2400" dirty="0"/>
              <a:t>No similar U.S. visibility about Russia/China individuals</a:t>
            </a:r>
          </a:p>
          <a:p>
            <a:pPr lvl="1"/>
            <a:r>
              <a:rPr lang="en-US" b="1" dirty="0"/>
              <a:t>Counter-intelligence</a:t>
            </a:r>
            <a:r>
              <a:rPr lang="en-US" dirty="0"/>
              <a:t> advantages – they learn about U.S. actions such as spies</a:t>
            </a:r>
          </a:p>
          <a:p>
            <a:pPr lvl="1"/>
            <a:r>
              <a:rPr lang="en-US" b="1" dirty="0"/>
              <a:t>Influence operations </a:t>
            </a:r>
            <a:r>
              <a:rPr lang="en-US" dirty="0"/>
              <a:t>– blackmail etc. using the data</a:t>
            </a:r>
          </a:p>
          <a:p>
            <a:pPr lvl="1"/>
            <a:r>
              <a:rPr lang="en-US" b="1" dirty="0"/>
              <a:t>AI model training </a:t>
            </a:r>
            <a:r>
              <a:rPr lang="en-US" dirty="0"/>
              <a:t>for these and other goals</a:t>
            </a:r>
          </a:p>
          <a:p>
            <a:pPr lvl="2"/>
            <a:r>
              <a:rPr lang="en-US" sz="2400" dirty="0"/>
              <a:t>And, U.S. lacks similar access to data on individuals in authoritarian countries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3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D0E4-4DFF-8CE7-E572-45687C8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7"/>
            <a:ext cx="109728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Export Control Perspective: Legal Measures Treating Personal Data as a Dual-Use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AECB-5B7A-AD4A-FC47-4A469EE5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4724"/>
            <a:ext cx="10972800" cy="3916363"/>
          </a:xfrm>
        </p:spPr>
        <p:txBody>
          <a:bodyPr>
            <a:noAutofit/>
          </a:bodyPr>
          <a:lstStyle/>
          <a:p>
            <a:r>
              <a:rPr lang="en-US" sz="2200" dirty="0"/>
              <a:t>CFIUS - Grindr and others</a:t>
            </a:r>
          </a:p>
          <a:p>
            <a:r>
              <a:rPr lang="en-US" sz="2200" dirty="0"/>
              <a:t>Tiktok ban</a:t>
            </a:r>
          </a:p>
          <a:p>
            <a:r>
              <a:rPr lang="en-US" sz="2200" dirty="0"/>
              <a:t>Protecting Americans’ Data from Foreign Adversaries Act (PADFA)</a:t>
            </a:r>
          </a:p>
          <a:p>
            <a:r>
              <a:rPr lang="en-US" sz="2200" dirty="0"/>
              <a:t>DOJ Bulk Data regulation (in effect now, with civil and criminal penalties)</a:t>
            </a:r>
          </a:p>
          <a:p>
            <a:r>
              <a:rPr lang="en-US" sz="2200" dirty="0"/>
              <a:t>Connected cars, and others, part of broader set of national security export controls</a:t>
            </a:r>
          </a:p>
        </p:txBody>
      </p:sp>
    </p:spTree>
    <p:extLst>
      <p:ext uri="{BB962C8B-B14F-4D97-AF65-F5344CB8AC3E}">
        <p14:creationId xmlns:p14="http://schemas.microsoft.com/office/powerpoint/2010/main" val="45939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D0E4-4DFF-8CE7-E572-45687C8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7"/>
            <a:ext cx="10972800" cy="1143000"/>
          </a:xfrm>
        </p:spPr>
        <p:txBody>
          <a:bodyPr/>
          <a:lstStyle/>
          <a:p>
            <a:r>
              <a:rPr lang="en-US" dirty="0"/>
              <a:t>Two Key Legal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AECB-5B7A-AD4A-FC47-4A469EE5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9017"/>
            <a:ext cx="10972800" cy="5066676"/>
          </a:xfrm>
        </p:spPr>
        <p:txBody>
          <a:bodyPr>
            <a:noAutofit/>
          </a:bodyPr>
          <a:lstStyle/>
          <a:p>
            <a:r>
              <a:rPr lang="en-US" sz="2000" b="1" dirty="0"/>
              <a:t>“Bulk Data Rule” (EO 14117) to limit bulk data sales </a:t>
            </a:r>
            <a:r>
              <a:rPr lang="en-US" sz="2000" dirty="0"/>
              <a:t>to foreign adversaries (2/24) </a:t>
            </a:r>
          </a:p>
          <a:p>
            <a:pPr lvl="1"/>
            <a:r>
              <a:rPr lang="en-US" sz="2000" dirty="0"/>
              <a:t>NPRM issued 10/24, now in effect. Enforced by DOJ</a:t>
            </a:r>
          </a:p>
          <a:p>
            <a:pPr lvl="1"/>
            <a:r>
              <a:rPr lang="en-US" sz="2000" dirty="0"/>
              <a:t>Swire/Sacks, “Limiting Data Broker Sales in the Name of U.S. National Security: Questions on Substance and Messaging” (Lawfare Feb 2024)</a:t>
            </a:r>
          </a:p>
          <a:p>
            <a:r>
              <a:rPr lang="en-US" sz="2000" dirty="0"/>
              <a:t>New law: </a:t>
            </a:r>
            <a:r>
              <a:rPr lang="en-US" sz="2000" b="1" dirty="0"/>
              <a:t>Protecting Americans’ Data From Foreign Adversaries Act </a:t>
            </a:r>
            <a:r>
              <a:rPr lang="en-US" sz="2000" dirty="0"/>
              <a:t>(4/24)</a:t>
            </a:r>
            <a:endParaRPr lang="en-US" sz="2000" b="1" dirty="0"/>
          </a:p>
          <a:p>
            <a:pPr lvl="1"/>
            <a:r>
              <a:rPr lang="en-US" sz="2000" dirty="0"/>
              <a:t>Passed 500-0 in House, never got a mark-up in either chamber</a:t>
            </a:r>
          </a:p>
          <a:p>
            <a:pPr lvl="1"/>
            <a:r>
              <a:rPr lang="en-US" sz="2000" dirty="0"/>
              <a:t>Swire, “White Paper on Clarifying Definitions in the Protecting Americans’ Data from Foreign Adversaries Act of 2024” (May 2024)</a:t>
            </a:r>
          </a:p>
          <a:p>
            <a:pPr lvl="1"/>
            <a:r>
              <a:rPr lang="en-US" sz="2000" dirty="0"/>
              <a:t>Definitions broad:</a:t>
            </a:r>
          </a:p>
          <a:p>
            <a:pPr lvl="2"/>
            <a:r>
              <a:rPr lang="en-US" dirty="0"/>
              <a:t>Apply to </a:t>
            </a:r>
            <a:r>
              <a:rPr lang="en-US" b="1" dirty="0"/>
              <a:t>sensitive data of one U.S. individual </a:t>
            </a:r>
            <a:r>
              <a:rPr lang="en-US" dirty="0"/>
              <a:t>to China</a:t>
            </a:r>
          </a:p>
          <a:p>
            <a:pPr lvl="2"/>
            <a:r>
              <a:rPr lang="en-US" dirty="0"/>
              <a:t>Apply to </a:t>
            </a:r>
            <a:r>
              <a:rPr lang="en-US" b="1" dirty="0"/>
              <a:t>first-party data </a:t>
            </a:r>
            <a:r>
              <a:rPr lang="en-US" dirty="0"/>
              <a:t>about website use, beyond state “sensitive data” definitions</a:t>
            </a:r>
          </a:p>
          <a:p>
            <a:pPr lvl="1"/>
            <a:r>
              <a:rPr lang="en-US" sz="2000" dirty="0"/>
              <a:t>Enforced by FTC – new enforcement letter to data brokers</a:t>
            </a:r>
          </a:p>
        </p:txBody>
      </p:sp>
    </p:spTree>
    <p:extLst>
      <p:ext uri="{BB962C8B-B14F-4D97-AF65-F5344CB8AC3E}">
        <p14:creationId xmlns:p14="http://schemas.microsoft.com/office/powerpoint/2010/main" val="364019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4D44-BF47-FA1D-1033-64127086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DOJ Rule on Bulk Data Sales: Countries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1F498-FF7F-1E72-0A26-83E2A06E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China</a:t>
            </a:r>
          </a:p>
          <a:p>
            <a:r>
              <a:rPr lang="en-US" sz="2000" dirty="0"/>
              <a:t>Russia</a:t>
            </a:r>
          </a:p>
          <a:p>
            <a:r>
              <a:rPr lang="en-US" sz="2000" dirty="0"/>
              <a:t>North Korea</a:t>
            </a:r>
          </a:p>
          <a:p>
            <a:r>
              <a:rPr lang="en-US" sz="2000" dirty="0"/>
              <a:t>Iran</a:t>
            </a:r>
          </a:p>
          <a:p>
            <a:r>
              <a:rPr lang="en-US" sz="2000" dirty="0"/>
              <a:t>Cuba</a:t>
            </a:r>
          </a:p>
          <a:p>
            <a:r>
              <a:rPr lang="en-US" sz="2000" dirty="0"/>
              <a:t>Venezuela</a:t>
            </a:r>
          </a:p>
        </p:txBody>
      </p:sp>
    </p:spTree>
    <p:extLst>
      <p:ext uri="{BB962C8B-B14F-4D97-AF65-F5344CB8AC3E}">
        <p14:creationId xmlns:p14="http://schemas.microsoft.com/office/powerpoint/2010/main" val="179748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900D-04D5-094D-81F8-EA794723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3B80-F4DA-3EBC-2BD4-7780B08F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Prohibited transactions with “covered persons</a:t>
            </a:r>
            <a:r>
              <a:rPr lang="en-US" sz="2000" dirty="0"/>
              <a:t>”</a:t>
            </a:r>
          </a:p>
          <a:p>
            <a:r>
              <a:rPr lang="en-US" sz="2000" dirty="0"/>
              <a:t>Does not apply to “U.S. persons”</a:t>
            </a:r>
          </a:p>
          <a:p>
            <a:r>
              <a:rPr lang="en-US" sz="2000" b="1" dirty="0"/>
              <a:t>Broad definition </a:t>
            </a:r>
            <a:r>
              <a:rPr lang="en-US" sz="2000" dirty="0"/>
              <a:t>of entities owned or controlled by countries of concern:</a:t>
            </a:r>
          </a:p>
          <a:p>
            <a:pPr marL="0" indent="0">
              <a:buNone/>
            </a:pPr>
            <a:r>
              <a:rPr lang="en-US" sz="2000" dirty="0"/>
              <a:t>(1) foreign entities that are 50 percent or more owned by a country of concern, organized under the laws of a country of concern, or has its principal place of business in a country of concern; </a:t>
            </a:r>
          </a:p>
          <a:p>
            <a:pPr marL="0" indent="0">
              <a:buNone/>
            </a:pPr>
            <a:r>
              <a:rPr lang="en-US" sz="2000" dirty="0"/>
              <a:t>(2) foreign entities that are 50 percent or more owned by a covered person;</a:t>
            </a:r>
          </a:p>
          <a:p>
            <a:pPr marL="0" indent="0">
              <a:buNone/>
            </a:pPr>
            <a:r>
              <a:rPr lang="en-US" sz="2000" dirty="0"/>
              <a:t>(3) </a:t>
            </a:r>
            <a:r>
              <a:rPr lang="en-US" sz="2000" b="1" dirty="0"/>
              <a:t>foreign employees </a:t>
            </a:r>
            <a:r>
              <a:rPr lang="en-US" sz="2000" dirty="0"/>
              <a:t>or contractors of countries of concern or entities that are covered persons; </a:t>
            </a:r>
          </a:p>
          <a:p>
            <a:pPr marL="0" indent="0">
              <a:buNone/>
            </a:pPr>
            <a:r>
              <a:rPr lang="en-US" sz="2000" dirty="0"/>
              <a:t>(4) foreign individuals </a:t>
            </a:r>
            <a:r>
              <a:rPr lang="en-US" sz="2000" b="1" dirty="0"/>
              <a:t>primarily resident in countries of concern.</a:t>
            </a:r>
          </a:p>
          <a:p>
            <a:r>
              <a:rPr lang="en-US" sz="2000" dirty="0"/>
              <a:t>Also, anyone on a prohibited “entities” list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7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37F6-5996-DDB7-69E9-EF6C77E4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Personal Data and Limits for “Bulk”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EE73-9B0D-1414-FBD0-7045AFDB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effectLst/>
                <a:highlight>
                  <a:srgbClr val="FFFFFF"/>
                </a:highlight>
                <a:latin typeface="UniversLTW02"/>
              </a:rPr>
              <a:t>Precise geolocation data (1000 devices)</a:t>
            </a:r>
          </a:p>
          <a:p>
            <a:r>
              <a:rPr lang="en-US" sz="2000" dirty="0">
                <a:highlight>
                  <a:srgbClr val="FFFFFF"/>
                </a:highlight>
                <a:latin typeface="UniversLTW02"/>
              </a:rPr>
              <a:t>Biometric data (1000)</a:t>
            </a:r>
            <a:endParaRPr lang="en-US" sz="2000" b="0" dirty="0">
              <a:effectLst/>
              <a:highlight>
                <a:srgbClr val="FFFFFF"/>
              </a:highlight>
              <a:latin typeface="UniversLTW02"/>
            </a:endParaRPr>
          </a:p>
          <a:p>
            <a:r>
              <a:rPr lang="en-US" sz="2000" dirty="0">
                <a:highlight>
                  <a:srgbClr val="FFFFFF"/>
                </a:highlight>
                <a:latin typeface="UniversLTW02"/>
              </a:rPr>
              <a:t>Genomic (and other ‘</a:t>
            </a:r>
            <a:r>
              <a:rPr lang="en-US" sz="2000" dirty="0" err="1">
                <a:highlight>
                  <a:srgbClr val="FFFFFF"/>
                </a:highlight>
                <a:latin typeface="UniversLTW02"/>
              </a:rPr>
              <a:t>omic</a:t>
            </a:r>
            <a:r>
              <a:rPr lang="en-US" sz="2000" dirty="0">
                <a:highlight>
                  <a:srgbClr val="FFFFFF"/>
                </a:highlight>
                <a:latin typeface="UniversLTW02"/>
              </a:rPr>
              <a:t>) data (100) </a:t>
            </a:r>
          </a:p>
          <a:p>
            <a:r>
              <a:rPr lang="en-US" sz="2000" b="0" dirty="0">
                <a:effectLst/>
                <a:highlight>
                  <a:srgbClr val="FFFFFF"/>
                </a:highlight>
                <a:latin typeface="UniversLTW02"/>
              </a:rPr>
              <a:t>Personal health data (10,000)</a:t>
            </a:r>
          </a:p>
          <a:p>
            <a:r>
              <a:rPr lang="en-US" sz="2000" b="0" dirty="0">
                <a:effectLst/>
                <a:highlight>
                  <a:srgbClr val="FFFFFF"/>
                </a:highlight>
                <a:latin typeface="UniversLTW02"/>
              </a:rPr>
              <a:t>Personal financial data (10,000)</a:t>
            </a:r>
          </a:p>
          <a:p>
            <a:r>
              <a:rPr lang="en-US" sz="2000" dirty="0">
                <a:highlight>
                  <a:srgbClr val="FFFFFF"/>
                </a:highlight>
                <a:latin typeface="UniversLTW02"/>
              </a:rPr>
              <a:t>Certain personal identifiers (somewhat narrower than PII) (100,000)</a:t>
            </a:r>
          </a:p>
          <a:p>
            <a:endParaRPr lang="en-US" sz="2000" b="0" dirty="0">
              <a:effectLst/>
              <a:highlight>
                <a:srgbClr val="FFFFFF"/>
              </a:highlight>
              <a:latin typeface="UniversLTW02"/>
            </a:endParaRPr>
          </a:p>
          <a:p>
            <a:r>
              <a:rPr lang="en-US" sz="2000" b="1" dirty="0">
                <a:highlight>
                  <a:srgbClr val="FFFFFF"/>
                </a:highlight>
                <a:latin typeface="UniversLTW02"/>
              </a:rPr>
              <a:t>Note: many of these routinely occur for online commerce</a:t>
            </a:r>
            <a:endParaRPr lang="en-US" sz="2000" b="1" dirty="0">
              <a:effectLst/>
              <a:highlight>
                <a:srgbClr val="FFFFFF"/>
              </a:highlight>
              <a:latin typeface="UniversLTW0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1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97C5-062A-6431-1995-02759B38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data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1619C-270C-2F18-6934-1A691C33E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>
                <a:effectLst/>
              </a:rPr>
              <a:t>“A covered data transaction </a:t>
            </a:r>
            <a:r>
              <a:rPr lang="en-US" sz="2000" dirty="0">
                <a:effectLst/>
              </a:rPr>
              <a:t>is any </a:t>
            </a:r>
            <a:r>
              <a:rPr lang="en-US" sz="2000" i="1" dirty="0">
                <a:effectLst/>
              </a:rPr>
              <a:t>transaction </a:t>
            </a:r>
            <a:r>
              <a:rPr lang="en-US" sz="2000" dirty="0">
                <a:effectLst/>
              </a:rPr>
              <a:t>that involves any bulk U.S. sensitive personal data or government-related data and that involves: (1) data brokerage; (2) a vendor agreement; (3) an employment agreement; </a:t>
            </a:r>
            <a:r>
              <a:rPr lang="en-US" sz="2000" b="1" dirty="0">
                <a:effectLst/>
              </a:rPr>
              <a:t>or</a:t>
            </a:r>
            <a:r>
              <a:rPr lang="en-US" sz="2000" dirty="0">
                <a:effectLst/>
              </a:rPr>
              <a:t> (4) an investment agreement.” </a:t>
            </a:r>
          </a:p>
          <a:p>
            <a:r>
              <a:rPr lang="en-US" sz="2000" b="1" dirty="0"/>
              <a:t>Ban on “data brokerage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Definitions of “bulk” vary by category of sensitive data</a:t>
            </a:r>
          </a:p>
          <a:p>
            <a:pPr lvl="1"/>
            <a:r>
              <a:rPr lang="en-US" sz="2000" dirty="0"/>
              <a:t>Target any sales (</a:t>
            </a:r>
            <a:r>
              <a:rPr lang="en-US" sz="2000" b="1" dirty="0"/>
              <a:t>access</a:t>
            </a:r>
            <a:r>
              <a:rPr lang="en-US" sz="2000" dirty="0"/>
              <a:t> more generally) of sensitive personal data</a:t>
            </a:r>
          </a:p>
          <a:p>
            <a:r>
              <a:rPr lang="en-US" sz="2000" dirty="0"/>
              <a:t>Broad scope of </a:t>
            </a:r>
            <a:r>
              <a:rPr lang="en-US" sz="2000" b="1" dirty="0"/>
              <a:t>vendor/employment/investment agreements</a:t>
            </a:r>
          </a:p>
          <a:p>
            <a:pPr lvl="1"/>
            <a:r>
              <a:rPr lang="en-US" sz="2000" dirty="0"/>
              <a:t>These would be subject to new data security rules, not outright ban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5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1C2B-3A64-386A-D239-A6D1EC1E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definition of “data brokerage”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2075-CDD6-8BFD-ECEA-BF65775D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45269"/>
            <a:ext cx="11430000" cy="4225650"/>
          </a:xfrm>
        </p:spPr>
        <p:txBody>
          <a:bodyPr>
            <a:noAutofit/>
          </a:bodyPr>
          <a:lstStyle/>
          <a:p>
            <a:r>
              <a:rPr lang="en-US" sz="2200" dirty="0">
                <a:effectLst/>
                <a:latin typeface="Melior"/>
              </a:rPr>
              <a:t>“The program would define </a:t>
            </a:r>
            <a:r>
              <a:rPr lang="en-US" sz="2200" i="1" dirty="0">
                <a:effectLst/>
                <a:latin typeface="Melior"/>
              </a:rPr>
              <a:t>data brokerage </a:t>
            </a:r>
            <a:r>
              <a:rPr lang="en-US" sz="2200" dirty="0">
                <a:effectLst/>
                <a:latin typeface="Melior"/>
              </a:rPr>
              <a:t>as the sale of, licensing of </a:t>
            </a:r>
            <a:r>
              <a:rPr lang="en-US" sz="2200" i="1" dirty="0">
                <a:effectLst/>
                <a:latin typeface="Melior"/>
              </a:rPr>
              <a:t>access </a:t>
            </a:r>
            <a:r>
              <a:rPr lang="en-US" sz="2200" dirty="0">
                <a:effectLst/>
                <a:latin typeface="Melior"/>
              </a:rPr>
              <a:t>to, or similar commercial </a:t>
            </a:r>
            <a:r>
              <a:rPr lang="en-US" sz="2200" i="1" dirty="0">
                <a:effectLst/>
                <a:latin typeface="Melior"/>
              </a:rPr>
              <a:t>transactions </a:t>
            </a:r>
            <a:r>
              <a:rPr lang="en-US" sz="2200" dirty="0">
                <a:effectLst/>
                <a:latin typeface="Melior"/>
              </a:rPr>
              <a:t>involving the transfer of data from any </a:t>
            </a:r>
            <a:r>
              <a:rPr lang="en-US" sz="2200" i="1" dirty="0">
                <a:effectLst/>
                <a:latin typeface="Melior"/>
              </a:rPr>
              <a:t>person </a:t>
            </a:r>
            <a:r>
              <a:rPr lang="en-US" sz="2200" dirty="0">
                <a:effectLst/>
                <a:latin typeface="Melior"/>
              </a:rPr>
              <a:t>(the provider) to any other </a:t>
            </a:r>
            <a:r>
              <a:rPr lang="en-US" sz="2200" i="1" dirty="0">
                <a:effectLst/>
                <a:latin typeface="Melior"/>
              </a:rPr>
              <a:t>person </a:t>
            </a:r>
            <a:r>
              <a:rPr lang="en-US" sz="2200" dirty="0">
                <a:effectLst/>
                <a:latin typeface="Melior"/>
              </a:rPr>
              <a:t>(the recipient), </a:t>
            </a:r>
            <a:r>
              <a:rPr lang="en-US" sz="2200" b="1" dirty="0">
                <a:effectLst/>
                <a:latin typeface="Melior"/>
              </a:rPr>
              <a:t>where the recipient did not collect or process the data directly from the individuals linked or linkable to the collected or processed data.”</a:t>
            </a:r>
          </a:p>
          <a:p>
            <a:r>
              <a:rPr lang="en-US" sz="2200" b="1" dirty="0">
                <a:latin typeface="Melior"/>
              </a:rPr>
              <a:t>Examples of “data brokerage” under this definition </a:t>
            </a:r>
            <a:r>
              <a:rPr lang="en-US" sz="2200" dirty="0">
                <a:latin typeface="Melior"/>
              </a:rPr>
              <a:t>that are different from what state laws or usual practice consider “data brokerage”</a:t>
            </a:r>
          </a:p>
          <a:p>
            <a:pPr lvl="1"/>
            <a:r>
              <a:rPr lang="en-US" sz="2200" dirty="0">
                <a:latin typeface="Melior"/>
              </a:rPr>
              <a:t>For instance, first-party web traffic data, which is not “sensitive” under California or other state privacy law</a:t>
            </a:r>
          </a:p>
          <a:p>
            <a:pPr lvl="1"/>
            <a:r>
              <a:rPr lang="en-US" sz="2200" b="1" dirty="0">
                <a:latin typeface="Melior"/>
              </a:rPr>
              <a:t>Compliance challenges</a:t>
            </a:r>
          </a:p>
          <a:p>
            <a:pPr lvl="2"/>
            <a:r>
              <a:rPr lang="en-US" sz="2200" dirty="0">
                <a:latin typeface="Melior"/>
              </a:rPr>
              <a:t>New categories of personal data</a:t>
            </a:r>
          </a:p>
          <a:p>
            <a:pPr lvl="2"/>
            <a:r>
              <a:rPr lang="en-US" sz="2200" dirty="0">
                <a:latin typeface="Melior"/>
              </a:rPr>
              <a:t>Counter-parties, “know your customer”</a:t>
            </a:r>
          </a:p>
          <a:p>
            <a:pPr lvl="2"/>
            <a:r>
              <a:rPr lang="en-US" sz="2200" dirty="0">
                <a:latin typeface="Melior"/>
              </a:rPr>
              <a:t>Query – what if transfer to a recipient, who then transfers to China?  Sanctions could easily expand</a:t>
            </a:r>
          </a:p>
        </p:txBody>
      </p:sp>
    </p:spTree>
    <p:extLst>
      <p:ext uri="{BB962C8B-B14F-4D97-AF65-F5344CB8AC3E}">
        <p14:creationId xmlns:p14="http://schemas.microsoft.com/office/powerpoint/2010/main" val="258438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61AF8-0BFC-B48B-91BE-8CFA9F0F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5"/>
            <a:ext cx="11430000" cy="50953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highlight>
                  <a:srgbClr val="FFFFFF"/>
                </a:highlight>
              </a:rPr>
              <a:t>Rule applies </a:t>
            </a:r>
            <a:r>
              <a:rPr lang="en-US" b="1" dirty="0">
                <a:highlight>
                  <a:srgbClr val="FFFFFF"/>
                </a:highlight>
              </a:rPr>
              <a:t>“regardless of whether the data is anonymized, pseudonymized, de-identified, or encrypted”</a:t>
            </a:r>
            <a:endParaRPr lang="en-US" dirty="0">
              <a:highlight>
                <a:srgbClr val="FFFFFF"/>
              </a:highlight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Rationale – protect against advanced persistent threats – countries of concern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National security goal – can understand this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highlight>
                  <a:srgbClr val="FFFFFF"/>
                </a:highlight>
              </a:rPr>
              <a:t>As a privacy law, potentially very broad implications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HIPAA: once data is ”de-identified”, can be released publicly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But, perhaps can’t be released to adversary nations?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Data on the Internet is pervasively encrypted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Swire new article soon: “Encryption and Globalization 15 Years Later: End-to-End Encryption and the Third Round of the “Going Dark” Debate”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Internet backbone to Hong Kong, legal to use this backbone?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Thus, </a:t>
            </a:r>
            <a:r>
              <a:rPr lang="en-US" sz="2800" b="1" dirty="0">
                <a:highlight>
                  <a:srgbClr val="FFFFFF"/>
                </a:highlight>
              </a:rPr>
              <a:t>tension between national security goal and privacy </a:t>
            </a:r>
            <a:r>
              <a:rPr lang="en-US" sz="2800" dirty="0">
                <a:highlight>
                  <a:srgbClr val="FFFFFF"/>
                </a:highlight>
              </a:rPr>
              <a:t>operational and compliance programs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highlight>
                  <a:srgbClr val="FFFFFF"/>
                </a:highlight>
              </a:rPr>
              <a:t>Even more so if dual-use regulations on data expand</a:t>
            </a:r>
          </a:p>
          <a:p>
            <a:pPr lvl="1"/>
            <a:endParaRPr lang="en-US" sz="2000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81B1A5-239C-7DAB-220A-9C598A8E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Significant Provision</a:t>
            </a:r>
          </a:p>
        </p:txBody>
      </p:sp>
    </p:spTree>
    <p:extLst>
      <p:ext uri="{BB962C8B-B14F-4D97-AF65-F5344CB8AC3E}">
        <p14:creationId xmlns:p14="http://schemas.microsoft.com/office/powerpoint/2010/main" val="252606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05B04-4A5D-2366-DDF7-5E4CC81A1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China experts have a broad debate on how much to “de-risk” or “de-couple” the US from China</a:t>
            </a:r>
          </a:p>
          <a:p>
            <a:pPr lvl="1"/>
            <a:r>
              <a:rPr lang="en-US" sz="2200" dirty="0"/>
              <a:t>If d</a:t>
            </a:r>
            <a:r>
              <a:rPr lang="en-US" sz="2200" b="1" dirty="0"/>
              <a:t>e-couple </a:t>
            </a:r>
            <a:r>
              <a:rPr lang="en-US" sz="2200" dirty="0"/>
              <a:t>a lot, then natural to put strict limits on data flows</a:t>
            </a:r>
          </a:p>
          <a:p>
            <a:pPr lvl="1"/>
            <a:r>
              <a:rPr lang="en-US" sz="2200" dirty="0"/>
              <a:t>If believe in “free trade” or </a:t>
            </a:r>
            <a:r>
              <a:rPr lang="en-US" sz="2200" b="1" dirty="0"/>
              <a:t>“entanglement” </a:t>
            </a:r>
            <a:r>
              <a:rPr lang="en-US" sz="2200" dirty="0"/>
              <a:t>as a way to reduce conflict, then </a:t>
            </a:r>
            <a:r>
              <a:rPr lang="en-US" sz="2200" b="1" dirty="0"/>
              <a:t>don’t put strict limits on data flows</a:t>
            </a:r>
          </a:p>
          <a:p>
            <a:pPr lvl="1"/>
            <a:r>
              <a:rPr lang="en-US" sz="2200" b="1" dirty="0"/>
              <a:t>Goldilocks goal: </a:t>
            </a:r>
            <a:r>
              <a:rPr lang="en-US" sz="2200" dirty="0"/>
              <a:t>de-risk the items with highest risk and least benefits</a:t>
            </a:r>
          </a:p>
          <a:p>
            <a:pPr lvl="2"/>
            <a:r>
              <a:rPr lang="en-US" sz="2200" dirty="0"/>
              <a:t>Personal data about online surfing?</a:t>
            </a:r>
          </a:p>
          <a:p>
            <a:pPr lvl="2"/>
            <a:r>
              <a:rPr lang="en-US" sz="2200" dirty="0"/>
              <a:t>AI data?</a:t>
            </a:r>
          </a:p>
          <a:p>
            <a:pPr lvl="3"/>
            <a:r>
              <a:rPr lang="en-US" sz="2200" dirty="0"/>
              <a:t>Persistent query about whether to keep China dependent on US chips and software or incentivize them develop their own indigenous technology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DEF114-0399-FCFF-E50D-0AB6749C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Expert Perspective</a:t>
            </a:r>
          </a:p>
        </p:txBody>
      </p:sp>
    </p:spTree>
    <p:extLst>
      <p:ext uri="{BB962C8B-B14F-4D97-AF65-F5344CB8AC3E}">
        <p14:creationId xmlns:p14="http://schemas.microsoft.com/office/powerpoint/2010/main" val="326161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8355-BC66-420D-FBAE-726BE6CA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Security, Data, and Other New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09B8-C9BD-5633-ABA6-7129BBEF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intuition: </a:t>
            </a:r>
            <a:r>
              <a:rPr lang="en-US" sz="2200" b="1" dirty="0"/>
              <a:t>risky to national security </a:t>
            </a:r>
            <a:r>
              <a:rPr lang="en-US" sz="2200" dirty="0"/>
              <a:t>if adversary nations have access to sensitive data of Americans</a:t>
            </a:r>
          </a:p>
          <a:p>
            <a:pPr lvl="1"/>
            <a:r>
              <a:rPr lang="en-US" sz="2200" dirty="0"/>
              <a:t>Duke data broker study – data brokers sell </a:t>
            </a:r>
            <a:r>
              <a:rPr lang="en-US" sz="2200" b="1" dirty="0"/>
              <a:t>precise geolocation data </a:t>
            </a:r>
            <a:r>
              <a:rPr lang="en-US" sz="2200" dirty="0"/>
              <a:t>to track military and other personnel for a few cents/person</a:t>
            </a:r>
          </a:p>
          <a:p>
            <a:pPr lvl="1"/>
            <a:r>
              <a:rPr lang="en-US" sz="2200" dirty="0"/>
              <a:t>If you were a member of Congress</a:t>
            </a:r>
          </a:p>
          <a:p>
            <a:pPr lvl="2"/>
            <a:r>
              <a:rPr lang="en-US" sz="2200" dirty="0"/>
              <a:t>Comfortable if </a:t>
            </a:r>
            <a:r>
              <a:rPr lang="en-US" sz="2200" b="1" dirty="0"/>
              <a:t>adversary nations can track U.S. military personnel</a:t>
            </a:r>
            <a:r>
              <a:rPr lang="en-US" sz="2200" dirty="0"/>
              <a:t>?</a:t>
            </a:r>
          </a:p>
          <a:p>
            <a:pPr lvl="2"/>
            <a:r>
              <a:rPr lang="en-US" sz="2200" dirty="0"/>
              <a:t>Comfortable if </a:t>
            </a:r>
            <a:r>
              <a:rPr lang="en-US" sz="2200" b="1" dirty="0"/>
              <a:t>adversary nations can train their AI models </a:t>
            </a:r>
            <a:r>
              <a:rPr lang="en-US" sz="2200" dirty="0"/>
              <a:t>on sensitive personal data of US persons?</a:t>
            </a:r>
          </a:p>
          <a:p>
            <a:pPr lvl="1"/>
            <a:r>
              <a:rPr lang="en-US" sz="2200" dirty="0"/>
              <a:t>As a result, important new U.S. laws to limit transfer of personal data to adversary nations</a:t>
            </a:r>
          </a:p>
          <a:p>
            <a:pPr lvl="1"/>
            <a:r>
              <a:rPr lang="en-US" sz="2200" dirty="0"/>
              <a:t>Today’s talk – critical analysis of this new legal trend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7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4FE36-E4AC-25FD-D00E-7A6BCFB6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005433"/>
          </a:xfrm>
        </p:spPr>
        <p:txBody>
          <a:bodyPr>
            <a:normAutofit/>
          </a:bodyPr>
          <a:lstStyle/>
          <a:p>
            <a:r>
              <a:rPr lang="en-US" sz="2200" dirty="0"/>
              <a:t>Previous “don’t transfer” baseline for China and personal data</a:t>
            </a:r>
          </a:p>
          <a:p>
            <a:pPr lvl="1"/>
            <a:r>
              <a:rPr lang="en-US" sz="2200" dirty="0"/>
              <a:t>Personal data is a national security priority for China</a:t>
            </a:r>
          </a:p>
          <a:p>
            <a:pPr lvl="1"/>
            <a:r>
              <a:rPr lang="en-US" sz="2200" dirty="0"/>
              <a:t>Cybersecurity law and near-total ban on transfers out of China</a:t>
            </a:r>
          </a:p>
          <a:p>
            <a:pPr lvl="1"/>
            <a:r>
              <a:rPr lang="en-US" sz="2200" dirty="0"/>
              <a:t>PIPL – Chinese privacy law and limits on transfers</a:t>
            </a:r>
          </a:p>
          <a:p>
            <a:pPr lvl="1"/>
            <a:r>
              <a:rPr lang="en-US" sz="2200" dirty="0"/>
              <a:t>BUT, some recent softening, perhaps to encourage the economy and assist Chinese companies to succeed abroad</a:t>
            </a:r>
          </a:p>
          <a:p>
            <a:pPr lvl="1"/>
            <a:r>
              <a:rPr lang="en-US" sz="2200" dirty="0"/>
              <a:t>Therefore, </a:t>
            </a:r>
            <a:r>
              <a:rPr lang="en-US" sz="2200" b="1" dirty="0"/>
              <a:t>default ban on data transfer, but some is ok</a:t>
            </a:r>
          </a:p>
          <a:p>
            <a:r>
              <a:rPr lang="en-US" sz="2200" dirty="0"/>
              <a:t>Previous “transfer” baseline for US</a:t>
            </a:r>
          </a:p>
          <a:p>
            <a:pPr lvl="1"/>
            <a:r>
              <a:rPr lang="en-US" sz="2200" dirty="0"/>
              <a:t>“Free flow of data on the Internet”</a:t>
            </a:r>
          </a:p>
          <a:p>
            <a:pPr lvl="1"/>
            <a:r>
              <a:rPr lang="en-US" sz="2200" dirty="0"/>
              <a:t>BUT, new national security perspective</a:t>
            </a:r>
          </a:p>
          <a:p>
            <a:pPr lvl="1"/>
            <a:r>
              <a:rPr lang="en-US" sz="2200" dirty="0"/>
              <a:t>Therefore, </a:t>
            </a:r>
            <a:r>
              <a:rPr lang="en-US" sz="2200" b="1" dirty="0"/>
              <a:t>default permission to transfer data, but some limits</a:t>
            </a:r>
          </a:p>
          <a:p>
            <a:r>
              <a:rPr lang="en-US" sz="2200" b="1" dirty="0"/>
              <a:t>Bottom line: opportunity for convergence and international agreement, at least for less sensitive personal data?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481D7-58BA-7C43-657D-B3D3663D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Experts: Some US/China Convergence</a:t>
            </a:r>
          </a:p>
        </p:txBody>
      </p:sp>
    </p:spTree>
    <p:extLst>
      <p:ext uri="{BB962C8B-B14F-4D97-AF65-F5344CB8AC3E}">
        <p14:creationId xmlns:p14="http://schemas.microsoft.com/office/powerpoint/2010/main" val="422271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9F0209-64BA-837F-0FF2-FDFC662E0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Historically, </a:t>
            </a:r>
            <a:r>
              <a:rPr lang="en-US" sz="2200" b="1" dirty="0"/>
              <a:t>“Privacy OR National Security”</a:t>
            </a:r>
          </a:p>
          <a:p>
            <a:pPr lvl="1"/>
            <a:r>
              <a:rPr lang="en-US" sz="2200" dirty="0"/>
              <a:t>Brandeis: “conferred, as against the Government, the right to be let alone –––– the most comprehensive of rights, and the right most valued by civilized men.”</a:t>
            </a:r>
          </a:p>
          <a:p>
            <a:pPr lvl="1"/>
            <a:r>
              <a:rPr lang="en-US" sz="2200" b="1" dirty="0"/>
              <a:t>Foreign Intelligence Surveillance Act </a:t>
            </a:r>
            <a:r>
              <a:rPr lang="en-US" sz="2200" dirty="0"/>
              <a:t>for national security investigations</a:t>
            </a:r>
          </a:p>
          <a:p>
            <a:pPr lvl="2"/>
            <a:r>
              <a:rPr lang="en-US" sz="2200" dirty="0"/>
              <a:t>Privacy advocates: limit government when it claims national security as a reason for wiretaps</a:t>
            </a:r>
          </a:p>
          <a:p>
            <a:pPr lvl="2"/>
            <a:r>
              <a:rPr lang="en-US" sz="2200" dirty="0"/>
              <a:t>National security advocates: this data is essential and agents of foreign powers should not operate with impunity in the U.S.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4700A6-D771-7C17-7328-67011714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Perspective on Dual Use and Data</a:t>
            </a:r>
          </a:p>
        </p:txBody>
      </p:sp>
    </p:spTree>
    <p:extLst>
      <p:ext uri="{BB962C8B-B14F-4D97-AF65-F5344CB8AC3E}">
        <p14:creationId xmlns:p14="http://schemas.microsoft.com/office/powerpoint/2010/main" val="134246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4F81DB-F65F-1CBD-6BD0-F264E1811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Bulk Data Rule and PADFA – put </a:t>
            </a:r>
            <a:r>
              <a:rPr lang="en-US" sz="2200" b="1" dirty="0"/>
              <a:t>limits on personal data </a:t>
            </a:r>
            <a:r>
              <a:rPr lang="en-US" sz="2200" dirty="0"/>
              <a:t>to other countries, in name of national security</a:t>
            </a:r>
          </a:p>
          <a:p>
            <a:r>
              <a:rPr lang="en-US" sz="2200" dirty="0"/>
              <a:t>Privacy advocates – put </a:t>
            </a:r>
            <a:r>
              <a:rPr lang="en-US" sz="2200" b="1" dirty="0"/>
              <a:t>limits on personal data </a:t>
            </a:r>
            <a:r>
              <a:rPr lang="en-US" sz="2200" dirty="0"/>
              <a:t>processing, including for </a:t>
            </a:r>
          </a:p>
          <a:p>
            <a:pPr lvl="1"/>
            <a:r>
              <a:rPr lang="en-US" sz="2200" dirty="0"/>
              <a:t>Data brokers</a:t>
            </a:r>
          </a:p>
          <a:p>
            <a:pPr lvl="1"/>
            <a:r>
              <a:rPr lang="en-US" sz="2200" dirty="0"/>
              <a:t>Real-time bidding</a:t>
            </a:r>
          </a:p>
          <a:p>
            <a:r>
              <a:rPr lang="en-US" sz="2200" dirty="0"/>
              <a:t>Opportunity for </a:t>
            </a:r>
            <a:r>
              <a:rPr lang="en-US" sz="2200" b="1" dirty="0"/>
              <a:t>political coalition in Congress</a:t>
            </a:r>
          </a:p>
          <a:p>
            <a:pPr lvl="1"/>
            <a:r>
              <a:rPr lang="en-US" sz="2200" dirty="0"/>
              <a:t>500-0 vote in favor of PADFA</a:t>
            </a:r>
          </a:p>
          <a:p>
            <a:r>
              <a:rPr lang="en-US" sz="2200" b="1" dirty="0"/>
              <a:t>Fortunate overlap in compliance programs:</a:t>
            </a:r>
          </a:p>
          <a:p>
            <a:pPr lvl="1"/>
            <a:r>
              <a:rPr lang="en-US" sz="2200" dirty="0"/>
              <a:t>Data inventory</a:t>
            </a:r>
          </a:p>
          <a:p>
            <a:pPr lvl="1"/>
            <a:r>
              <a:rPr lang="en-US" sz="2200" dirty="0"/>
              <a:t>Tag data by geography</a:t>
            </a:r>
          </a:p>
          <a:p>
            <a:pPr lvl="1"/>
            <a:r>
              <a:rPr lang="en-US" sz="2200" dirty="0"/>
              <a:t>Manage contracts and supply chains</a:t>
            </a:r>
          </a:p>
          <a:p>
            <a:r>
              <a:rPr lang="en-US" sz="2200" dirty="0"/>
              <a:t>For privacy advocates, what other limits might be achieved legislatively or otherwise with this new political coalition with national security?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0F8733-41C1-1FCF-560B-9575A0A3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AND National Security?</a:t>
            </a:r>
          </a:p>
        </p:txBody>
      </p:sp>
    </p:spTree>
    <p:extLst>
      <p:ext uri="{BB962C8B-B14F-4D97-AF65-F5344CB8AC3E}">
        <p14:creationId xmlns:p14="http://schemas.microsoft.com/office/powerpoint/2010/main" val="303454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F62-FE3E-689C-6D79-1FC0BED7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Relations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D574C-C900-6F4E-A29F-D0F2DB39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0354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Empirical</a:t>
            </a:r>
            <a:r>
              <a:rPr lang="en-US" sz="2600" dirty="0"/>
              <a:t> (Vaynman and Volpe)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“Dead zone” for previous arms control treaties where: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Hard to distinguish civilian/military for the dual-use technology (evasion)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High integration/ubiquity (i.e., no specialized supply chain for enforcement)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IR Realist </a:t>
            </a:r>
            <a:r>
              <a:rPr lang="en-US" sz="2600" dirty="0"/>
              <a:t>critiques of limiting export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Perhaps export controls accelerate indigenous Chinese tech innovation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Possible futility – rules not strict enough to stop an advanced persistent threat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Liberal Internationalist </a:t>
            </a:r>
            <a:r>
              <a:rPr lang="en-US" sz="2600" dirty="0"/>
              <a:t>critiques of limiting export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Longstanding “free flow of data” U.S. policy, for democracy, free markets, and free societies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Privacy human rights tradition – “privacy should not be a right that depends on the passport in your pocket”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Chander “national security state” – militarization of data flows will not help democracy and human rights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3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05820-9218-785A-6C35-09F99308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035413"/>
          </a:xfrm>
        </p:spPr>
        <p:txBody>
          <a:bodyPr>
            <a:normAutofit/>
          </a:bodyPr>
          <a:lstStyle/>
          <a:p>
            <a:r>
              <a:rPr lang="en-US" sz="2000" b="1" dirty="0"/>
              <a:t>Will the rules be effective</a:t>
            </a:r>
            <a:r>
              <a:rPr lang="en-US" sz="2000" dirty="0"/>
              <a:t>, to block data flows to China and other adversaries?</a:t>
            </a:r>
          </a:p>
          <a:p>
            <a:pPr lvl="1"/>
            <a:r>
              <a:rPr lang="en-US" sz="2000" dirty="0"/>
              <a:t>Good idea to create a </a:t>
            </a:r>
            <a:r>
              <a:rPr lang="en-US" sz="2000" b="1" dirty="0"/>
              <a:t>U.S. “National Security Firewall”, </a:t>
            </a:r>
            <a:r>
              <a:rPr lang="en-US" sz="2000" dirty="0"/>
              <a:t>analogous to Great Firewall of China?</a:t>
            </a:r>
          </a:p>
          <a:p>
            <a:r>
              <a:rPr lang="en-US" sz="2000" dirty="0"/>
              <a:t>Will these rules succeed as a </a:t>
            </a:r>
            <a:r>
              <a:rPr lang="en-US" sz="2000" b="1" dirty="0"/>
              <a:t>sanctions regime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Sanctions regimes tend to work better to address acute harms, for short period</a:t>
            </a:r>
          </a:p>
          <a:p>
            <a:pPr lvl="1"/>
            <a:r>
              <a:rPr lang="en-US" sz="2000" dirty="0"/>
              <a:t>Over time, evasion of sanctions often succeeds</a:t>
            </a:r>
          </a:p>
          <a:p>
            <a:r>
              <a:rPr lang="en-US" sz="2000" dirty="0"/>
              <a:t>How do national security risks compare to </a:t>
            </a:r>
            <a:r>
              <a:rPr lang="en-US" sz="2000" b="1" dirty="0"/>
              <a:t>national security advantages of U.S. engagement with the world?</a:t>
            </a:r>
          </a:p>
          <a:p>
            <a:pPr lvl="1"/>
            <a:r>
              <a:rPr lang="en-US" sz="2000" dirty="0"/>
              <a:t>If U.S. rules apply to transfers through other countries, what happens when data transfers to Latin America, Africa, and rest of the world?</a:t>
            </a:r>
          </a:p>
          <a:p>
            <a:pPr lvl="1"/>
            <a:r>
              <a:rPr lang="en-US" sz="2000" dirty="0"/>
              <a:t>Soft power and other national security advantages from continued engagement</a:t>
            </a:r>
          </a:p>
          <a:p>
            <a:pPr lvl="1"/>
            <a:r>
              <a:rPr lang="en-US" sz="2000" b="1" dirty="0"/>
              <a:t>Game-theory challenge </a:t>
            </a:r>
            <a:r>
              <a:rPr lang="en-US" sz="2000" dirty="0"/>
              <a:t>– when to cut adversary nation off (limit risks from US helping the adversary) vs. when to sell to adversary nation (keep them reliant on US ecosystem, and create “chokepoints”)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113E1C-FDE5-9695-1AD7-F4F6FA6C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for the Emerging National Security Consensus</a:t>
            </a:r>
          </a:p>
        </p:txBody>
      </p:sp>
    </p:spTree>
    <p:extLst>
      <p:ext uri="{BB962C8B-B14F-4D97-AF65-F5344CB8AC3E}">
        <p14:creationId xmlns:p14="http://schemas.microsoft.com/office/powerpoint/2010/main" val="771732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B1269-8DB2-3368-814F-6AA56623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Swire engagement on AI </a:t>
            </a:r>
          </a:p>
          <a:p>
            <a:pPr lvl="1"/>
            <a:r>
              <a:rPr lang="en-US" sz="2200" dirty="0"/>
              <a:t>In </a:t>
            </a:r>
            <a:r>
              <a:rPr lang="en-US" sz="2200" b="1" dirty="0"/>
              <a:t>cybersecurity</a:t>
            </a:r>
            <a:r>
              <a:rPr lang="en-US" sz="2200" dirty="0"/>
              <a:t> courses, teach</a:t>
            </a:r>
          </a:p>
          <a:p>
            <a:pPr lvl="2"/>
            <a:r>
              <a:rPr lang="en-US" sz="2200" dirty="0"/>
              <a:t>“AI for Cybersecurity” – the need for AI to respond at machine speed</a:t>
            </a:r>
          </a:p>
          <a:p>
            <a:pPr lvl="2"/>
            <a:r>
              <a:rPr lang="en-US" sz="2200" dirty="0"/>
              <a:t>“Cybersecurity for AI” – AI is critical infrastructure that needs effective cybersecurity measures against poisoning etc.</a:t>
            </a:r>
          </a:p>
          <a:p>
            <a:pPr lvl="2"/>
            <a:r>
              <a:rPr lang="en-US" sz="2200" dirty="0"/>
              <a:t> Recent guest lectures: Cloudflare, Crowdstrike, Workday</a:t>
            </a:r>
          </a:p>
          <a:p>
            <a:pPr lvl="1"/>
            <a:r>
              <a:rPr lang="en-US" sz="2200" dirty="0"/>
              <a:t>For</a:t>
            </a:r>
            <a:r>
              <a:rPr lang="en-US" sz="2200" b="1" dirty="0"/>
              <a:t> privacy</a:t>
            </a:r>
            <a:r>
              <a:rPr lang="en-US" sz="2200" dirty="0"/>
              <a:t>, extensive AI work with Cross-Border Data Forum, especially with European Research Director, Theodore Christakis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6B534-49B2-D4F6-D4A1-E3FAD115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Analysis to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810088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157D95-8EA6-D45F-36B6-45F334AD1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/>
              <a:t>Great power competition and artificial intelligence</a:t>
            </a:r>
          </a:p>
          <a:p>
            <a:pPr lvl="1"/>
            <a:r>
              <a:rPr lang="en-US" sz="2200" dirty="0"/>
              <a:t>Chinese advantages include:</a:t>
            </a:r>
          </a:p>
          <a:p>
            <a:pPr lvl="2"/>
            <a:r>
              <a:rPr lang="en-US" sz="2200" dirty="0"/>
              <a:t>Access to data on large population</a:t>
            </a:r>
          </a:p>
          <a:p>
            <a:pPr lvl="2"/>
            <a:r>
              <a:rPr lang="en-US" sz="2200" dirty="0"/>
              <a:t>Government scope to mandate data into datasets</a:t>
            </a:r>
          </a:p>
          <a:p>
            <a:pPr lvl="1"/>
            <a:r>
              <a:rPr lang="en-US" sz="2200" dirty="0"/>
              <a:t>U.S. advantages include:</a:t>
            </a:r>
          </a:p>
          <a:p>
            <a:pPr lvl="2"/>
            <a:r>
              <a:rPr lang="en-US" sz="2200" dirty="0"/>
              <a:t>Commercial AI software success and leadership</a:t>
            </a:r>
          </a:p>
          <a:p>
            <a:pPr lvl="2"/>
            <a:r>
              <a:rPr lang="en-US" sz="2200" dirty="0"/>
              <a:t>Advanced AI chips</a:t>
            </a:r>
          </a:p>
          <a:p>
            <a:pPr lvl="2"/>
            <a:r>
              <a:rPr lang="en-US" sz="2200" dirty="0"/>
              <a:t>Cloud infrastructure and $$ investment, to scale AI</a:t>
            </a:r>
          </a:p>
          <a:p>
            <a:pPr lvl="1"/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AB3793-873C-159E-6977-C0D73241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AI, National Security and Data</a:t>
            </a:r>
          </a:p>
        </p:txBody>
      </p:sp>
    </p:spTree>
    <p:extLst>
      <p:ext uri="{BB962C8B-B14F-4D97-AF65-F5344CB8AC3E}">
        <p14:creationId xmlns:p14="http://schemas.microsoft.com/office/powerpoint/2010/main" val="296631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56EDD-D64B-3C59-B1D0-9682D016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19E499-0F8D-038F-10AE-28A1BC07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259057"/>
          </a:xfrm>
        </p:spPr>
        <p:txBody>
          <a:bodyPr>
            <a:noAutofit/>
          </a:bodyPr>
          <a:lstStyle/>
          <a:p>
            <a:r>
              <a:rPr lang="en-US" sz="2200" b="1" dirty="0"/>
              <a:t>A national security lens</a:t>
            </a:r>
          </a:p>
          <a:p>
            <a:pPr lvl="1"/>
            <a:r>
              <a:rPr lang="en-US" sz="2200" b="1" dirty="0"/>
              <a:t>Personal data as strategic asset for great power competition</a:t>
            </a:r>
          </a:p>
          <a:p>
            <a:pPr lvl="2"/>
            <a:r>
              <a:rPr lang="en-US" sz="2200" dirty="0"/>
              <a:t>Idea of “AI sovereignty” or “national AI” highlights risks if “our” data goes to them</a:t>
            </a:r>
          </a:p>
          <a:p>
            <a:pPr lvl="2"/>
            <a:r>
              <a:rPr lang="en-US" sz="2200" dirty="0"/>
              <a:t>But, </a:t>
            </a:r>
            <a:r>
              <a:rPr lang="en-US" sz="2200" b="1" dirty="0"/>
              <a:t>consider risks if have data localization</a:t>
            </a:r>
          </a:p>
          <a:p>
            <a:pPr lvl="3"/>
            <a:r>
              <a:rPr lang="en-US" sz="2200" b="1" dirty="0"/>
              <a:t>Cybersecurity</a:t>
            </a:r>
            <a:r>
              <a:rPr lang="en-US" sz="2200" dirty="0"/>
              <a:t>: CBDF articles on risks from data localization, such as threat hunting, escalation of privileges, and degrading penetration testing</a:t>
            </a:r>
          </a:p>
          <a:p>
            <a:pPr lvl="3"/>
            <a:r>
              <a:rPr lang="en-US" sz="2200" b="1" dirty="0"/>
              <a:t>AI models </a:t>
            </a:r>
            <a:r>
              <a:rPr lang="en-US" sz="2200" dirty="0"/>
              <a:t>– risks of bias and worse outcomes if lack of diversity in data </a:t>
            </a:r>
          </a:p>
          <a:p>
            <a:pPr lvl="1"/>
            <a:r>
              <a:rPr lang="en-US" sz="2200" dirty="0"/>
              <a:t>Large </a:t>
            </a:r>
            <a:r>
              <a:rPr lang="en-US" sz="2200" b="1" dirty="0"/>
              <a:t>legal and compliance challenges </a:t>
            </a:r>
            <a:r>
              <a:rPr lang="en-US" sz="2200" dirty="0"/>
              <a:t>if seek to retain data only within the U.S. </a:t>
            </a:r>
          </a:p>
          <a:p>
            <a:pPr lvl="1"/>
            <a:r>
              <a:rPr lang="en-US" sz="2200" dirty="0"/>
              <a:t>Access to </a:t>
            </a:r>
            <a:r>
              <a:rPr lang="en-US" sz="2200" b="1" dirty="0"/>
              <a:t>high-end chips</a:t>
            </a:r>
            <a:r>
              <a:rPr lang="en-US" sz="2200" dirty="0"/>
              <a:t>: </a:t>
            </a:r>
          </a:p>
          <a:p>
            <a:pPr lvl="2"/>
            <a:r>
              <a:rPr lang="en-US" sz="2200" dirty="0"/>
              <a:t>US prohibit access to high-end chips, to help the US in the “race” with China</a:t>
            </a:r>
          </a:p>
          <a:p>
            <a:pPr lvl="2"/>
            <a:r>
              <a:rPr lang="en-US" sz="2200" dirty="0"/>
              <a:t>US enable pretty good chips to China, to keep them in the US ecosystem, increase dependence as a chokepoint, and avoid indigenous innovation</a:t>
            </a:r>
          </a:p>
          <a:p>
            <a:pPr lvl="2"/>
            <a:r>
              <a:rPr lang="en-US" sz="2200" dirty="0"/>
              <a:t>Tricky empirical assessment</a:t>
            </a:r>
            <a:endParaRPr lang="en-US" sz="2200" b="1" dirty="0"/>
          </a:p>
          <a:p>
            <a:pPr lvl="2"/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C035F-6C8E-381F-CC7E-DD4E380C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AI, National Security and Data</a:t>
            </a:r>
          </a:p>
        </p:txBody>
      </p:sp>
    </p:spTree>
    <p:extLst>
      <p:ext uri="{BB962C8B-B14F-4D97-AF65-F5344CB8AC3E}">
        <p14:creationId xmlns:p14="http://schemas.microsoft.com/office/powerpoint/2010/main" val="578201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59779-06CD-69C1-398F-28F4279F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441793"/>
          </a:xfrm>
        </p:spPr>
        <p:txBody>
          <a:bodyPr>
            <a:normAutofit fontScale="92500"/>
          </a:bodyPr>
          <a:lstStyle/>
          <a:p>
            <a:r>
              <a:rPr lang="en-US" sz="2200" b="1" dirty="0"/>
              <a:t>Rules at most will be only somewhat effective</a:t>
            </a:r>
            <a:r>
              <a:rPr lang="en-US" sz="2200" dirty="0"/>
              <a:t>, to block data flows to China and other adversaries</a:t>
            </a:r>
          </a:p>
          <a:p>
            <a:pPr lvl="1"/>
            <a:r>
              <a:rPr lang="en-US" sz="2200" dirty="0"/>
              <a:t>Hard to imagine creating an effective </a:t>
            </a:r>
            <a:r>
              <a:rPr lang="en-US" sz="2200" b="1" dirty="0"/>
              <a:t>U.S. “National Security Firewall”, </a:t>
            </a:r>
            <a:r>
              <a:rPr lang="en-US" sz="2200" dirty="0"/>
              <a:t>analogous to Great Firewall of China?</a:t>
            </a:r>
          </a:p>
          <a:p>
            <a:pPr lvl="1"/>
            <a:r>
              <a:rPr lang="en-US" sz="2200" dirty="0"/>
              <a:t>Data “hawks” say should at least close the “front door” – the easy access to data brokers</a:t>
            </a:r>
          </a:p>
          <a:p>
            <a:pPr lvl="2"/>
            <a:r>
              <a:rPr lang="en-US" sz="2200" dirty="0"/>
              <a:t>Data “doves” believe advanced persistent threats can create </a:t>
            </a:r>
            <a:r>
              <a:rPr lang="en-US" sz="2200" b="1" dirty="0"/>
              <a:t>front companies </a:t>
            </a:r>
            <a:r>
              <a:rPr lang="en-US" sz="2200" dirty="0"/>
              <a:t>to buy the data </a:t>
            </a:r>
          </a:p>
          <a:p>
            <a:r>
              <a:rPr lang="en-US" sz="2200" b="1" dirty="0"/>
              <a:t>Sanctions regime</a:t>
            </a:r>
            <a:r>
              <a:rPr lang="en-US" sz="2200" dirty="0"/>
              <a:t>?</a:t>
            </a:r>
          </a:p>
          <a:p>
            <a:pPr lvl="1"/>
            <a:r>
              <a:rPr lang="en-US" sz="2200" dirty="0"/>
              <a:t>Sanctions regimes tend to work better to address acute harms, for short period</a:t>
            </a:r>
          </a:p>
          <a:p>
            <a:pPr lvl="1"/>
            <a:r>
              <a:rPr lang="en-US" sz="2200" dirty="0"/>
              <a:t>Over time, evasion of sanctions often succeeds</a:t>
            </a:r>
          </a:p>
          <a:p>
            <a:pPr lvl="2"/>
            <a:r>
              <a:rPr lang="en-US" sz="2200" dirty="0"/>
              <a:t>Thus hard to get long-term U.S. advantage</a:t>
            </a:r>
          </a:p>
          <a:p>
            <a:pPr lvl="2"/>
            <a:r>
              <a:rPr lang="en-US" sz="2200" dirty="0"/>
              <a:t>However, if you believe it’s a “race” for first-mover, even modest sanctions may help</a:t>
            </a:r>
          </a:p>
          <a:p>
            <a:r>
              <a:rPr lang="en-US" sz="2200" dirty="0"/>
              <a:t>National security risks vs. </a:t>
            </a:r>
            <a:r>
              <a:rPr lang="en-US" sz="2200" b="1" dirty="0"/>
              <a:t>national security advantages of U.S. engagement with the world?</a:t>
            </a:r>
          </a:p>
          <a:p>
            <a:pPr lvl="1"/>
            <a:r>
              <a:rPr lang="en-US" sz="2200" dirty="0"/>
              <a:t>U.S. AI advantage likely comes from broader adoption of U.S. AI-related ecosystem</a:t>
            </a:r>
          </a:p>
          <a:p>
            <a:pPr lvl="1"/>
            <a:r>
              <a:rPr lang="en-US" sz="2200" dirty="0"/>
              <a:t>Soft power and other national security advantages from continued engagement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77ACF-9CE5-08D8-0B8A-EB552B06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Tentative Thoughts on AI and Data Transfers</a:t>
            </a:r>
          </a:p>
        </p:txBody>
      </p:sp>
    </p:spTree>
    <p:extLst>
      <p:ext uri="{BB962C8B-B14F-4D97-AF65-F5344CB8AC3E}">
        <p14:creationId xmlns:p14="http://schemas.microsoft.com/office/powerpoint/2010/main" val="535028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61D1-7B13-6883-1E5E-38D21AB9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Practical Themes for Privacy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D1E6-D880-FED7-22A9-83675DB2B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Consider how to bring </a:t>
            </a:r>
            <a:r>
              <a:rPr lang="en-US" sz="2200" b="1" dirty="0"/>
              <a:t>national security expertise </a:t>
            </a:r>
            <a:r>
              <a:rPr lang="en-US" sz="2200" dirty="0"/>
              <a:t>to the team that has led the company’s privacy compliance: address geopolitical risk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Benefit from </a:t>
            </a:r>
            <a:r>
              <a:rPr lang="en-US" sz="2200" b="1" dirty="0"/>
              <a:t>synergies</a:t>
            </a:r>
            <a:r>
              <a:rPr lang="en-US" sz="2200" dirty="0"/>
              <a:t> in complying for privacy and national security purposes.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Coordinate compliance with the </a:t>
            </a:r>
            <a:r>
              <a:rPr lang="en-US" sz="2200" b="1" dirty="0"/>
              <a:t>cybersecurity team</a:t>
            </a:r>
            <a:r>
              <a:rPr lang="en-US" sz="2200" dirty="0"/>
              <a:t>.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Many DOJ covered transactions permit transfers while require strong cybersecurity, for: vendor, employment, and investment agreements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Monitor how the new definitions </a:t>
            </a:r>
            <a:r>
              <a:rPr lang="en-US" sz="2200" dirty="0"/>
              <a:t>are interpreted.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Finally, consider how these national security issues fit into your company’s </a:t>
            </a:r>
            <a:r>
              <a:rPr lang="en-US" sz="2200" b="1" dirty="0"/>
              <a:t>overall data governance structure.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3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8F5A8-925A-861C-61C1-1436C013E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Peter Swire &amp; Samm Sacks</a:t>
            </a:r>
          </a:p>
          <a:p>
            <a:r>
              <a:rPr lang="en-US" sz="2400" b="1" dirty="0"/>
              <a:t>“Personal Data as a Dual Use Technology: Critically Assessing the New Alliance of Privacy and National Security”</a:t>
            </a:r>
          </a:p>
          <a:p>
            <a:pPr lvl="1"/>
            <a:r>
              <a:rPr lang="en-US" dirty="0"/>
              <a:t>Forthcoming soon, Virginia Journal of International Law</a:t>
            </a:r>
          </a:p>
          <a:p>
            <a:pPr lvl="1"/>
            <a:r>
              <a:rPr lang="en-US" dirty="0"/>
              <a:t>Earlier version available on SSRN</a:t>
            </a:r>
          </a:p>
          <a:p>
            <a:r>
              <a:rPr lang="en-US" sz="2400" dirty="0"/>
              <a:t>That article follows previous US/China data writing by Swire and Sacks</a:t>
            </a:r>
          </a:p>
          <a:p>
            <a:r>
              <a:rPr lang="en-US" sz="2400" dirty="0"/>
              <a:t>Also, Swire, “Personal Data as a Dual-Use Technology, Privacy Professionals Face New Export Controls”, IAPP 11/25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39381-7734-5147-5F2C-1FBC06B8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Current Research</a:t>
            </a:r>
          </a:p>
        </p:txBody>
      </p:sp>
    </p:spTree>
    <p:extLst>
      <p:ext uri="{BB962C8B-B14F-4D97-AF65-F5344CB8AC3E}">
        <p14:creationId xmlns:p14="http://schemas.microsoft.com/office/powerpoint/2010/main" val="117259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FB43B3-9E4E-3B6F-AAAD-20FBFCA3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005433"/>
          </a:xfrm>
        </p:spPr>
        <p:txBody>
          <a:bodyPr>
            <a:noAutofit/>
          </a:bodyPr>
          <a:lstStyle/>
          <a:p>
            <a:r>
              <a:rPr lang="en-US" sz="2200" b="1" dirty="0"/>
              <a:t>Recognizing personal data as a “dual use” technology </a:t>
            </a:r>
            <a:r>
              <a:rPr lang="en-US" sz="2200" dirty="0"/>
              <a:t>prepares us for the legal interactions of privacy, national security, and AI law and policy</a:t>
            </a:r>
          </a:p>
          <a:p>
            <a:r>
              <a:rPr lang="en-US" sz="2200" b="1" dirty="0"/>
              <a:t>Perspectives</a:t>
            </a:r>
            <a:r>
              <a:rPr lang="en-US" sz="2200" dirty="0"/>
              <a:t>: export control, China experts, privacy, international relations</a:t>
            </a:r>
          </a:p>
          <a:p>
            <a:r>
              <a:rPr lang="en-US" sz="2200" b="1" dirty="0"/>
              <a:t>Consider the critiques </a:t>
            </a:r>
            <a:r>
              <a:rPr lang="en-US" sz="2200" dirty="0"/>
              <a:t>before the next 500-0 vote</a:t>
            </a:r>
          </a:p>
          <a:p>
            <a:r>
              <a:rPr lang="en-US" sz="2200" dirty="0"/>
              <a:t>Support </a:t>
            </a:r>
            <a:r>
              <a:rPr lang="en-US" sz="2200" b="1" dirty="0"/>
              <a:t>comprehensive U.S. privacy legislation </a:t>
            </a:r>
            <a:r>
              <a:rPr lang="en-US" sz="2200" dirty="0"/>
              <a:t>as best way to protect privacy and limit data flows to adversaries </a:t>
            </a:r>
          </a:p>
          <a:p>
            <a:r>
              <a:rPr lang="en-US" sz="2200" dirty="0"/>
              <a:t>Support “data allies” and avoid “America alone” for cross-border data</a:t>
            </a:r>
          </a:p>
          <a:p>
            <a:pPr lvl="1"/>
            <a:r>
              <a:rPr lang="en-US" sz="2200" b="1" dirty="0"/>
              <a:t>U.S. as a data island has huge economic and national security risks</a:t>
            </a:r>
          </a:p>
          <a:p>
            <a:r>
              <a:rPr lang="en-US" sz="2200" b="1" dirty="0"/>
              <a:t>Finally, these debates need others to analyze the issues – the intersection of privacy, national security, and AI will only become more important</a:t>
            </a:r>
          </a:p>
          <a:p>
            <a:pPr lvl="1"/>
            <a:endParaRPr lang="en-US" sz="2200" dirty="0"/>
          </a:p>
          <a:p>
            <a:r>
              <a:rPr lang="en-US" sz="2200" dirty="0"/>
              <a:t>Thank you</a:t>
            </a:r>
          </a:p>
          <a:p>
            <a:r>
              <a:rPr lang="en-US" sz="2200" dirty="0"/>
              <a:t>Questions and discussion?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E9DDF9-6575-AA2E-9C37-CF29B181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160169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23FA14-1719-77AF-9C39-BB3A74A32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Swire background, including on US/China data flows </a:t>
            </a:r>
          </a:p>
          <a:p>
            <a:r>
              <a:rPr lang="en-US" sz="2200" dirty="0"/>
              <a:t>E</a:t>
            </a:r>
            <a:r>
              <a:rPr lang="en-US" sz="2200" b="1" dirty="0"/>
              <a:t>xport control </a:t>
            </a:r>
            <a:r>
              <a:rPr lang="en-US" sz="2200" dirty="0"/>
              <a:t>perspective – personal data as “dual use” and subject to export controls</a:t>
            </a:r>
          </a:p>
          <a:p>
            <a:pPr lvl="1"/>
            <a:r>
              <a:rPr lang="en-US" sz="2200" dirty="0"/>
              <a:t>Important new U.S. legal measures about sensitive personal data </a:t>
            </a:r>
          </a:p>
          <a:p>
            <a:r>
              <a:rPr lang="en-US" sz="2200" b="1" dirty="0"/>
              <a:t>China expert </a:t>
            </a:r>
            <a:r>
              <a:rPr lang="en-US" sz="2200" dirty="0"/>
              <a:t>perspective – do we want to de-risk or de-couple?</a:t>
            </a:r>
          </a:p>
          <a:p>
            <a:r>
              <a:rPr lang="en-US" sz="2200" b="1" dirty="0"/>
              <a:t>Privacy</a:t>
            </a:r>
            <a:r>
              <a:rPr lang="en-US" sz="2200" dirty="0"/>
              <a:t> perspective</a:t>
            </a:r>
          </a:p>
          <a:p>
            <a:pPr lvl="1"/>
            <a:r>
              <a:rPr lang="en-US" sz="2200" dirty="0"/>
              <a:t>Privacy OR National Security; Privacy AND National Security</a:t>
            </a:r>
          </a:p>
          <a:p>
            <a:r>
              <a:rPr lang="en-US" sz="2200" b="1" dirty="0"/>
              <a:t>International Relations</a:t>
            </a:r>
            <a:r>
              <a:rPr lang="en-US" sz="2200" dirty="0"/>
              <a:t>/national security studies literature</a:t>
            </a:r>
          </a:p>
          <a:p>
            <a:pPr lvl="1"/>
            <a:r>
              <a:rPr lang="en-US" sz="2200" dirty="0"/>
              <a:t>Strict export controls not a good fit with teachings from IR</a:t>
            </a:r>
          </a:p>
          <a:p>
            <a:r>
              <a:rPr lang="en-US" sz="2200" b="1" dirty="0"/>
              <a:t>Apply these perspectives </a:t>
            </a:r>
            <a:r>
              <a:rPr lang="en-US" sz="2200" dirty="0"/>
              <a:t>to AI, national security, and privacy</a:t>
            </a:r>
          </a:p>
          <a:p>
            <a:r>
              <a:rPr lang="en-US" sz="2200" dirty="0"/>
              <a:t>Conclusions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07B2B5-4FB7-BB62-C41A-B8A680E9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Today’s Talk</a:t>
            </a:r>
          </a:p>
        </p:txBody>
      </p:sp>
    </p:spTree>
    <p:extLst>
      <p:ext uri="{BB962C8B-B14F-4D97-AF65-F5344CB8AC3E}">
        <p14:creationId xmlns:p14="http://schemas.microsoft.com/office/powerpoint/2010/main" val="278311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C5DB-69AD-F599-4E09-5DC90A0C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74643"/>
            <a:ext cx="10972800" cy="791817"/>
          </a:xfrm>
        </p:spPr>
        <p:txBody>
          <a:bodyPr/>
          <a:lstStyle/>
          <a:p>
            <a:r>
              <a:rPr lang="en-US" dirty="0"/>
              <a:t>Swire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585D1-636C-26A8-3E67-0EEAB68B3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70" y="1785387"/>
            <a:ext cx="10972800" cy="3916363"/>
          </a:xfrm>
        </p:spPr>
        <p:txBody>
          <a:bodyPr>
            <a:noAutofit/>
          </a:bodyPr>
          <a:lstStyle/>
          <a:p>
            <a:r>
              <a:rPr lang="en-US" sz="2200" dirty="0"/>
              <a:t>Currently:</a:t>
            </a:r>
          </a:p>
          <a:p>
            <a:pPr lvl="1"/>
            <a:r>
              <a:rPr lang="en-US" sz="2200" dirty="0"/>
              <a:t>JZ Liang Chair in the </a:t>
            </a:r>
            <a:r>
              <a:rPr lang="en-US" sz="2200" b="1" dirty="0"/>
              <a:t>Georgia Tech </a:t>
            </a:r>
            <a:r>
              <a:rPr lang="en-US" sz="2200" dirty="0"/>
              <a:t>School of Cybersecurity &amp; Privacy (since 2013)</a:t>
            </a:r>
          </a:p>
          <a:p>
            <a:pPr lvl="2"/>
            <a:r>
              <a:rPr lang="en-US" sz="2200" dirty="0"/>
              <a:t>Also, Professor of Law and Ethics, Scheller College of Business</a:t>
            </a:r>
          </a:p>
          <a:p>
            <a:pPr lvl="1"/>
            <a:r>
              <a:rPr lang="en-US" sz="2200" dirty="0"/>
              <a:t>Founded </a:t>
            </a:r>
            <a:r>
              <a:rPr lang="en-US" sz="2200" b="1" dirty="0"/>
              <a:t>Cross-Border Data Forum </a:t>
            </a:r>
            <a:r>
              <a:rPr lang="en-US" sz="2200" dirty="0"/>
              <a:t>(2018)</a:t>
            </a:r>
          </a:p>
          <a:p>
            <a:pPr lvl="2"/>
            <a:r>
              <a:rPr lang="en-US" sz="2200" dirty="0"/>
              <a:t>Co-author Samm Sacks is a Senior Fellow at CBDF, plus Yale, New America</a:t>
            </a:r>
          </a:p>
          <a:p>
            <a:r>
              <a:rPr lang="en-US" sz="2200" dirty="0"/>
              <a:t>Previously:</a:t>
            </a:r>
          </a:p>
          <a:p>
            <a:pPr lvl="1"/>
            <a:r>
              <a:rPr lang="en-US" sz="2200" dirty="0"/>
              <a:t>Law Professor since 1990, when not in government</a:t>
            </a:r>
          </a:p>
          <a:p>
            <a:pPr lvl="2"/>
            <a:r>
              <a:rPr lang="en-US" sz="2200" dirty="0"/>
              <a:t>University of Virginia, Ohio State, George Washington</a:t>
            </a:r>
          </a:p>
          <a:p>
            <a:pPr lvl="1"/>
            <a:r>
              <a:rPr lang="en-US" sz="2200" dirty="0"/>
              <a:t>Government service in privacy and national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339F1-5D86-1727-3FF0-D1CC8600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32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D6763-90B1-4F9E-A6E6-D2E666C1DE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943FB-2DFC-BEB2-E05A-80FA00279367}"/>
              </a:ext>
            </a:extLst>
          </p:cNvPr>
          <p:cNvSpPr txBox="1"/>
          <p:nvPr/>
        </p:nvSpPr>
        <p:spPr>
          <a:xfrm>
            <a:off x="1941816" y="6678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0FBE-070C-9A46-CA91-01E813B0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334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Chief Counselor for Privacy, OMB (1999-2001)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161C3D-D630-F301-3DAF-8BD06F8E39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3" b="3"/>
          <a:stretch>
            <a:fillRect/>
          </a:stretch>
        </p:blipFill>
        <p:spPr>
          <a:xfrm>
            <a:off x="609600" y="1600203"/>
            <a:ext cx="5384800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AFD9-C6EE-A081-F84F-416514C59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/>
          <a:p>
            <a:r>
              <a:rPr lang="en-US" dirty="0"/>
              <a:t>Commercial privacy: HIPAA, Gramm-Leach Bliley</a:t>
            </a:r>
          </a:p>
          <a:p>
            <a:r>
              <a:rPr lang="en-US" dirty="0"/>
              <a:t>National Security: encryption</a:t>
            </a:r>
          </a:p>
          <a:p>
            <a:r>
              <a:rPr lang="en-US" dirty="0"/>
              <a:t>National Security: update wiretap laws for the Internet age</a:t>
            </a:r>
          </a:p>
        </p:txBody>
      </p:sp>
    </p:spTree>
    <p:extLst>
      <p:ext uri="{BB962C8B-B14F-4D97-AF65-F5344CB8AC3E}">
        <p14:creationId xmlns:p14="http://schemas.microsoft.com/office/powerpoint/2010/main" val="245182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B192-8EAE-3CF7-BD0B-99FB4C32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 Review Group – National Security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05B010-2125-ED80-238D-3B674320FD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9413" y="1270979"/>
            <a:ext cx="5614987" cy="411443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D3C7F-FCD8-6405-9870-49BA5B15A0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After Snowden released his files</a:t>
            </a:r>
          </a:p>
          <a:p>
            <a:r>
              <a:rPr lang="en-US" dirty="0"/>
              <a:t>How achieve national security and privacy?</a:t>
            </a:r>
          </a:p>
          <a:p>
            <a:r>
              <a:rPr lang="en-US" dirty="0"/>
              <a:t>Only one Internet, with multiple goals</a:t>
            </a:r>
          </a:p>
          <a:p>
            <a:r>
              <a:rPr lang="en-US" dirty="0"/>
              <a:t>Today, those goals include AI policy as well, because AI is critical for privacy and national security</a:t>
            </a:r>
          </a:p>
        </p:txBody>
      </p:sp>
    </p:spTree>
    <p:extLst>
      <p:ext uri="{BB962C8B-B14F-4D97-AF65-F5344CB8AC3E}">
        <p14:creationId xmlns:p14="http://schemas.microsoft.com/office/powerpoint/2010/main" val="176500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AF70-BF59-F058-EFC9-52D33EA7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5971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“Assessing U.S. Data Policy Toward China: A Proposed Framework” Sacks &amp; Swire (July,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2D4DF-6C4B-795C-2F80-E6FC59CB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8971"/>
            <a:ext cx="10515600" cy="4708441"/>
          </a:xfrm>
        </p:spPr>
        <p:txBody>
          <a:bodyPr>
            <a:noAutofit/>
          </a:bodyPr>
          <a:lstStyle/>
          <a:p>
            <a:r>
              <a:rPr lang="en-US" sz="2000" dirty="0"/>
              <a:t>Four models:</a:t>
            </a:r>
          </a:p>
          <a:p>
            <a:pPr lvl="1"/>
            <a:r>
              <a:rPr lang="en-US" sz="2000" b="1" dirty="0"/>
              <a:t>Digital Free Trade </a:t>
            </a:r>
            <a:r>
              <a:rPr lang="en-US" sz="2000" dirty="0"/>
              <a:t>Model</a:t>
            </a:r>
          </a:p>
          <a:p>
            <a:pPr lvl="1"/>
            <a:r>
              <a:rPr lang="en-US" sz="2000" b="1" dirty="0"/>
              <a:t>Blocking Adversaries </a:t>
            </a:r>
            <a:r>
              <a:rPr lang="en-US" sz="2000" dirty="0"/>
              <a:t>Model (cybersecurity)</a:t>
            </a:r>
          </a:p>
          <a:p>
            <a:pPr lvl="1"/>
            <a:r>
              <a:rPr lang="en-US" sz="2000" b="1" dirty="0"/>
              <a:t>Privacy Law </a:t>
            </a:r>
            <a:r>
              <a:rPr lang="en-US" sz="2000" dirty="0"/>
              <a:t>Model</a:t>
            </a:r>
          </a:p>
          <a:p>
            <a:pPr lvl="1"/>
            <a:r>
              <a:rPr lang="en-US" sz="2000" b="1" dirty="0"/>
              <a:t>Data Allies </a:t>
            </a:r>
            <a:r>
              <a:rPr lang="en-US" sz="2000" dirty="0"/>
              <a:t>Model</a:t>
            </a:r>
          </a:p>
          <a:p>
            <a:pPr lvl="2"/>
            <a:r>
              <a:rPr lang="en-US" dirty="0"/>
              <a:t>Encourage free flow of data, especially with rule-of-law democracies</a:t>
            </a:r>
          </a:p>
          <a:p>
            <a:pPr lvl="2"/>
            <a:r>
              <a:rPr lang="en-US" dirty="0"/>
              <a:t>Potentially limit flows of data to adversaries or other nations that don’t protect privacy and human rights</a:t>
            </a:r>
          </a:p>
          <a:p>
            <a:r>
              <a:rPr lang="en-US" sz="2000" dirty="0"/>
              <a:t>Goals both reinforce and conflict with each other</a:t>
            </a:r>
          </a:p>
          <a:p>
            <a:pPr lvl="1"/>
            <a:r>
              <a:rPr lang="en-US" sz="2000" dirty="0"/>
              <a:t>Many assume </a:t>
            </a:r>
            <a:r>
              <a:rPr lang="en-US" sz="2000" b="1" dirty="0"/>
              <a:t>free trade in tension with national security</a:t>
            </a:r>
          </a:p>
          <a:p>
            <a:pPr lvl="1"/>
            <a:r>
              <a:rPr lang="en-US" sz="2000" dirty="0"/>
              <a:t>However, </a:t>
            </a:r>
            <a:r>
              <a:rPr lang="en-US" sz="2000" b="1" dirty="0"/>
              <a:t>successful U.S. trade has national security advantages</a:t>
            </a:r>
            <a:r>
              <a:rPr lang="en-US" sz="2000" dirty="0"/>
              <a:t>:</a:t>
            </a:r>
          </a:p>
          <a:p>
            <a:pPr lvl="2"/>
            <a:r>
              <a:rPr lang="en-US" dirty="0"/>
              <a:t>“</a:t>
            </a:r>
            <a:r>
              <a:rPr lang="en-US" b="1" dirty="0"/>
              <a:t>Soft power</a:t>
            </a:r>
            <a:r>
              <a:rPr lang="en-US" dirty="0"/>
              <a:t>” advantages from successful U.S. trade, including mindshare in 3d countries</a:t>
            </a:r>
          </a:p>
          <a:p>
            <a:pPr lvl="3"/>
            <a:r>
              <a:rPr lang="en-US" sz="2000" dirty="0"/>
              <a:t>Imagine if U.S. cloud providers or AI chips were blocked from those markets, and most of the world uses Chinese providers</a:t>
            </a:r>
          </a:p>
          <a:p>
            <a:pPr lvl="2"/>
            <a:r>
              <a:rPr lang="en-US" dirty="0"/>
              <a:t>Access to data such as under FISA 702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75825-420F-2B55-3DAE-5481472B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32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4D6763-90B1-4F9E-A6E6-D2E666C1DE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70409-FFB0-FE67-C287-FFEAA5B3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“Dual use” technologies – both military &amp; civilian uses</a:t>
            </a:r>
          </a:p>
          <a:p>
            <a:pPr lvl="1"/>
            <a:r>
              <a:rPr lang="en-US" sz="2200" dirty="0"/>
              <a:t>Historically, fighter jet technology</a:t>
            </a:r>
          </a:p>
          <a:p>
            <a:pPr lvl="1"/>
            <a:r>
              <a:rPr lang="en-US" sz="2200" dirty="0"/>
              <a:t>Already have numerous categories of dual use technologies</a:t>
            </a:r>
          </a:p>
          <a:p>
            <a:pPr lvl="1"/>
            <a:r>
              <a:rPr lang="en-US" sz="2200" dirty="0"/>
              <a:t>New today --  treat personal data as a dual use technology</a:t>
            </a:r>
          </a:p>
          <a:p>
            <a:r>
              <a:rPr lang="en-US" sz="2200" b="1" dirty="0"/>
              <a:t>Two initial observation: </a:t>
            </a:r>
            <a:endParaRPr lang="en-US" sz="2200" dirty="0"/>
          </a:p>
          <a:p>
            <a:pPr lvl="1"/>
            <a:r>
              <a:rPr lang="en-US" sz="2200" dirty="0"/>
              <a:t>“</a:t>
            </a:r>
            <a:r>
              <a:rPr lang="en-US" sz="2200" b="1" dirty="0"/>
              <a:t>The beginning of the end of the free flow of data</a:t>
            </a:r>
            <a:r>
              <a:rPr lang="en-US" sz="2200" dirty="0"/>
              <a:t>”</a:t>
            </a:r>
          </a:p>
          <a:p>
            <a:pPr lvl="2"/>
            <a:r>
              <a:rPr lang="en-US" sz="2200" dirty="0"/>
              <a:t>That was longstanding US policy since the 1990’s and start of the commercial Internet</a:t>
            </a:r>
          </a:p>
          <a:p>
            <a:pPr lvl="1"/>
            <a:r>
              <a:rPr lang="en-US" sz="2200" b="1" dirty="0"/>
              <a:t>Regulation of data for national security purposes, not protecting individual rights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D1B6E-BA25-3105-3545-540AFE88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Control Perspective</a:t>
            </a:r>
          </a:p>
        </p:txBody>
      </p:sp>
    </p:spTree>
    <p:extLst>
      <p:ext uri="{BB962C8B-B14F-4D97-AF65-F5344CB8AC3E}">
        <p14:creationId xmlns:p14="http://schemas.microsoft.com/office/powerpoint/2010/main" val="24406649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CDE54F6-6007-2848-B683-2C1822FC5485}" vid="{C0D1DEBA-DE5C-9C46-9118-2685038DF7C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DE54F6-6007-2848-B683-2C1822FC5485}" vid="{FB47B6FD-F52A-2B42-851E-06D2988544C2}"/>
    </a:ext>
  </a:extLst>
</a:theme>
</file>

<file path=ppt/theme/theme3.xml><?xml version="1.0" encoding="utf-8"?>
<a:theme xmlns:a="http://schemas.openxmlformats.org/drawingml/2006/main" name="Dark Version">
  <a:themeElements>
    <a:clrScheme name="GA Tech">
      <a:dk1>
        <a:srgbClr val="000000"/>
      </a:dk1>
      <a:lt1>
        <a:srgbClr val="FFFFFF"/>
      </a:lt1>
      <a:dk2>
        <a:srgbClr val="335170"/>
      </a:dk2>
      <a:lt2>
        <a:srgbClr val="E5E5E5"/>
      </a:lt2>
      <a:accent1>
        <a:srgbClr val="EEB211"/>
      </a:accent1>
      <a:accent2>
        <a:srgbClr val="F5D376"/>
      </a:accent2>
      <a:accent3>
        <a:srgbClr val="00254C"/>
      </a:accent3>
      <a:accent4>
        <a:srgbClr val="304F70"/>
      </a:accent4>
      <a:accent5>
        <a:srgbClr val="004F9F"/>
      </a:accent5>
      <a:accent6>
        <a:srgbClr val="1879DB"/>
      </a:accent6>
      <a:hlink>
        <a:srgbClr val="54545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ller-template" id="{A588A9F0-A5A6-1347-B6C8-7A09DB9848A4}" vid="{A0B99E76-D62E-1F43-A978-50EFB38BA6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15347</TotalTime>
  <Words>3069</Words>
  <Application>Microsoft Office PowerPoint</Application>
  <PresentationFormat>Widescreen</PresentationFormat>
  <Paragraphs>277</Paragraphs>
  <Slides>30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Melior</vt:lpstr>
      <vt:lpstr>Raleway ExtraBold</vt:lpstr>
      <vt:lpstr>Calibri</vt:lpstr>
      <vt:lpstr>Roboto</vt:lpstr>
      <vt:lpstr>Roboto Slab</vt:lpstr>
      <vt:lpstr>Arial</vt:lpstr>
      <vt:lpstr>UniversLTW02</vt:lpstr>
      <vt:lpstr>Custom Design</vt:lpstr>
      <vt:lpstr>1_Custom Design</vt:lpstr>
      <vt:lpstr>Dark Version</vt:lpstr>
      <vt:lpstr>Keynote: Personal Data as a Dual-Use Technology: Privacy, AI &amp; National Security </vt:lpstr>
      <vt:lpstr>National Security, Data, and Other New Laws</vt:lpstr>
      <vt:lpstr>Our Current Research</vt:lpstr>
      <vt:lpstr>Overview of Today’s Talk</vt:lpstr>
      <vt:lpstr>Swire Background</vt:lpstr>
      <vt:lpstr>Chief Counselor for Privacy, OMB (1999-2001)</vt:lpstr>
      <vt:lpstr>NSA Review Group – National Security</vt:lpstr>
      <vt:lpstr>“Assessing U.S. Data Policy Toward China: A Proposed Framework” Sacks &amp; Swire (July, 2023)</vt:lpstr>
      <vt:lpstr>Export Control Perspective</vt:lpstr>
      <vt:lpstr>Risks if Sensitive Personal Data Goes to Adversary Nations</vt:lpstr>
      <vt:lpstr>Export Control Perspective: Legal Measures Treating Personal Data as a Dual-Use Technology</vt:lpstr>
      <vt:lpstr>Two Key Legal Measures</vt:lpstr>
      <vt:lpstr>DOJ Rule on Bulk Data Sales: Countries of Concern</vt:lpstr>
      <vt:lpstr>Covered Persons</vt:lpstr>
      <vt:lpstr>Sensitive Personal Data and Limits for “Bulk”</vt:lpstr>
      <vt:lpstr>Covered data transaction</vt:lpstr>
      <vt:lpstr>Broad definition of “data brokerage”</vt:lpstr>
      <vt:lpstr>One Significant Provision</vt:lpstr>
      <vt:lpstr>China Expert Perspective</vt:lpstr>
      <vt:lpstr>China Experts: Some US/China Convergence</vt:lpstr>
      <vt:lpstr>Privacy Perspective on Dual Use and Data</vt:lpstr>
      <vt:lpstr>Privacy AND National Security?</vt:lpstr>
      <vt:lpstr>International Relations Perspective</vt:lpstr>
      <vt:lpstr>Questions for the Emerging National Security Consensus</vt:lpstr>
      <vt:lpstr>Applying the Analysis to Artificial Intelligence</vt:lpstr>
      <vt:lpstr>AI, National Security and Data</vt:lpstr>
      <vt:lpstr>AI, National Security and Data</vt:lpstr>
      <vt:lpstr>Some Tentative Thoughts on AI and Data Transfers</vt:lpstr>
      <vt:lpstr>Some Practical Themes for Privacy Professionals</vt:lpstr>
      <vt:lpstr>Some Concluding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Swire, Peter P</dc:creator>
  <cp:lastModifiedBy>Kennedy-Mayo, DeBrae C</cp:lastModifiedBy>
  <cp:revision>389</cp:revision>
  <cp:lastPrinted>2021-11-05T01:22:22Z</cp:lastPrinted>
  <dcterms:created xsi:type="dcterms:W3CDTF">2021-10-17T22:59:31Z</dcterms:created>
  <dcterms:modified xsi:type="dcterms:W3CDTF">2026-04-23T13:33:20Z</dcterms:modified>
</cp:coreProperties>
</file>