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0" r:id="rId3"/>
    <p:sldId id="337" r:id="rId4"/>
    <p:sldId id="338" r:id="rId5"/>
    <p:sldId id="261" r:id="rId6"/>
    <p:sldId id="278" r:id="rId7"/>
    <p:sldId id="345" r:id="rId8"/>
    <p:sldId id="301" r:id="rId9"/>
    <p:sldId id="347" r:id="rId10"/>
    <p:sldId id="349" r:id="rId11"/>
    <p:sldId id="348" r:id="rId12"/>
    <p:sldId id="350" r:id="rId13"/>
    <p:sldId id="351" r:id="rId14"/>
    <p:sldId id="35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48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i="1" dirty="0" smtClean="0">
                <a:latin typeface="Arial" charset="0"/>
              </a:rPr>
              <a:t>The Declining Half Life</a:t>
            </a:r>
            <a:br>
              <a:rPr lang="en-US" sz="4400" i="1" dirty="0" smtClean="0">
                <a:latin typeface="Arial" charset="0"/>
              </a:rPr>
            </a:br>
            <a:r>
              <a:rPr lang="en-US" sz="4400" i="1" dirty="0" smtClean="0">
                <a:latin typeface="Arial" charset="0"/>
              </a:rPr>
              <a:t> of Secrets &amp; the Future of Signals Intelligence </a:t>
            </a:r>
            <a:r>
              <a:rPr lang="en-US" altLang="ja-JP" sz="4400" i="1" dirty="0" smtClean="0">
                <a:latin typeface="Arial" charset="0"/>
              </a:rPr>
              <a:t/>
            </a:r>
            <a:br>
              <a:rPr lang="en-US" altLang="ja-JP" sz="4400" i="1" dirty="0" smtClean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Peter 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Huang Professor of Law and </a:t>
            </a:r>
            <a:r>
              <a:rPr lang="en-US" sz="2400" b="1" dirty="0" smtClean="0">
                <a:latin typeface="Arial" charset="0"/>
              </a:rPr>
              <a:t>Ethics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Security &amp; Human Behavior Conference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June 10, 2014</a:t>
            </a:r>
            <a:endParaRPr lang="en-US" sz="2400" b="1" dirty="0">
              <a:latin typeface="Arial" charset="0"/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76200"/>
            <a:ext cx="135413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r>
              <a:rPr lang="en-US" dirty="0" smtClean="0"/>
              <a:t>Mosaic Theory as Risk to the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44963"/>
          </a:xfrm>
        </p:spPr>
        <p:txBody>
          <a:bodyPr/>
          <a:lstStyle/>
          <a:p>
            <a:r>
              <a:rPr lang="en-US" sz="2400" dirty="0" smtClean="0"/>
              <a:t>The mosaic theory historically used by the IC</a:t>
            </a:r>
          </a:p>
          <a:p>
            <a:r>
              <a:rPr lang="en-US" sz="2400" dirty="0" smtClean="0"/>
              <a:t>Now, it turns against the IC</a:t>
            </a:r>
          </a:p>
          <a:p>
            <a:pPr lvl="1"/>
            <a:r>
              <a:rPr lang="en-US" dirty="0" smtClean="0"/>
              <a:t>Bigger effort to publicly reveal IC activities</a:t>
            </a:r>
          </a:p>
          <a:p>
            <a:pPr lvl="1"/>
            <a:r>
              <a:rPr lang="en-US" dirty="0" smtClean="0"/>
              <a:t>More sensors in private hands, networked</a:t>
            </a:r>
          </a:p>
          <a:p>
            <a:pPr lvl="1"/>
            <a:r>
              <a:rPr lang="en-US" dirty="0" smtClean="0"/>
              <a:t>Crowd-sourcing – once some data is revealed, the world collaborates to put the pieces together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Paglan</a:t>
            </a:r>
            <a:r>
              <a:rPr lang="en-US" dirty="0" smtClean="0"/>
              <a:t> &amp; spy </a:t>
            </a:r>
            <a:r>
              <a:rPr lang="en-US" dirty="0" smtClean="0"/>
              <a:t>on the spy satellites</a:t>
            </a:r>
          </a:p>
        </p:txBody>
      </p:sp>
    </p:spTree>
    <p:extLst>
      <p:ext uri="{BB962C8B-B14F-4D97-AF65-F5344CB8AC3E}">
        <p14:creationId xmlns:p14="http://schemas.microsoft.com/office/powerpoint/2010/main" val="69632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/>
              <a:t>Threat to IC from IT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144963"/>
          </a:xfrm>
        </p:spPr>
        <p:txBody>
          <a:bodyPr/>
          <a:lstStyle/>
          <a:p>
            <a:r>
              <a:rPr lang="en-US" sz="2400" dirty="0" smtClean="0"/>
              <a:t>Contrast of USG &amp; Silicon Valley view of Snowden on traitor v. whistleblower</a:t>
            </a:r>
          </a:p>
          <a:p>
            <a:r>
              <a:rPr lang="en-US" sz="2400" dirty="0" smtClean="0"/>
              <a:t>USG: with all the briefings, I have not yet found an IC person who says WB</a:t>
            </a:r>
          </a:p>
          <a:p>
            <a:r>
              <a:rPr lang="en-US" sz="2400" dirty="0" smtClean="0"/>
              <a:t>Silicon Valley: In one company, over 90% say WB</a:t>
            </a:r>
          </a:p>
          <a:p>
            <a:pPr lvl="1"/>
            <a:r>
              <a:rPr lang="en-US" dirty="0" smtClean="0"/>
              <a:t>“Thunderous applause” for Snowden at SXSW</a:t>
            </a:r>
          </a:p>
          <a:p>
            <a:pPr lvl="1"/>
            <a:r>
              <a:rPr lang="en-US" dirty="0" err="1" smtClean="0"/>
              <a:t>Schneier</a:t>
            </a:r>
            <a:r>
              <a:rPr lang="en-US" dirty="0" smtClean="0"/>
              <a:t>: the civil disobedience of this generation</a:t>
            </a:r>
          </a:p>
          <a:p>
            <a:r>
              <a:rPr lang="en-US" sz="2400" dirty="0" smtClean="0"/>
              <a:t>Sociological chasm between left coast/right coast or Cambridge/Oxford</a:t>
            </a:r>
          </a:p>
          <a:p>
            <a:r>
              <a:rPr lang="en-US" sz="2400" dirty="0" smtClean="0"/>
              <a:t>Solution: IC shouldn’t hire any techies?  EFF membership as disqualification for security clearance?</a:t>
            </a:r>
          </a:p>
          <a:p>
            <a:r>
              <a:rPr lang="en-US" sz="2400" dirty="0" smtClean="0"/>
              <a:t>Those aren’t good counter-measures</a:t>
            </a:r>
          </a:p>
        </p:txBody>
      </p:sp>
    </p:spTree>
    <p:extLst>
      <p:ext uri="{BB962C8B-B14F-4D97-AF65-F5344CB8AC3E}">
        <p14:creationId xmlns:p14="http://schemas.microsoft.com/office/powerpoint/2010/main" val="835809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r>
              <a:rPr lang="en-US" dirty="0" smtClean="0"/>
              <a:t>Sources &amp; Methods of </a:t>
            </a:r>
            <a:r>
              <a:rPr lang="en-US" dirty="0" err="1" smtClean="0"/>
              <a:t>SigInt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144963"/>
          </a:xfrm>
        </p:spPr>
        <p:txBody>
          <a:bodyPr/>
          <a:lstStyle/>
          <a:p>
            <a:r>
              <a:rPr lang="en-US" sz="2400" dirty="0" smtClean="0"/>
              <a:t>Before:</a:t>
            </a:r>
          </a:p>
          <a:p>
            <a:pPr lvl="1"/>
            <a:r>
              <a:rPr lang="en-US" dirty="0" smtClean="0"/>
              <a:t>Often-separate &amp; “foreign” communications</a:t>
            </a:r>
          </a:p>
          <a:p>
            <a:pPr lvl="1"/>
            <a:r>
              <a:rPr lang="en-US" dirty="0" smtClean="0"/>
              <a:t>Listening Posts</a:t>
            </a:r>
          </a:p>
          <a:p>
            <a:pPr lvl="1"/>
            <a:r>
              <a:rPr lang="en-US" dirty="0" smtClean="0"/>
              <a:t>Monopoly PTTs work closely with government</a:t>
            </a:r>
          </a:p>
          <a:p>
            <a:r>
              <a:rPr lang="en-US" sz="2400" dirty="0" smtClean="0"/>
              <a:t>Now:</a:t>
            </a:r>
          </a:p>
          <a:p>
            <a:pPr lvl="1"/>
            <a:r>
              <a:rPr lang="en-US" dirty="0" smtClean="0"/>
              <a:t>Convergence of hardware, software, networks</a:t>
            </a:r>
          </a:p>
          <a:p>
            <a:pPr lvl="1"/>
            <a:r>
              <a:rPr lang="en-US" dirty="0" smtClean="0"/>
              <a:t>IC efforts to intrude, but intrusion detection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comms</a:t>
            </a:r>
            <a:r>
              <a:rPr lang="en-US" dirty="0"/>
              <a:t> </a:t>
            </a:r>
            <a:r>
              <a:rPr lang="en-US" dirty="0" smtClean="0"/>
              <a:t>thru </a:t>
            </a:r>
            <a:r>
              <a:rPr lang="en-US" dirty="0" smtClean="0"/>
              <a:t>new </a:t>
            </a:r>
            <a:r>
              <a:rPr lang="en-US" dirty="0" smtClean="0"/>
              <a:t>players with no former cops</a:t>
            </a:r>
          </a:p>
          <a:p>
            <a:r>
              <a:rPr lang="en-US" sz="2400" dirty="0" smtClean="0"/>
              <a:t>Risk </a:t>
            </a:r>
            <a:r>
              <a:rPr lang="en-US" sz="2400" dirty="0" smtClean="0"/>
              <a:t>higher </a:t>
            </a:r>
            <a:r>
              <a:rPr lang="en-US" sz="2400" dirty="0" smtClean="0"/>
              <a:t>than before that someone outside of the IC will detect intrusions/year and report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9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794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Policy Implications of Declining Half Life of Secrets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Previously, the IC often ignored the “front page test”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Jack Nicholson &amp; “you can’t handle the truth” in A Few Good Men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But, how many front page stories this year?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Apply front page test ex ante</a:t>
            </a:r>
            <a:r>
              <a:rPr lang="en-US" sz="2400" dirty="0" smtClean="0">
                <a:cs typeface="+mn-cs"/>
              </a:rPr>
              <a:t>: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At </a:t>
            </a:r>
            <a:r>
              <a:rPr lang="en-US" dirty="0" smtClean="0">
                <a:cs typeface="+mn-cs"/>
              </a:rPr>
              <a:t>time of initial decision, higher expected </a:t>
            </a:r>
            <a:r>
              <a:rPr lang="en-US" dirty="0" smtClean="0">
                <a:cs typeface="+mn-cs"/>
              </a:rPr>
              <a:t>value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of revelations – bigger negative effect if ignore the front page </a:t>
            </a:r>
            <a:r>
              <a:rPr lang="en-US" dirty="0" smtClean="0">
                <a:cs typeface="+mn-cs"/>
              </a:rPr>
              <a:t>test; Merkel is still in office</a:t>
            </a:r>
            <a:endParaRPr lang="en-US" dirty="0" smtClean="0">
              <a:cs typeface="+mn-cs"/>
            </a:endParaRPr>
          </a:p>
          <a:p>
            <a:pPr lvl="1">
              <a:defRPr/>
            </a:pPr>
            <a:r>
              <a:rPr lang="en-US" dirty="0" smtClean="0">
                <a:cs typeface="+mn-cs"/>
              </a:rPr>
              <a:t>RG: effects on foreign affairs, economics, Internet governance, so USG must consider these multiple effects and not isolate IC decisions </a:t>
            </a:r>
          </a:p>
          <a:p>
            <a:pPr lvl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17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12-step program needed for agencies used to secrets</a:t>
            </a:r>
          </a:p>
          <a:p>
            <a:pPr lvl="1"/>
            <a:r>
              <a:rPr lang="en-US" dirty="0" smtClean="0"/>
              <a:t>From denial to acceptance</a:t>
            </a:r>
          </a:p>
          <a:p>
            <a:pPr lvl="1"/>
            <a:r>
              <a:rPr lang="en-US" dirty="0" smtClean="0"/>
              <a:t>A painful process</a:t>
            </a:r>
          </a:p>
          <a:p>
            <a:pPr lvl="1"/>
            <a:r>
              <a:rPr lang="en-US" dirty="0" smtClean="0"/>
              <a:t>Begins by accepting the need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2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Overview of the Talk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Finishing first year at Georgia Tech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GT Information Security Center (GTISC)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The Review </a:t>
            </a:r>
            <a:r>
              <a:rPr lang="en-US" sz="2400" dirty="0" smtClean="0">
                <a:cs typeface="+mn-cs"/>
              </a:rPr>
              <a:t>Group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 </a:t>
            </a:r>
            <a:r>
              <a:rPr lang="en-US" sz="2400" dirty="0" smtClean="0">
                <a:cs typeface="+mn-cs"/>
              </a:rPr>
              <a:t>declining half life of secrets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Due in large part to major IT </a:t>
            </a:r>
            <a:r>
              <a:rPr lang="en-US" dirty="0" smtClean="0">
                <a:cs typeface="+mn-cs"/>
              </a:rPr>
              <a:t>trends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Descriptive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Normative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Request – I plan to publish this soon, so DNB beyond title and brief description</a:t>
            </a:r>
            <a:endParaRPr lang="en-US" sz="2400" dirty="0" smtClean="0">
              <a:cs typeface="+mn-cs"/>
            </a:endParaRPr>
          </a:p>
          <a:p>
            <a:pPr marL="0" indent="0"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Creation of the Review Group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Snowden leaks of 215 and Prism in June, 2013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August – Review </a:t>
            </a:r>
            <a:r>
              <a:rPr lang="en-US" dirty="0" smtClean="0">
                <a:latin typeface="Arial" charset="0"/>
              </a:rPr>
              <a:t>Group named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Report due in December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5 members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6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359446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assigned task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Protect national security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Advance our foreign policy, including economic effects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Protect privacy and civil liberties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Maintain the public trust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Reduce the risk of unauthorized disclosure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Report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Meetings, briefings, public comments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300+ pages in December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46 recommendations</a:t>
            </a:r>
          </a:p>
          <a:p>
            <a:pPr lvl="1">
              <a:defRPr/>
            </a:pPr>
            <a:r>
              <a:rPr lang="en-US" dirty="0" smtClean="0"/>
              <a:t>Section 215 database “not essential” to stopping any attack; recommend government not hold phone records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Pres. Obama speech January</a:t>
            </a:r>
          </a:p>
          <a:p>
            <a:pPr lvl="1">
              <a:defRPr/>
            </a:pPr>
            <a:r>
              <a:rPr lang="en-US" dirty="0" smtClean="0"/>
              <a:t>Adopt 70% in letter or spirit</a:t>
            </a:r>
          </a:p>
          <a:p>
            <a:pPr lvl="1">
              <a:defRPr/>
            </a:pPr>
            <a:r>
              <a:rPr lang="en-US" dirty="0" smtClean="0"/>
              <a:t>Additional recommendations under study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Report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Meetings, briefings, public comments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300+ pages in December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46 recommendations</a:t>
            </a:r>
          </a:p>
          <a:p>
            <a:pPr lvl="1">
              <a:defRPr/>
            </a:pPr>
            <a:r>
              <a:rPr lang="en-US" dirty="0" smtClean="0"/>
              <a:t>Section 215 database “not essential” to stopping any attack; recommend government not hold phone records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Pres. Obama speech January</a:t>
            </a:r>
          </a:p>
          <a:p>
            <a:pPr lvl="1">
              <a:defRPr/>
            </a:pPr>
            <a:r>
              <a:rPr lang="en-US" dirty="0" smtClean="0"/>
              <a:t>Adopt 70% in letter or spirit</a:t>
            </a:r>
          </a:p>
          <a:p>
            <a:pPr lvl="1">
              <a:defRPr/>
            </a:pPr>
            <a:r>
              <a:rPr lang="en-US" dirty="0" smtClean="0"/>
              <a:t>Additional recommendations under study</a:t>
            </a:r>
          </a:p>
        </p:txBody>
      </p:sp>
    </p:spTree>
    <p:extLst>
      <p:ext uri="{BB962C8B-B14F-4D97-AF65-F5344CB8AC3E}">
        <p14:creationId xmlns:p14="http://schemas.microsoft.com/office/powerpoint/2010/main" val="172718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Declining Half Life of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IC assumption was that secrets lasted a long time, such as 25-50 years</a:t>
            </a:r>
          </a:p>
          <a:p>
            <a:pPr>
              <a:defRPr/>
            </a:pPr>
            <a:r>
              <a:rPr lang="en-US" sz="2400" dirty="0"/>
              <a:t>My </a:t>
            </a:r>
            <a:r>
              <a:rPr lang="en-US" sz="2400" dirty="0" smtClean="0"/>
              <a:t>descriptive claim </a:t>
            </a:r>
            <a:r>
              <a:rPr lang="en-US" sz="2400" dirty="0"/>
              <a:t>– the half life of secrets </a:t>
            </a:r>
            <a:r>
              <a:rPr lang="en-US" sz="2400" dirty="0" smtClean="0"/>
              <a:t>is declining sharply</a:t>
            </a:r>
          </a:p>
          <a:p>
            <a:pPr lvl="1">
              <a:defRPr/>
            </a:pPr>
            <a:r>
              <a:rPr lang="en-US" dirty="0" smtClean="0"/>
              <a:t>Multiple information-based trends lead to this</a:t>
            </a:r>
          </a:p>
        </p:txBody>
      </p:sp>
    </p:spTree>
    <p:extLst>
      <p:ext uri="{BB962C8B-B14F-4D97-AF65-F5344CB8AC3E}">
        <p14:creationId xmlns:p14="http://schemas.microsoft.com/office/powerpoint/2010/main" val="60048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Quantity &amp;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can an insider leak?</a:t>
            </a:r>
          </a:p>
          <a:p>
            <a:pPr lvl="1"/>
            <a:r>
              <a:rPr lang="en-US" dirty="0" smtClean="0"/>
              <a:t>A lot.  One thumb drive can ruin your whole day.</a:t>
            </a:r>
          </a:p>
          <a:p>
            <a:pPr lvl="1"/>
            <a:r>
              <a:rPr lang="en-US" dirty="0" smtClean="0"/>
              <a:t>One CIO: “My </a:t>
            </a:r>
            <a:r>
              <a:rPr lang="en-US" dirty="0"/>
              <a:t>goal is that leaks happen only by a printer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How well can an insider disseminate secrets?</a:t>
            </a:r>
          </a:p>
          <a:p>
            <a:pPr lvl="1"/>
            <a:r>
              <a:rPr lang="en-US" dirty="0" smtClean="0"/>
              <a:t>Old days: Ellsberg needed the NY Times</a:t>
            </a:r>
          </a:p>
          <a:p>
            <a:pPr lvl="1"/>
            <a:r>
              <a:rPr lang="en-US" dirty="0" smtClean="0"/>
              <a:t>Today: </a:t>
            </a:r>
            <a:r>
              <a:rPr lang="en-US" dirty="0" err="1" smtClean="0"/>
              <a:t>Wikileaks</a:t>
            </a:r>
            <a:r>
              <a:rPr lang="en-US" dirty="0" smtClean="0"/>
              <a:t>, no gatekeeper to the Internet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294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698</Words>
  <Application>Microsoft Macintosh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The Declining Half Life  of Secrets &amp; the Future of Signals Intelligence  </vt:lpstr>
      <vt:lpstr>Overview of the Talk</vt:lpstr>
      <vt:lpstr>Creation of the Review Group</vt:lpstr>
      <vt:lpstr>PowerPoint Presentation</vt:lpstr>
      <vt:lpstr>Our assigned task </vt:lpstr>
      <vt:lpstr>Our Report</vt:lpstr>
      <vt:lpstr>Our Report</vt:lpstr>
      <vt:lpstr>The Declining Half Life of Secrets</vt:lpstr>
      <vt:lpstr>Data Quantity &amp; Dissemination</vt:lpstr>
      <vt:lpstr>Mosaic Theory as Risk to the IC</vt:lpstr>
      <vt:lpstr>Threat to IC from IT Sociology</vt:lpstr>
      <vt:lpstr>Sources &amp; Methods of SigInt</vt:lpstr>
      <vt:lpstr>Policy Implications of Declining Half Life of Secrets</vt:lpstr>
      <vt:lpstr>Finally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Peter Swire</cp:lastModifiedBy>
  <cp:revision>121</cp:revision>
  <dcterms:created xsi:type="dcterms:W3CDTF">2005-08-02T18:53:14Z</dcterms:created>
  <dcterms:modified xsi:type="dcterms:W3CDTF">2014-06-10T08:38:32Z</dcterms:modified>
</cp:coreProperties>
</file>