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0" r:id="rId1"/>
    <p:sldMasterId id="2147483683" r:id="rId2"/>
  </p:sldMasterIdLst>
  <p:notesMasterIdLst>
    <p:notesMasterId r:id="rId40"/>
  </p:notesMasterIdLst>
  <p:handoutMasterIdLst>
    <p:handoutMasterId r:id="rId41"/>
  </p:handoutMasterIdLst>
  <p:sldIdLst>
    <p:sldId id="256" r:id="rId3"/>
    <p:sldId id="384" r:id="rId4"/>
    <p:sldId id="456" r:id="rId5"/>
    <p:sldId id="977" r:id="rId6"/>
    <p:sldId id="978" r:id="rId7"/>
    <p:sldId id="979" r:id="rId8"/>
    <p:sldId id="980" r:id="rId9"/>
    <p:sldId id="981" r:id="rId10"/>
    <p:sldId id="982" r:id="rId11"/>
    <p:sldId id="983" r:id="rId12"/>
    <p:sldId id="984" r:id="rId13"/>
    <p:sldId id="986" r:id="rId14"/>
    <p:sldId id="543" r:id="rId15"/>
    <p:sldId id="542" r:id="rId16"/>
    <p:sldId id="314" r:id="rId17"/>
    <p:sldId id="260" r:id="rId18"/>
    <p:sldId id="365" r:id="rId19"/>
    <p:sldId id="366" r:id="rId20"/>
    <p:sldId id="259" r:id="rId21"/>
    <p:sldId id="267" r:id="rId22"/>
    <p:sldId id="262" r:id="rId23"/>
    <p:sldId id="316" r:id="rId24"/>
    <p:sldId id="351" r:id="rId25"/>
    <p:sldId id="387" r:id="rId26"/>
    <p:sldId id="971" r:id="rId27"/>
    <p:sldId id="921" r:id="rId28"/>
    <p:sldId id="385" r:id="rId29"/>
    <p:sldId id="892" r:id="rId30"/>
    <p:sldId id="367" r:id="rId31"/>
    <p:sldId id="392" r:id="rId32"/>
    <p:sldId id="961" r:id="rId33"/>
    <p:sldId id="371" r:id="rId34"/>
    <p:sldId id="973" r:id="rId35"/>
    <p:sldId id="974" r:id="rId36"/>
    <p:sldId id="975" r:id="rId37"/>
    <p:sldId id="976" r:id="rId38"/>
    <p:sldId id="364" r:id="rId39"/>
  </p:sldIdLst>
  <p:sldSz cx="12192000" cy="6858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Roboto" panose="02000000000000000000" pitchFamily="2" charset="0"/>
      <p:regular r:id="rId46"/>
      <p:bold r:id="rId47"/>
      <p:italic r:id="rId48"/>
      <p:boldItalic r:id="rId49"/>
    </p:embeddedFont>
    <p:embeddedFont>
      <p:font typeface="Roboto Slab" panose="020B0604020202020204" charset="0"/>
      <p:regular r:id="rId50"/>
      <p:bold r:id="rId5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3" userDrawn="1">
          <p15:clr>
            <a:srgbClr val="A4A3A4"/>
          </p15:clr>
        </p15:guide>
        <p15:guide id="2" pos="2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n, Ana I" initials="AAI" lastIdx="15" clrIdx="0">
    <p:extLst>
      <p:ext uri="{19B8F6BF-5375-455C-9EA6-DF929625EA0E}">
        <p15:presenceInfo xmlns:p15="http://schemas.microsoft.com/office/powerpoint/2012/main" userId="S::aa16@gatech.edu::d06b83ed-9c91-4c71-84f1-a0b2090fbe3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934B"/>
    <a:srgbClr val="003057"/>
    <a:srgbClr val="857437"/>
    <a:srgbClr val="EEB211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31" autoAdjust="0"/>
    <p:restoredTop sz="89507"/>
  </p:normalViewPr>
  <p:slideViewPr>
    <p:cSldViewPr snapToGrid="0" snapToObjects="1">
      <p:cViewPr varScale="1">
        <p:scale>
          <a:sx n="56" d="100"/>
          <a:sy n="56" d="100"/>
        </p:scale>
        <p:origin x="217" y="60"/>
      </p:cViewPr>
      <p:guideLst>
        <p:guide orient="horz" pos="773"/>
        <p:guide pos="2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9" d="100"/>
          <a:sy n="89" d="100"/>
        </p:scale>
        <p:origin x="365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nitaanton\Prof\GT%20SCP\SCP%20Faculty%20Data%204%20Peter\scpFacultyData4Pet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nitaanton\Prof\GT%20SCP\SCP%20Faculty%20Data%204%20Peter\scpFacultyData4Pete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655-9843-B44A-CF3E84DAFF5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655-9843-B44A-CF3E84DAFF5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655-9843-B44A-CF3E84DAFF5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655-9843-B44A-CF3E84DAFF5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655-9843-B44A-CF3E84DAFF5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655-9843-B44A-CF3E84DAFF59}"/>
              </c:ext>
            </c:extLst>
          </c:dPt>
          <c:cat>
            <c:strRef>
              <c:f>'REV SCP FAC %age'!$I$26:$I$31</c:f>
              <c:strCache>
                <c:ptCount val="6"/>
                <c:pt idx="0">
                  <c:v>Data Security (21%)</c:v>
                </c:pt>
                <c:pt idx="1">
                  <c:v>Software Security (7%)</c:v>
                </c:pt>
                <c:pt idx="2">
                  <c:v>System Security (62%)</c:v>
                </c:pt>
                <c:pt idx="3">
                  <c:v>Human Security  (4%)</c:v>
                </c:pt>
                <c:pt idx="4">
                  <c:v>Organizational Security (0%)</c:v>
                </c:pt>
                <c:pt idx="5">
                  <c:v>Societal Security (13%)</c:v>
                </c:pt>
              </c:strCache>
            </c:strRef>
          </c:cat>
          <c:val>
            <c:numRef>
              <c:f>'REV SCP FAC %age'!$J$26:$J$31</c:f>
              <c:numCache>
                <c:formatCode>0%</c:formatCode>
                <c:ptCount val="6"/>
                <c:pt idx="0">
                  <c:v>0.21126760563380281</c:v>
                </c:pt>
                <c:pt idx="1">
                  <c:v>7.0422535211267609E-2</c:v>
                </c:pt>
                <c:pt idx="2">
                  <c:v>0.61971830985915488</c:v>
                </c:pt>
                <c:pt idx="3">
                  <c:v>4.2253521126760563E-2</c:v>
                </c:pt>
                <c:pt idx="4">
                  <c:v>0</c:v>
                </c:pt>
                <c:pt idx="5">
                  <c:v>0.12676056338028169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655-9843-B44A-CF3E84DAFF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655-9843-B44A-CF3E84DAFF5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655-9843-B44A-CF3E84DAFF5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655-9843-B44A-CF3E84DAFF5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655-9843-B44A-CF3E84DAFF5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655-9843-B44A-CF3E84DAFF5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655-9843-B44A-CF3E84DAFF59}"/>
              </c:ext>
            </c:extLst>
          </c:dPt>
          <c:cat>
            <c:strRef>
              <c:f>'REV SCP FAC %age'!$I$26:$I$31</c:f>
              <c:strCache>
                <c:ptCount val="6"/>
                <c:pt idx="0">
                  <c:v>Data Security (21%)</c:v>
                </c:pt>
                <c:pt idx="1">
                  <c:v>Software Security (7%)</c:v>
                </c:pt>
                <c:pt idx="2">
                  <c:v>System Security (62%)</c:v>
                </c:pt>
                <c:pt idx="3">
                  <c:v>Human Security  (4%)</c:v>
                </c:pt>
                <c:pt idx="4">
                  <c:v>Organizational Security (0%)</c:v>
                </c:pt>
                <c:pt idx="5">
                  <c:v>Societal Security (13%)</c:v>
                </c:pt>
              </c:strCache>
            </c:strRef>
          </c:cat>
          <c:val>
            <c:numRef>
              <c:f>'REV SCP FAC %age'!$J$26:$J$31</c:f>
              <c:numCache>
                <c:formatCode>0%</c:formatCode>
                <c:ptCount val="6"/>
                <c:pt idx="0">
                  <c:v>0.21126760563380281</c:v>
                </c:pt>
                <c:pt idx="1">
                  <c:v>7.0422535211267609E-2</c:v>
                </c:pt>
                <c:pt idx="2">
                  <c:v>0.61971830985915488</c:v>
                </c:pt>
                <c:pt idx="3">
                  <c:v>4.2253521126760563E-2</c:v>
                </c:pt>
                <c:pt idx="4">
                  <c:v>0</c:v>
                </c:pt>
                <c:pt idx="5">
                  <c:v>0.12676056338028169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655-9843-B44A-CF3E84DAFF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A6E295-2078-3A4C-9B3B-128821A974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03100D-CACA-0F41-B537-339726C6A5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7CCEE-F6A5-9F4C-8CE3-50501077053A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18C585-FF88-2E4D-AADE-9C9529D2F7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F8045-3A37-824A-8710-57C502BDEF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57D50-C692-A448-91EE-4B0FAD320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93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08198-A805-D542-9920-2AE3C4045747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A5A55-D2BB-4C49-A19D-59270668D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14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Thank you Mark for that kind invitation.  I am happy to be here today.  My aspiration is to be a transformative and enabling school chair for SCP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A5A55-D2BB-4C49-A19D-59270668D0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63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from:  https://assets-</a:t>
            </a:r>
            <a:r>
              <a:rPr lang="en-US" dirty="0" err="1"/>
              <a:t>global.website</a:t>
            </a:r>
            <a:r>
              <a:rPr lang="en-US" dirty="0"/>
              <a:t>-</a:t>
            </a:r>
            <a:r>
              <a:rPr lang="en-US" dirty="0" err="1"/>
              <a:t>files.com</a:t>
            </a:r>
            <a:r>
              <a:rPr lang="en-US" dirty="0"/>
              <a:t>/5b6df8bb681f89c158b48f6b/5d1dc871cff6e0bdde005598_Image-2.jpg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A5A55-D2BB-4C49-A19D-59270668D03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01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Kabir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A5A55-D2BB-4C49-A19D-59270668D03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01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chair, </a:t>
            </a:r>
            <a:r>
              <a:rPr lang="en-US"/>
              <a:t>not clear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A5A55-D2BB-4C49-A19D-59270668D03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49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1313" indent="-341313">
              <a:spcBef>
                <a:spcPts val="180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1313" indent="-341313">
              <a:spcBef>
                <a:spcPts val="180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Component Security -- testing analysis </a:t>
            </a:r>
          </a:p>
          <a:p>
            <a:r>
              <a:rPr lang="en-US" dirty="0"/>
              <a:t>Connection Security – connections between components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A5A55-D2BB-4C49-A19D-59270668D03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14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1313" indent="-341313">
              <a:spcBef>
                <a:spcPts val="18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3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Source:  https://</a:t>
            </a:r>
            <a:r>
              <a:rPr lang="en-US" dirty="0" err="1"/>
              <a:t>www.forbes.com</a:t>
            </a:r>
            <a:r>
              <a:rPr lang="en-US" dirty="0"/>
              <a:t>/sites/</a:t>
            </a:r>
            <a:r>
              <a:rPr lang="en-US" dirty="0" err="1"/>
              <a:t>louiscolumbus</a:t>
            </a:r>
            <a:r>
              <a:rPr lang="en-US" dirty="0"/>
              <a:t>/2020/11/01/what-are-the-fastest-growing-cybersecurity-skills-in-2021/?</a:t>
            </a:r>
            <a:r>
              <a:rPr lang="en-US" dirty="0" err="1"/>
              <a:t>sh</a:t>
            </a:r>
            <a:r>
              <a:rPr lang="en-US" dirty="0"/>
              <a:t>=3c7eea895d73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A5A55-D2BB-4C49-A19D-59270668D03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49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5684" y="1149178"/>
            <a:ext cx="6795912" cy="264389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0" cap="none" spc="0" baseline="0">
                <a:solidFill>
                  <a:srgbClr val="003057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55682" y="3793068"/>
            <a:ext cx="6795913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1800" b="0" cap="none" spc="0" baseline="0">
                <a:solidFill>
                  <a:srgbClr val="85743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25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A8079-4F60-D34B-96A4-C32E3C6A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1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3FC5-8FDB-D640-8F18-46D09DD7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1001" y="365125"/>
            <a:ext cx="88011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F9D1-30A5-3C44-9E01-F570121C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5DF8-E50D-1745-97C5-A23C0E51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20E1-9670-8A49-9442-60CC230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1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1505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2256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5483"/>
            <a:ext cx="5613400" cy="42256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2637-104D-064E-9B91-0BC72B6E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8"/>
            <a:ext cx="5617633" cy="33624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8"/>
            <a:ext cx="5638800" cy="33624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79E3B-E843-6343-9ECC-916F6A2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09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2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02ABE-49F8-8E43-8B96-1F432917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0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CA5-3B76-9E47-892E-A475FC8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91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3768" y="457201"/>
            <a:ext cx="7497233" cy="49839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50"/>
            <a:ext cx="3932767" cy="31662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10CDF-1139-2249-8F5E-3E7043CC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5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C1-1209-CD40-86E4-C72B7974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57BF9-8D1A-FD41-A037-BF729754D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31DA-AB5C-C240-9332-9CC3D46A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B74-A3C5-CF45-A5A3-124A94D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3F40-6572-9341-AE1A-0342450A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38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9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342900" rtl="0" eaLnBrk="1" latinLnBrk="0" hangingPunct="1">
        <a:spcBef>
          <a:spcPct val="0"/>
        </a:spcBef>
        <a:buNone/>
        <a:defRPr sz="3600" b="1" kern="1200">
          <a:solidFill>
            <a:srgbClr val="857437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5"/>
            <a:ext cx="11430000" cy="4225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5441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54A5-B4DD-7045-B047-B7DA6D1E70A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6154" y="5441135"/>
            <a:ext cx="594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5441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3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baseline="0">
          <a:solidFill>
            <a:srgbClr val="A7934B"/>
          </a:solidFill>
          <a:latin typeface="Roboto Slab" pitchFamily="2" charset="0"/>
          <a:ea typeface="Roboto Slab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jpeg"/><Relationship Id="rId10" Type="http://schemas.openxmlformats.org/officeDocument/2006/relationships/image" Target="../media/image31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E95FB-AFDA-C24E-BDC1-87184FFF6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3090" y="852616"/>
            <a:ext cx="8674990" cy="2866311"/>
          </a:xfrm>
          <a:prstGeom prst="rect">
            <a:avLst/>
          </a:prstGeom>
        </p:spPr>
        <p:txBody>
          <a:bodyPr wrap="square">
            <a:normAutofit fontScale="90000"/>
          </a:bodyPr>
          <a:lstStyle/>
          <a:p>
            <a:r>
              <a:rPr lang="en-US" b="0" dirty="0">
                <a:solidFill>
                  <a:srgbClr val="003057"/>
                </a:solidFill>
                <a:latin typeface="Roboto Slab" pitchFamily="2" charset="0"/>
                <a:ea typeface="Roboto Slab" pitchFamily="2" charset="0"/>
              </a:rPr>
              <a:t>Scheller Distinguished Speaker Series: Cybersecurity, Data Localization, and Choosing Your Research</a:t>
            </a:r>
            <a:br>
              <a:rPr lang="en-US" b="0" dirty="0">
                <a:solidFill>
                  <a:srgbClr val="003057"/>
                </a:solidFill>
                <a:latin typeface="Roboto Slab" pitchFamily="2" charset="0"/>
                <a:ea typeface="Roboto Slab" pitchFamily="2" charset="0"/>
              </a:rPr>
            </a:br>
            <a:endParaRPr lang="en-US" dirty="0">
              <a:solidFill>
                <a:srgbClr val="003057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E66134-3B68-CA46-9583-81F439EB81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8850" y="3913388"/>
            <a:ext cx="6795913" cy="168486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85743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Peter Swire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Scheller College of Business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85743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School of Cybersecurity &amp; Privacy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December 2, 2021</a:t>
            </a:r>
            <a:endParaRPr lang="en-US" sz="2800" dirty="0">
              <a:solidFill>
                <a:srgbClr val="85743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C51113-19EE-C344-A836-6DDBA9EDC948}"/>
              </a:ext>
            </a:extLst>
          </p:cNvPr>
          <p:cNvSpPr txBox="1"/>
          <p:nvPr/>
        </p:nvSpPr>
        <p:spPr>
          <a:xfrm>
            <a:off x="1791730" y="8526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75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AC018B-EBA7-AC48-9B04-19FF49199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Defenders collaborate, </a:t>
            </a:r>
            <a:r>
              <a:rPr lang="en-US" sz="2400" dirty="0"/>
              <a:t>and share information about attacks </a:t>
            </a:r>
          </a:p>
          <a:p>
            <a:pPr lvl="1"/>
            <a:r>
              <a:rPr lang="en-US" dirty="0"/>
              <a:t>IP addresses that are malicious, can’t send from EU and India</a:t>
            </a:r>
          </a:p>
          <a:p>
            <a:r>
              <a:rPr lang="en-US" sz="2400" dirty="0"/>
              <a:t>Effects could include</a:t>
            </a:r>
          </a:p>
          <a:p>
            <a:pPr lvl="1"/>
            <a:r>
              <a:rPr lang="en-US" dirty="0"/>
              <a:t>Can’t investigate </a:t>
            </a:r>
            <a:r>
              <a:rPr lang="en-US" b="1" dirty="0"/>
              <a:t>cyber-crimes</a:t>
            </a:r>
            <a:r>
              <a:rPr lang="en-US" dirty="0"/>
              <a:t> (no data sharing)</a:t>
            </a:r>
          </a:p>
          <a:p>
            <a:pPr lvl="1"/>
            <a:r>
              <a:rPr lang="en-US" dirty="0"/>
              <a:t>Disrupts </a:t>
            </a:r>
            <a:r>
              <a:rPr lang="en-US" b="1" dirty="0"/>
              <a:t>forensics</a:t>
            </a:r>
            <a:r>
              <a:rPr lang="en-US" dirty="0"/>
              <a:t> of data breaches/exfiltration</a:t>
            </a:r>
          </a:p>
          <a:p>
            <a:pPr lvl="1"/>
            <a:r>
              <a:rPr lang="en-US" dirty="0"/>
              <a:t>Weakens </a:t>
            </a:r>
            <a:r>
              <a:rPr lang="en-US" b="1" dirty="0"/>
              <a:t>anti-fraud</a:t>
            </a:r>
            <a:r>
              <a:rPr lang="en-US" dirty="0"/>
              <a:t> efforts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5DDD59-81C3-B940-A520-E2B1330A8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sharing and cybersecurity</a:t>
            </a:r>
          </a:p>
        </p:txBody>
      </p:sp>
    </p:spTree>
    <p:extLst>
      <p:ext uri="{BB962C8B-B14F-4D97-AF65-F5344CB8AC3E}">
        <p14:creationId xmlns:p14="http://schemas.microsoft.com/office/powerpoint/2010/main" val="3113102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76F000-C193-EC45-9E81-1BB457BA6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Localization done in the name of security often will undermine security</a:t>
            </a:r>
          </a:p>
          <a:p>
            <a:r>
              <a:rPr lang="en-US" dirty="0"/>
              <a:t>Proponents of localization must address this</a:t>
            </a:r>
          </a:p>
          <a:p>
            <a:r>
              <a:rPr lang="en-US" dirty="0"/>
              <a:t>Localization proposals, at a minimum, should address the new risks and consider exceptions</a:t>
            </a:r>
          </a:p>
          <a:p>
            <a:r>
              <a:rPr lang="en-US" dirty="0"/>
              <a:t>Every professor’s favorite – this will need a lot more study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A98696-CEA2-1948-8E65-0E44B9F7E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of the Paper</a:t>
            </a:r>
          </a:p>
        </p:txBody>
      </p:sp>
    </p:spTree>
    <p:extLst>
      <p:ext uri="{BB962C8B-B14F-4D97-AF65-F5344CB8AC3E}">
        <p14:creationId xmlns:p14="http://schemas.microsoft.com/office/powerpoint/2010/main" val="871132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7598-63C3-AB4D-A948-F9E75901A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Outlets for a paper: Reach Multiple Audiences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6F561-77DB-5F45-92C5-67CA06F5E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b="1" dirty="0"/>
              <a:t>Academic</a:t>
            </a:r>
            <a:r>
              <a:rPr lang="en-US" sz="2200" dirty="0"/>
              <a:t> main paper: submitted to Oxford U. Press “Journal of Cybersecurity”</a:t>
            </a:r>
          </a:p>
          <a:p>
            <a:pPr lvl="1"/>
            <a:r>
              <a:rPr lang="en-US" sz="2200" dirty="0"/>
              <a:t>Free version then at SSRN (41 pages, including ISO appendix)</a:t>
            </a:r>
          </a:p>
          <a:p>
            <a:r>
              <a:rPr lang="en-US" sz="2200" b="1" dirty="0"/>
              <a:t>Roll-out</a:t>
            </a:r>
            <a:r>
              <a:rPr lang="en-US" sz="2200" dirty="0"/>
              <a:t>: Politico EU, news</a:t>
            </a:r>
          </a:p>
          <a:p>
            <a:pPr lvl="1"/>
            <a:r>
              <a:rPr lang="en-US" sz="2200" dirty="0"/>
              <a:t>“Privacy law is supposed to protect data, but it is being used to undermine cybersecurity, and thus undermine data protection”</a:t>
            </a:r>
          </a:p>
          <a:p>
            <a:r>
              <a:rPr lang="en-US" sz="2200" b="1" dirty="0"/>
              <a:t>Computer scientists </a:t>
            </a:r>
            <a:r>
              <a:rPr lang="en-US" sz="2200" dirty="0"/>
              <a:t>– “this is a big problem”</a:t>
            </a:r>
          </a:p>
          <a:p>
            <a:pPr lvl="1"/>
            <a:r>
              <a:rPr lang="en-US" sz="2200" dirty="0"/>
              <a:t>Communications of the ACM (4 pages)</a:t>
            </a:r>
          </a:p>
          <a:p>
            <a:r>
              <a:rPr lang="en-US" sz="2200" b="1" dirty="0"/>
              <a:t>Policy</a:t>
            </a:r>
            <a:r>
              <a:rPr lang="en-US" sz="2200" dirty="0"/>
              <a:t> community: Lawfare/Cross-Border Data Forum (1000 words)</a:t>
            </a:r>
          </a:p>
        </p:txBody>
      </p:sp>
    </p:spTree>
    <p:extLst>
      <p:ext uri="{BB962C8B-B14F-4D97-AF65-F5344CB8AC3E}">
        <p14:creationId xmlns:p14="http://schemas.microsoft.com/office/powerpoint/2010/main" val="80459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ED5BB-ECC1-104E-B346-5A2292470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Thoughts on a Research Career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7A3AD-3830-1541-8136-E14FE4FBD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What do you like to do?</a:t>
            </a:r>
          </a:p>
          <a:p>
            <a:r>
              <a:rPr lang="en-US" sz="2400" dirty="0"/>
              <a:t>What are you good at?</a:t>
            </a:r>
          </a:p>
          <a:p>
            <a:r>
              <a:rPr lang="en-US" sz="2400" dirty="0"/>
              <a:t>What is your comparative advantage?</a:t>
            </a:r>
          </a:p>
          <a:p>
            <a:pPr lvl="1"/>
            <a:r>
              <a:rPr lang="en-US" dirty="0"/>
              <a:t>Junior faculty – state-of-the-art on techniques and literatures</a:t>
            </a:r>
          </a:p>
          <a:p>
            <a:pPr lvl="1"/>
            <a:r>
              <a:rPr lang="en-US" dirty="0"/>
              <a:t>Senior faculty – spot the important, unexamined topic</a:t>
            </a:r>
          </a:p>
          <a:p>
            <a:r>
              <a:rPr lang="en-US" sz="2400" dirty="0"/>
              <a:t>Why is this topic worth doing?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243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795C2-9073-8244-B2F8-57B391166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857" y="518885"/>
            <a:ext cx="8229600" cy="579438"/>
          </a:xfrm>
        </p:spPr>
        <p:txBody>
          <a:bodyPr>
            <a:normAutofit fontScale="90000"/>
          </a:bodyPr>
          <a:lstStyle/>
          <a:p>
            <a:r>
              <a:rPr lang="en-US" dirty="0"/>
              <a:t>Why this paper topic?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F9495-8518-A84F-9D34-150CB4028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57" y="1356519"/>
            <a:ext cx="11553371" cy="4144963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/>
              <a:t>Something changes</a:t>
            </a:r>
            <a:r>
              <a:rPr lang="en-US" sz="2400" dirty="0"/>
              <a:t>, what consequences?</a:t>
            </a:r>
          </a:p>
          <a:p>
            <a:pPr lvl="1"/>
            <a:r>
              <a:rPr lang="en-US" dirty="0"/>
              <a:t>EU and India </a:t>
            </a:r>
          </a:p>
          <a:p>
            <a:r>
              <a:rPr lang="en-US" sz="2400" dirty="0"/>
              <a:t>Reasons topic has been </a:t>
            </a:r>
            <a:r>
              <a:rPr lang="en-US" sz="2400" b="1" dirty="0"/>
              <a:t>unexamined</a:t>
            </a:r>
          </a:p>
          <a:p>
            <a:pPr lvl="1"/>
            <a:r>
              <a:rPr lang="en-US" dirty="0"/>
              <a:t>EU emphasis on fundamental rights</a:t>
            </a:r>
          </a:p>
          <a:p>
            <a:pPr lvl="2"/>
            <a:r>
              <a:rPr lang="en-US" sz="2400" dirty="0"/>
              <a:t>Decision of European Court of Justice</a:t>
            </a:r>
          </a:p>
          <a:p>
            <a:pPr lvl="2"/>
            <a:r>
              <a:rPr lang="en-US" sz="2400" dirty="0"/>
              <a:t>Focus on risks of transfer of personal data to US</a:t>
            </a:r>
          </a:p>
          <a:p>
            <a:pPr lvl="2"/>
            <a:r>
              <a:rPr lang="en-US" sz="2400" dirty="0"/>
              <a:t>Hesitancy to criticize the Court, and GDPR, and fundamental rights</a:t>
            </a:r>
          </a:p>
          <a:p>
            <a:r>
              <a:rPr lang="en-US" sz="2400" b="1" dirty="0"/>
              <a:t>Size of the market</a:t>
            </a:r>
            <a:r>
              <a:rPr lang="en-US" sz="2400" dirty="0"/>
              <a:t>: $200 billion/year</a:t>
            </a:r>
          </a:p>
          <a:p>
            <a:r>
              <a:rPr lang="en-US" sz="2400" dirty="0"/>
              <a:t>An </a:t>
            </a:r>
            <a:r>
              <a:rPr lang="en-US" sz="2400" b="1" dirty="0"/>
              <a:t>intellectual puzzle </a:t>
            </a:r>
            <a:r>
              <a:rPr lang="en-US" sz="2400" dirty="0"/>
              <a:t>– took a year of research to make it simple</a:t>
            </a:r>
          </a:p>
          <a:p>
            <a:r>
              <a:rPr lang="en-US" sz="2400" b="1" dirty="0"/>
              <a:t>Opportunity for impact </a:t>
            </a:r>
            <a:r>
              <a:rPr lang="en-US" sz="2400" dirty="0"/>
              <a:t>– policy can still improve cybersecurity</a:t>
            </a:r>
          </a:p>
          <a:p>
            <a:r>
              <a:rPr lang="en-US" sz="2400" b="1" dirty="0"/>
              <a:t>We were in a good position to lead </a:t>
            </a:r>
            <a:r>
              <a:rPr lang="en-US" sz="2400" dirty="0"/>
              <a:t>on this topic - interviews</a:t>
            </a:r>
          </a:p>
          <a:p>
            <a:pPr lvl="2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05760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9EA1A7-E121-C440-B94A-6A2BDD755FC6}"/>
              </a:ext>
            </a:extLst>
          </p:cNvPr>
          <p:cNvSpPr txBox="1"/>
          <p:nvPr/>
        </p:nvSpPr>
        <p:spPr>
          <a:xfrm>
            <a:off x="3504816" y="2387286"/>
            <a:ext cx="3892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My Background </a:t>
            </a:r>
          </a:p>
        </p:txBody>
      </p:sp>
    </p:spTree>
    <p:extLst>
      <p:ext uri="{BB962C8B-B14F-4D97-AF65-F5344CB8AC3E}">
        <p14:creationId xmlns:p14="http://schemas.microsoft.com/office/powerpoint/2010/main" val="3093044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EEF42-FEB5-2643-A61D-357A2EB13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694" y="106560"/>
            <a:ext cx="11430000" cy="1014761"/>
          </a:xfrm>
        </p:spPr>
        <p:txBody>
          <a:bodyPr/>
          <a:lstStyle/>
          <a:p>
            <a:r>
              <a:rPr lang="en-US" dirty="0"/>
              <a:t>Raised in Albany, NY</a:t>
            </a:r>
          </a:p>
        </p:txBody>
      </p:sp>
      <p:pic>
        <p:nvPicPr>
          <p:cNvPr id="4" name="Picture 3" descr="A body of water with buildings around it&#10;&#10;Description automatically generated with medium confidence">
            <a:extLst>
              <a:ext uri="{FF2B5EF4-FFF2-40B4-BE49-F238E27FC236}">
                <a16:creationId xmlns:a16="http://schemas.microsoft.com/office/drawing/2014/main" id="{69C7E71E-1567-9544-87D5-B4D2FB037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51905"/>
            <a:ext cx="4075783" cy="27184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1D525C-91FD-0448-B899-7226AA3E8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007" y="1017870"/>
            <a:ext cx="4695196" cy="23199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6B90FD-0C68-E04B-B608-4FE51E51E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4806" y="3594333"/>
            <a:ext cx="3803776" cy="285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24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89579-C98F-494F-AE95-621161AF2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156012"/>
            <a:ext cx="11430000" cy="1014761"/>
          </a:xfrm>
        </p:spPr>
        <p:txBody>
          <a:bodyPr/>
          <a:lstStyle/>
          <a:p>
            <a:r>
              <a:rPr lang="en-US" dirty="0"/>
              <a:t>My family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93DE69-2C71-3342-8BF8-3A2766CE9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73" y="1215483"/>
            <a:ext cx="4967330" cy="33148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8C2E55-E3F1-C04C-9D42-F2FF8B949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650" y="1215483"/>
            <a:ext cx="3512634" cy="4683512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6C005D6-6C89-5A4D-B84B-54CCABC5B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472182" y="1686931"/>
            <a:ext cx="3771581" cy="282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11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B8005-034C-C64B-A0BC-EECA1464F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073" y="159015"/>
            <a:ext cx="11430000" cy="1014761"/>
          </a:xfrm>
        </p:spPr>
        <p:txBody>
          <a:bodyPr/>
          <a:lstStyle/>
          <a:p>
            <a:r>
              <a:rPr lang="en-US" dirty="0"/>
              <a:t>In my free time ….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E54779-0B42-8F44-B753-A41AE2FC9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073" y="3910671"/>
            <a:ext cx="3352800" cy="2514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3BB7A4-08EA-ED4C-8162-67ACF12F3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215" y="771213"/>
            <a:ext cx="4408991" cy="29364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190A2A-E483-6F4C-85FF-831AECBEE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796" y="1068559"/>
            <a:ext cx="1963544" cy="2618059"/>
          </a:xfrm>
          <a:prstGeom prst="rect">
            <a:avLst/>
          </a:prstGeom>
        </p:spPr>
      </p:pic>
      <p:sp>
        <p:nvSpPr>
          <p:cNvPr id="17" name="AutoShape 16" descr="May be an image of 1 person">
            <a:extLst>
              <a:ext uri="{FF2B5EF4-FFF2-40B4-BE49-F238E27FC236}">
                <a16:creationId xmlns:a16="http://schemas.microsoft.com/office/drawing/2014/main" id="{0730B994-5AD3-9D40-BC34-81B95F7463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C980259-9458-5143-872A-0D0F70D15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4102720"/>
            <a:ext cx="2960077" cy="2220058"/>
          </a:xfrm>
          <a:prstGeom prst="rect">
            <a:avLst/>
          </a:prstGeom>
        </p:spPr>
      </p:pic>
      <p:pic>
        <p:nvPicPr>
          <p:cNvPr id="5" name="Picture 4" descr="A person swinging a golf club&#10;&#10;Description automatically generated">
            <a:extLst>
              <a:ext uri="{FF2B5EF4-FFF2-40B4-BE49-F238E27FC236}">
                <a16:creationId xmlns:a16="http://schemas.microsoft.com/office/drawing/2014/main" id="{1FA7D47B-84A4-C640-A614-C6B6B1FD8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369" y="954804"/>
            <a:ext cx="2120687" cy="26441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B312A2-93D8-1040-B25D-0DEBFCF2F04F}"/>
              </a:ext>
            </a:extLst>
          </p:cNvPr>
          <p:cNvSpPr txBox="1"/>
          <p:nvPr/>
        </p:nvSpPr>
        <p:spPr>
          <a:xfrm>
            <a:off x="10363200" y="4465983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Cut board game</a:t>
            </a:r>
          </a:p>
          <a:p>
            <a:r>
              <a:rPr lang="en-US" dirty="0"/>
              <a:t>And TFK?</a:t>
            </a:r>
          </a:p>
        </p:txBody>
      </p:sp>
    </p:spTree>
    <p:extLst>
      <p:ext uri="{BB962C8B-B14F-4D97-AF65-F5344CB8AC3E}">
        <p14:creationId xmlns:p14="http://schemas.microsoft.com/office/powerpoint/2010/main" val="183878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84F5E-9EBF-5443-B79C-16C2207D1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4613" y="200723"/>
            <a:ext cx="8423787" cy="1008646"/>
          </a:xfrm>
        </p:spPr>
        <p:txBody>
          <a:bodyPr/>
          <a:lstStyle/>
          <a:p>
            <a:r>
              <a:rPr lang="en-US" dirty="0"/>
              <a:t>Education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16EDEA5-12D9-C94A-ABCD-8204993C3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116" y="2057161"/>
            <a:ext cx="2598058" cy="2598058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3D37C3B5-DC09-3944-BC3A-785109D3D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586" y="2236776"/>
            <a:ext cx="2238828" cy="22388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10C97-C528-C145-8E40-561B2BC93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698" y="2281466"/>
            <a:ext cx="3888302" cy="16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43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C5DB0-6F18-BC40-B69A-7308FEBE2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5058" y="306713"/>
            <a:ext cx="8068038" cy="973394"/>
          </a:xfrm>
        </p:spPr>
        <p:txBody>
          <a:bodyPr>
            <a:normAutofit/>
          </a:bodyPr>
          <a:lstStyle/>
          <a:p>
            <a:r>
              <a:rPr lang="en-US" dirty="0"/>
              <a:t>Overview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FBBA5-F985-3A44-B836-C1C380F37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5931" y="1708310"/>
            <a:ext cx="8617165" cy="422565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2400" dirty="0"/>
              <a:t>“The effects of cybersecurity on data localization”</a:t>
            </a:r>
          </a:p>
          <a:p>
            <a:pPr lvl="1">
              <a:lnSpc>
                <a:spcPct val="100000"/>
              </a:lnSpc>
              <a:spcBef>
                <a:spcPts val="2400"/>
              </a:spcBef>
            </a:pPr>
            <a:r>
              <a:rPr lang="en-US" dirty="0"/>
              <a:t>Roll-out to different audiences</a:t>
            </a:r>
          </a:p>
          <a:p>
            <a:pPr lvl="1">
              <a:lnSpc>
                <a:spcPct val="100000"/>
              </a:lnSpc>
              <a:spcBef>
                <a:spcPts val="2400"/>
              </a:spcBef>
            </a:pPr>
            <a:r>
              <a:rPr lang="en-US" dirty="0"/>
              <a:t>Choosing a research topic 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2400" dirty="0"/>
              <a:t>A bit of my background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2400" dirty="0"/>
              <a:t>An opportunity for Scheller, teaming with the new GT School of Cybersecurity and Privacy </a:t>
            </a:r>
          </a:p>
        </p:txBody>
      </p:sp>
    </p:spTree>
    <p:extLst>
      <p:ext uri="{BB962C8B-B14F-4D97-AF65-F5344CB8AC3E}">
        <p14:creationId xmlns:p14="http://schemas.microsoft.com/office/powerpoint/2010/main" val="3549743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349CF9-E5C6-354E-ACCD-2DE886060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2303" y="1182210"/>
            <a:ext cx="8627393" cy="3660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/>
              <a:t>Undergrad at Princeton: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860D35-D4A2-CC4F-B106-1AC0754FD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598" y="137839"/>
            <a:ext cx="8627393" cy="878971"/>
          </a:xfrm>
        </p:spPr>
        <p:txBody>
          <a:bodyPr>
            <a:normAutofit fontScale="90000"/>
          </a:bodyPr>
          <a:lstStyle/>
          <a:p>
            <a:r>
              <a:rPr lang="en-US" dirty="0"/>
              <a:t>Lifelong Love of Computing/Cyber/Privacy</a:t>
            </a:r>
          </a:p>
        </p:txBody>
      </p:sp>
      <p:pic>
        <p:nvPicPr>
          <p:cNvPr id="5" name="Picture 4" descr="Text, letter, whiteboard&#10;&#10;Description automatically generated">
            <a:extLst>
              <a:ext uri="{FF2B5EF4-FFF2-40B4-BE49-F238E27FC236}">
                <a16:creationId xmlns:a16="http://schemas.microsoft.com/office/drawing/2014/main" id="{B28A8D1E-690A-664E-951B-EE05F0E80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720" y="1982319"/>
            <a:ext cx="2468018" cy="366019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14C0CF8-35CE-FB4E-8470-0DA5174FA6E2}"/>
              </a:ext>
            </a:extLst>
          </p:cNvPr>
          <p:cNvGrpSpPr/>
          <p:nvPr/>
        </p:nvGrpSpPr>
        <p:grpSpPr>
          <a:xfrm>
            <a:off x="5669280" y="1416865"/>
            <a:ext cx="4553711" cy="4747877"/>
            <a:chOff x="6854166" y="931747"/>
            <a:chExt cx="2210311" cy="272585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D39FA802-E3F6-6B4D-8643-5F1EAF8D82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4166" y="931747"/>
              <a:ext cx="2210311" cy="272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1C78994-D867-1A42-9781-24D6559DC49C}"/>
                </a:ext>
              </a:extLst>
            </p:cNvPr>
            <p:cNvGrpSpPr/>
            <p:nvPr/>
          </p:nvGrpSpPr>
          <p:grpSpPr>
            <a:xfrm>
              <a:off x="7225990" y="1340566"/>
              <a:ext cx="1248937" cy="2029317"/>
              <a:chOff x="7225990" y="1340566"/>
              <a:chExt cx="1248937" cy="2029317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970A288-0FF6-1140-9743-959F7F98AD37}"/>
                  </a:ext>
                </a:extLst>
              </p:cNvPr>
              <p:cNvSpPr txBox="1"/>
              <p:nvPr/>
            </p:nvSpPr>
            <p:spPr>
              <a:xfrm>
                <a:off x="7225990" y="1340566"/>
                <a:ext cx="1248937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b="1" i="0" u="none" strike="noStrike" dirty="0">
                    <a:solidFill>
                      <a:srgbClr val="333333"/>
                    </a:solidFill>
                    <a:effectLst/>
                    <a:latin typeface="+mj-lt"/>
                    <a:cs typeface="AL BAYAN PLAIN" pitchFamily="2" charset="-78"/>
                  </a:rPr>
                  <a:t>The Onslaught of Complexity: Information Technologies and Their Effects on Legal and Economic Thought.</a:t>
                </a:r>
                <a:endParaRPr lang="en-US" sz="1000" b="1" dirty="0">
                  <a:latin typeface="+mj-lt"/>
                  <a:cs typeface="AL BAYAN PLAIN" pitchFamily="2" charset="-78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66D60E-2D97-2644-BDA5-9C1514051BD6}"/>
                  </a:ext>
                </a:extLst>
              </p:cNvPr>
              <p:cNvSpPr txBox="1"/>
              <p:nvPr/>
            </p:nvSpPr>
            <p:spPr>
              <a:xfrm>
                <a:off x="7361388" y="3108273"/>
                <a:ext cx="1057784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0" i="0" u="none" strike="noStrike" dirty="0">
                    <a:solidFill>
                      <a:srgbClr val="333333"/>
                    </a:solidFill>
                    <a:effectLst/>
                    <a:latin typeface="+mj-lt"/>
                  </a:rPr>
                  <a:t>Peter Swire</a:t>
                </a:r>
                <a:endParaRPr lang="en-US" sz="1100" dirty="0">
                  <a:latin typeface="+mj-lt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6105EC1-13AE-3840-AAD3-3791E6B163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16643" y="2641852"/>
                <a:ext cx="288503" cy="32927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4474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2DF15-2A8C-C244-BE60-315920693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122" y="200722"/>
            <a:ext cx="6948948" cy="1014761"/>
          </a:xfrm>
        </p:spPr>
        <p:txBody>
          <a:bodyPr>
            <a:normAutofit/>
          </a:bodyPr>
          <a:lstStyle/>
          <a:p>
            <a:r>
              <a:rPr lang="en-US" dirty="0"/>
              <a:t>Law Professor, 1990-2013 </a:t>
            </a:r>
            <a:br>
              <a:rPr lang="en-US" dirty="0"/>
            </a:br>
            <a:r>
              <a:rPr lang="en-US" sz="2000" i="1" dirty="0"/>
              <a:t>(except for White House leaves)</a:t>
            </a:r>
            <a:endParaRPr lang="en-US" i="1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E400A0D-E104-3649-9886-EC30234ED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6067"/>
            <a:ext cx="4745620" cy="260350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149A3D6-59DD-034A-8F17-6F4343B8E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6049" y="2035431"/>
            <a:ext cx="2164293" cy="1627414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2CCA1F6A-8896-5941-A418-482D93C3C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525" y="1461209"/>
            <a:ext cx="2775857" cy="27758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6BD526-AD94-0A42-BC75-4D8BBCF5CC66}"/>
              </a:ext>
            </a:extLst>
          </p:cNvPr>
          <p:cNvSpPr txBox="1"/>
          <p:nvPr/>
        </p:nvSpPr>
        <p:spPr>
          <a:xfrm>
            <a:off x="3033184" y="4482792"/>
            <a:ext cx="573913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057"/>
                </a:solidFill>
              </a:rPr>
              <a:t>Taught 17 Different Courses in Law Schools: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Wide-ranging intellectual interests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Taught whatever the School Needed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Privacy Law (1997-)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Law of Cybersecurity (2003-)</a:t>
            </a:r>
          </a:p>
        </p:txBody>
      </p:sp>
    </p:spTree>
    <p:extLst>
      <p:ext uri="{BB962C8B-B14F-4D97-AF65-F5344CB8AC3E}">
        <p14:creationId xmlns:p14="http://schemas.microsoft.com/office/powerpoint/2010/main" val="107594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C2F60-E753-CD43-B40D-B66453EF0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590" y="102640"/>
            <a:ext cx="10354477" cy="943424"/>
          </a:xfrm>
        </p:spPr>
        <p:txBody>
          <a:bodyPr/>
          <a:lstStyle/>
          <a:p>
            <a:r>
              <a:rPr lang="en-US" dirty="0"/>
              <a:t>Government Service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02C1931-FC4E-3D49-BBC7-4F2E24ECB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014" y="1025807"/>
            <a:ext cx="2366229" cy="1659892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52F6F884-7826-CA4F-9103-9A91B4D38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730" y="1075883"/>
            <a:ext cx="3176337" cy="1659892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E023030-9FBD-8245-B881-60C982E5E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523" y="996236"/>
            <a:ext cx="1690512" cy="16905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1A35A1-EA2F-5147-A33E-38B8E1D62310}"/>
              </a:ext>
            </a:extLst>
          </p:cNvPr>
          <p:cNvSpPr txBox="1"/>
          <p:nvPr/>
        </p:nvSpPr>
        <p:spPr>
          <a:xfrm>
            <a:off x="958401" y="2877759"/>
            <a:ext cx="2686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hief Counselor for Privacy, 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1999-2001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8D20FE-AE55-6B4A-8A83-0053D0288FB1}"/>
              </a:ext>
            </a:extLst>
          </p:cNvPr>
          <p:cNvSpPr txBox="1"/>
          <p:nvPr/>
        </p:nvSpPr>
        <p:spPr>
          <a:xfrm>
            <a:off x="4508254" y="2877759"/>
            <a:ext cx="31754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Special Asst. to President Obama for Economic Policy,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2009-2010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692162-A027-BD4C-B4CA-01358A370B6C}"/>
              </a:ext>
            </a:extLst>
          </p:cNvPr>
          <p:cNvSpPr txBox="1"/>
          <p:nvPr/>
        </p:nvSpPr>
        <p:spPr>
          <a:xfrm>
            <a:off x="8546843" y="2982245"/>
            <a:ext cx="3368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NSA Review Group, 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2013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7E73B0-B74E-174C-80A1-CA04960E8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2276" y="4840474"/>
            <a:ext cx="3276600" cy="1422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38296A-B3A3-5645-8C50-3D11DD8090B4}"/>
              </a:ext>
            </a:extLst>
          </p:cNvPr>
          <p:cNvSpPr txBox="1"/>
          <p:nvPr/>
        </p:nvSpPr>
        <p:spPr>
          <a:xfrm>
            <a:off x="5957465" y="5197731"/>
            <a:ext cx="42723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Forum on Cyber Resilience, 2015-21</a:t>
            </a:r>
          </a:p>
          <a:p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Future of Encryption, 2020-</a:t>
            </a:r>
          </a:p>
        </p:txBody>
      </p:sp>
    </p:spTree>
    <p:extLst>
      <p:ext uri="{BB962C8B-B14F-4D97-AF65-F5344CB8AC3E}">
        <p14:creationId xmlns:p14="http://schemas.microsoft.com/office/powerpoint/2010/main" val="1310161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3CD5EF-BE7A-8047-B5E4-F5F26AE1A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4663" y="786745"/>
            <a:ext cx="11092754" cy="59653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 sz="3000" i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8586F5-9A4A-3F49-9341-4D3300067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623" y="200722"/>
            <a:ext cx="10361100" cy="626685"/>
          </a:xfrm>
        </p:spPr>
        <p:txBody>
          <a:bodyPr/>
          <a:lstStyle/>
          <a:p>
            <a:r>
              <a:rPr lang="en-US" dirty="0"/>
              <a:t>Georgia Tech, 2013 - present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50D70B-1ACF-A24F-9D27-8E45EF25B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744" y="4500554"/>
            <a:ext cx="5577131" cy="17089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F00256-9C82-E54B-B056-2E1DBFB35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744" y="3728177"/>
            <a:ext cx="1372895" cy="5183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E70B11-F58F-F747-90B0-01E083B88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540" y="3728520"/>
            <a:ext cx="2857500" cy="533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2D1460-044C-B645-ACD2-FCD3FEE6ED79}"/>
              </a:ext>
            </a:extLst>
          </p:cNvPr>
          <p:cNvSpPr txBox="1"/>
          <p:nvPr/>
        </p:nvSpPr>
        <p:spPr>
          <a:xfrm>
            <a:off x="1516623" y="1100382"/>
            <a:ext cx="907143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MGMT 4725/6725: Information Security Strategies and Policy (this spring)</a:t>
            </a:r>
          </a:p>
          <a:p>
            <a:r>
              <a:rPr lang="en-US" sz="2200" dirty="0"/>
              <a:t>MGMT 4726/6726: Privacy Technology, Policy, and Law (Anton)</a:t>
            </a:r>
          </a:p>
          <a:p>
            <a:endParaRPr lang="en-US" sz="2200" dirty="0"/>
          </a:p>
          <a:p>
            <a:r>
              <a:rPr lang="en-US" sz="2200" dirty="0"/>
              <a:t>MGMT 6727: Privacy for Professionals (online – with Kennedy-Mayo)</a:t>
            </a:r>
          </a:p>
          <a:p>
            <a:endParaRPr lang="en-US" sz="2200" dirty="0"/>
          </a:p>
          <a:p>
            <a:r>
              <a:rPr lang="en-US" sz="2200" dirty="0"/>
              <a:t>Scheller service includes Co-Chair Strategic Planning Committee</a:t>
            </a:r>
          </a:p>
        </p:txBody>
      </p:sp>
    </p:spTree>
    <p:extLst>
      <p:ext uri="{BB962C8B-B14F-4D97-AF65-F5344CB8AC3E}">
        <p14:creationId xmlns:p14="http://schemas.microsoft.com/office/powerpoint/2010/main" val="3923894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2B94-39FF-F94A-9D29-71A5F8FB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135" y="200722"/>
            <a:ext cx="7982855" cy="969103"/>
          </a:xfrm>
        </p:spPr>
        <p:txBody>
          <a:bodyPr>
            <a:normAutofit/>
          </a:bodyPr>
          <a:lstStyle/>
          <a:p>
            <a:r>
              <a:rPr lang="en-US" dirty="0"/>
              <a:t>Industry Advisory Boards</a:t>
            </a:r>
          </a:p>
        </p:txBody>
      </p:sp>
      <p:pic>
        <p:nvPicPr>
          <p:cNvPr id="3" name="Picture 2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F8FB1C75-EFF1-5C4D-9D4C-425D1468C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3855" y="1457345"/>
            <a:ext cx="2579811" cy="1713597"/>
          </a:xfrm>
          <a:prstGeom prst="rect">
            <a:avLst/>
          </a:prstGeom>
        </p:spPr>
      </p:pic>
      <p:pic>
        <p:nvPicPr>
          <p:cNvPr id="5" name="Picture 4" descr="A picture containing text, tool&#10;&#10;Description automatically generated">
            <a:extLst>
              <a:ext uri="{FF2B5EF4-FFF2-40B4-BE49-F238E27FC236}">
                <a16:creationId xmlns:a16="http://schemas.microsoft.com/office/drawing/2014/main" id="{D5FDA95B-1CC6-6842-9D20-C469F87F4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4328" y="4564860"/>
            <a:ext cx="2346190" cy="23461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F83CFC-A249-4045-9BDD-37A7D8268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316" y="3960492"/>
            <a:ext cx="1516822" cy="781393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F2CC492-4987-004F-B743-CF115DCAE8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5287105"/>
            <a:ext cx="2438400" cy="90170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ED7E35B7-DFFB-A949-92F9-80350DC4C9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9778" y="1799146"/>
            <a:ext cx="1689100" cy="1193800"/>
          </a:xfrm>
          <a:prstGeom prst="rect">
            <a:avLst/>
          </a:prstGeom>
        </p:spPr>
      </p:pic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98BDB71E-E487-B84C-915F-3174BF3848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7599" y="3558318"/>
            <a:ext cx="2146256" cy="13414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492F8E-0FC2-D748-9865-09FC48C00A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5982" y="1973375"/>
            <a:ext cx="1654715" cy="78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23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B8DEDE89-D285-5A46-97C5-2B4629CED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152" y="5705817"/>
            <a:ext cx="1268262" cy="78596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5A3713-42C2-AE4C-81D7-BA87993ED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597" y="115135"/>
            <a:ext cx="7607906" cy="94401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Non-Profit Leadership</a:t>
            </a:r>
            <a:br>
              <a:rPr lang="en-US" dirty="0"/>
            </a:br>
            <a:br>
              <a:rPr lang="en-US" b="1" dirty="0"/>
            </a:br>
            <a:br>
              <a:rPr lang="en-US" b="1" dirty="0"/>
            </a:br>
            <a:br>
              <a:rPr lang="en-US" dirty="0"/>
            </a:br>
            <a:endParaRPr lang="en-US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D740E3B-EB6E-F043-90EB-493D928BE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736" y="2201484"/>
            <a:ext cx="2588547" cy="12252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B2B82A-4D80-2841-86B9-8687F52DFB46}"/>
              </a:ext>
            </a:extLst>
          </p:cNvPr>
          <p:cNvSpPr txBox="1"/>
          <p:nvPr/>
        </p:nvSpPr>
        <p:spPr>
          <a:xfrm>
            <a:off x="1493453" y="3598736"/>
            <a:ext cx="5566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Founder &amp; Research Director (2018-)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Academic Fellows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Corporate Memberships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7FAFDA-BBE6-7D44-A277-845FC210BA79}"/>
              </a:ext>
            </a:extLst>
          </p:cNvPr>
          <p:cNvSpPr txBox="1"/>
          <p:nvPr/>
        </p:nvSpPr>
        <p:spPr>
          <a:xfrm>
            <a:off x="1493453" y="1285628"/>
            <a:ext cx="6412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U.S. CLOUD Act (2018) adopted 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our proposal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774EF5E-035F-684C-80B1-A3206112C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17" y="5741031"/>
            <a:ext cx="847836" cy="847836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E456E0AA-FA76-3E47-A46E-477068994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7098" y="5776710"/>
            <a:ext cx="604725" cy="703575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856B03A-FFCA-E947-B943-0A94C2D574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9217" y="5878337"/>
            <a:ext cx="1076772" cy="566354"/>
          </a:xfrm>
          <a:prstGeom prst="rect">
            <a:avLst/>
          </a:prstGeom>
        </p:spPr>
      </p:pic>
      <p:pic>
        <p:nvPicPr>
          <p:cNvPr id="20" name="Picture 19" descr="A picture containing floor, building&#10;&#10;Description automatically generated">
            <a:extLst>
              <a:ext uri="{FF2B5EF4-FFF2-40B4-BE49-F238E27FC236}">
                <a16:creationId xmlns:a16="http://schemas.microsoft.com/office/drawing/2014/main" id="{E8BF252C-DDF8-4F4A-961D-6FA0C291B5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6250" y="5823395"/>
            <a:ext cx="714840" cy="665540"/>
          </a:xfrm>
          <a:prstGeom prst="rect">
            <a:avLst/>
          </a:prstGeom>
        </p:spPr>
      </p:pic>
      <p:pic>
        <p:nvPicPr>
          <p:cNvPr id="22" name="Picture 21" descr="Logo, icon&#10;&#10;Description automatically generated">
            <a:extLst>
              <a:ext uri="{FF2B5EF4-FFF2-40B4-BE49-F238E27FC236}">
                <a16:creationId xmlns:a16="http://schemas.microsoft.com/office/drawing/2014/main" id="{40A5E460-DCE2-274D-90EB-93CBC6D4B1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4435" y="5832889"/>
            <a:ext cx="1085759" cy="611802"/>
          </a:xfrm>
          <a:prstGeom prst="rect">
            <a:avLst/>
          </a:prstGeom>
        </p:spPr>
      </p:pic>
      <p:pic>
        <p:nvPicPr>
          <p:cNvPr id="23" name="Picture 22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7819BC05-159C-4246-B622-AC8E4DAD48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1044" y="5590583"/>
            <a:ext cx="1739900" cy="1155700"/>
          </a:xfrm>
          <a:prstGeom prst="rect">
            <a:avLst/>
          </a:prstGeom>
        </p:spPr>
      </p:pic>
      <p:pic>
        <p:nvPicPr>
          <p:cNvPr id="24" name="Picture 23" descr="Logo, icon&#10;&#10;Description automatically generated">
            <a:extLst>
              <a:ext uri="{FF2B5EF4-FFF2-40B4-BE49-F238E27FC236}">
                <a16:creationId xmlns:a16="http://schemas.microsoft.com/office/drawing/2014/main" id="{47EB2ED9-BF6B-B04E-9A83-A0912F1F84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07442" y="5794305"/>
            <a:ext cx="654586" cy="65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97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011680" y="1215483"/>
            <a:ext cx="7178040" cy="5441795"/>
          </a:xfrm>
        </p:spPr>
        <p:txBody>
          <a:bodyPr vert="horz" lIns="91440" tIns="45720" rIns="13208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200" dirty="0">
                <a:cs typeface="ＭＳ Ｐゴシック" pitchFamily="-108" charset="-128"/>
              </a:rPr>
              <a:t>GT School of Cybersecurity and Privacy created fall 2020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200" dirty="0">
                <a:cs typeface="ＭＳ Ｐゴシック" pitchFamily="-108" charset="-128"/>
              </a:rPr>
              <a:t>Currently in 1</a:t>
            </a:r>
            <a:r>
              <a:rPr lang="en-US" sz="2200" baseline="30000" dirty="0">
                <a:cs typeface="ＭＳ Ｐゴシック" pitchFamily="-108" charset="-128"/>
              </a:rPr>
              <a:t>st</a:t>
            </a:r>
            <a:r>
              <a:rPr lang="en-US" sz="2200" dirty="0">
                <a:cs typeface="ＭＳ Ｐゴシック" pitchFamily="-108" charset="-128"/>
              </a:rPr>
              <a:t> year of full operation, under interim chair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200" dirty="0">
                <a:cs typeface="ＭＳ Ｐゴシック" pitchFamily="-108" charset="-128"/>
              </a:rPr>
              <a:t>I have a joint appointment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200" dirty="0">
                <a:cs typeface="ＭＳ Ｐゴシック" pitchFamily="-108" charset="-128"/>
              </a:rPr>
              <a:t>Also, I am one of four finalists for chair – I have no clue who will be chair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200" dirty="0">
                <a:cs typeface="ＭＳ Ｐゴシック" pitchFamily="-108" charset="-128"/>
              </a:rPr>
              <a:t>Whatever happens with chair search, I believe there is a significant opportunity for Scheller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6D6DC0-08DC-F048-B0D0-115F6149E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41" y="5233639"/>
            <a:ext cx="11430000" cy="1014761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B3B9274-615D-E04E-B221-C28D7CD6CA43}"/>
              </a:ext>
            </a:extLst>
          </p:cNvPr>
          <p:cNvSpPr txBox="1">
            <a:spLocks/>
          </p:cNvSpPr>
          <p:nvPr/>
        </p:nvSpPr>
        <p:spPr>
          <a:xfrm>
            <a:off x="1413387" y="200722"/>
            <a:ext cx="10636045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rgbClr val="A7934B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An opportunity for Scheller to team with SCP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9FD664-399D-B24D-A9F4-AF2B12253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870" y="230219"/>
            <a:ext cx="6535994" cy="772672"/>
          </a:xfrm>
        </p:spPr>
        <p:txBody>
          <a:bodyPr anchor="ctr">
            <a:normAutofit/>
          </a:bodyPr>
          <a:lstStyle/>
          <a:p>
            <a:r>
              <a:rPr lang="en-US" dirty="0"/>
              <a:t>SCP Mission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5D261B-2B12-3645-9111-21EB68DC41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55448" y="1316174"/>
            <a:ext cx="5945552" cy="445978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/>
              <a:t>“</a:t>
            </a:r>
            <a:r>
              <a:rPr lang="en-US" sz="2600" b="1" dirty="0"/>
              <a:t>Cybersecurity includes not only technology, but the law, business processes, and cultural considerations. </a:t>
            </a:r>
            <a:r>
              <a:rPr lang="en-US" sz="2600" dirty="0"/>
              <a:t>The School of Cybersecurity and Privacy will bring together </a:t>
            </a:r>
            <a:r>
              <a:rPr lang="en-US" sz="2600" b="1" dirty="0"/>
              <a:t>thought leaders from all of those areas</a:t>
            </a:r>
            <a:r>
              <a:rPr lang="en-US" sz="2600" dirty="0"/>
              <a:t> to push the envelope of </a:t>
            </a:r>
            <a:r>
              <a:rPr lang="en-US" sz="2600" b="1" dirty="0"/>
              <a:t>technical innovation </a:t>
            </a:r>
            <a:r>
              <a:rPr lang="en-US" sz="2600" dirty="0"/>
              <a:t>and </a:t>
            </a:r>
            <a:r>
              <a:rPr lang="en-US" sz="2600" b="1" dirty="0"/>
              <a:t>produce the workforce of the future</a:t>
            </a:r>
            <a:r>
              <a:rPr lang="en-US" sz="2600" dirty="0"/>
              <a:t>.”</a:t>
            </a:r>
          </a:p>
          <a:p>
            <a:pPr marL="0" indent="0" algn="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dirty="0"/>
              <a:t>	</a:t>
            </a:r>
            <a:br>
              <a:rPr lang="en-US" sz="2600" dirty="0"/>
            </a:br>
            <a:r>
              <a:rPr lang="en-US" sz="2600" dirty="0"/>
              <a:t>- Dean Charles Isbell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600" dirty="0"/>
          </a:p>
        </p:txBody>
      </p:sp>
      <p:pic>
        <p:nvPicPr>
          <p:cNvPr id="9" name="Content Placeholder 8" descr="A picture containing person, person, suit, wearing&#10;&#10;Description automatically generated">
            <a:extLst>
              <a:ext uri="{FF2B5EF4-FFF2-40B4-BE49-F238E27FC236}">
                <a16:creationId xmlns:a16="http://schemas.microsoft.com/office/drawing/2014/main" id="{853041F9-D25E-E641-8C73-2B87DC6173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121490" y="1807102"/>
            <a:ext cx="2167405" cy="2612498"/>
          </a:xfrm>
        </p:spPr>
      </p:pic>
    </p:spTree>
    <p:extLst>
      <p:ext uri="{BB962C8B-B14F-4D97-AF65-F5344CB8AC3E}">
        <p14:creationId xmlns:p14="http://schemas.microsoft.com/office/powerpoint/2010/main" val="2617616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287163"/>
            <a:ext cx="8332470" cy="4504038"/>
          </a:xfrm>
          <a:prstGeom prst="rect">
            <a:avLst/>
          </a:prstGeom>
        </p:spPr>
      </p:pic>
      <p:sp>
        <p:nvSpPr>
          <p:cNvPr id="129029" name="Rectangle 6"/>
          <p:cNvSpPr>
            <a:spLocks noGrp="1" noChangeArrowheads="1"/>
          </p:cNvSpPr>
          <p:nvPr>
            <p:ph type="title"/>
          </p:nvPr>
        </p:nvSpPr>
        <p:spPr>
          <a:xfrm>
            <a:off x="1638300" y="457199"/>
            <a:ext cx="8915400" cy="1219200"/>
          </a:xfrm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Balance Across Disciplines</a:t>
            </a:r>
            <a:endParaRPr lang="en-US" sz="1600" i="1" dirty="0">
              <a:solidFill>
                <a:srgbClr val="3333CC"/>
              </a:solidFill>
              <a:ea typeface="ヒラギノ角ゴ ProN W3" pitchFamily="-103" charset="-128"/>
              <a:cs typeface="ヒラギノ角ゴ ProN W3" pitchFamily="-103" charset="-12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42FE5-3998-D44B-A77F-2AEBF909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122" y="215237"/>
            <a:ext cx="9902283" cy="904178"/>
          </a:xfrm>
        </p:spPr>
        <p:txBody>
          <a:bodyPr>
            <a:normAutofit fontScale="90000"/>
          </a:bodyPr>
          <a:lstStyle/>
          <a:p>
            <a:r>
              <a:rPr lang="en-US" dirty="0"/>
              <a:t>ABET Accreditation Curriculum Requirements: Current Composition of SCP Faculty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88F12E7-8044-A148-B928-7D5725DFBA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6810383"/>
              </p:ext>
            </p:extLst>
          </p:nvPr>
        </p:nvGraphicFramePr>
        <p:xfrm>
          <a:off x="490659" y="1616926"/>
          <a:ext cx="9902283" cy="4884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69222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76262"/>
            <a:ext cx="8229600" cy="579438"/>
          </a:xfrm>
        </p:spPr>
        <p:txBody>
          <a:bodyPr>
            <a:normAutofit fontScale="90000"/>
          </a:bodyPr>
          <a:lstStyle/>
          <a:p>
            <a:r>
              <a:rPr lang="en-US" dirty="0"/>
              <a:t>Why EU Privacy Law is Relevant to Data Localization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455738"/>
            <a:ext cx="4343400" cy="5029200"/>
          </a:xfrm>
        </p:spPr>
        <p:txBody>
          <a:bodyPr>
            <a:normAutofit/>
          </a:bodyPr>
          <a:lstStyle/>
          <a:p>
            <a:r>
              <a:rPr lang="en-US" sz="1900" b="1" dirty="0">
                <a:latin typeface="+mj-lt"/>
              </a:rPr>
              <a:t>Ban on transfers </a:t>
            </a:r>
            <a:r>
              <a:rPr lang="en-US" sz="1900" dirty="0">
                <a:latin typeface="+mj-lt"/>
              </a:rPr>
              <a:t>of personal data from EU to US and other countries </a:t>
            </a:r>
            <a:r>
              <a:rPr lang="en-US" sz="1900" b="1" dirty="0">
                <a:latin typeface="+mj-lt"/>
              </a:rPr>
              <a:t>unless they provide “adequate” protection</a:t>
            </a:r>
          </a:p>
          <a:p>
            <a:r>
              <a:rPr lang="en-US" sz="1900" dirty="0">
                <a:latin typeface="+mj-lt"/>
              </a:rPr>
              <a:t>If the country isn’t “adequate”</a:t>
            </a:r>
          </a:p>
          <a:p>
            <a:pPr lvl="1"/>
            <a:r>
              <a:rPr lang="en-US" sz="1900" dirty="0">
                <a:latin typeface="+mj-lt"/>
              </a:rPr>
              <a:t>Limited exceptions to transfer data </a:t>
            </a:r>
          </a:p>
          <a:p>
            <a:pPr lvl="1"/>
            <a:r>
              <a:rPr lang="en-US" sz="1900" dirty="0">
                <a:latin typeface="+mj-lt"/>
              </a:rPr>
              <a:t>Court struck down EU/US Safe Harbor (2015) and EU/US Privacy Shield  (July 2020) in </a:t>
            </a:r>
            <a:r>
              <a:rPr lang="en-US" sz="1900" b="1" i="1" dirty="0">
                <a:latin typeface="+mj-lt"/>
              </a:rPr>
              <a:t>Schrems II </a:t>
            </a:r>
            <a:r>
              <a:rPr lang="en-US" sz="1900" b="1" dirty="0">
                <a:latin typeface="+mj-lt"/>
              </a:rPr>
              <a:t>case</a:t>
            </a:r>
          </a:p>
          <a:p>
            <a:pPr lvl="1"/>
            <a:r>
              <a:rPr lang="en-US" sz="1900" dirty="0">
                <a:latin typeface="+mj-lt"/>
              </a:rPr>
              <a:t>Court cast doubt on standard contract clauses</a:t>
            </a:r>
          </a:p>
          <a:p>
            <a:r>
              <a:rPr lang="en-US" sz="1900" dirty="0">
                <a:latin typeface="+mj-lt"/>
              </a:rPr>
              <a:t>Bottom line – not clear whether any lawful basis for many transfers from EU to rest of 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77400" y="6553200"/>
            <a:ext cx="838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 </a:t>
            </a:r>
          </a:p>
        </p:txBody>
      </p:sp>
      <p:pic>
        <p:nvPicPr>
          <p:cNvPr id="10242" name="Picture 2" descr="http://images.techhive.com/images/article/2014/06/european_union_map_flag-100310373-lar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1600200"/>
            <a:ext cx="4508500" cy="3381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134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42FE5-3998-D44B-A77F-2AEBF909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902" y="200723"/>
            <a:ext cx="10547555" cy="949652"/>
          </a:xfrm>
        </p:spPr>
        <p:txBody>
          <a:bodyPr>
            <a:normAutofit fontScale="90000"/>
          </a:bodyPr>
          <a:lstStyle/>
          <a:p>
            <a:r>
              <a:rPr lang="en-US" dirty="0"/>
              <a:t>Notice “organizational security” and management/”human security”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88F12E7-8044-A148-B928-7D5725DFBA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8308598"/>
              </p:ext>
            </p:extLst>
          </p:nvPr>
        </p:nvGraphicFramePr>
        <p:xfrm>
          <a:off x="490659" y="1616926"/>
          <a:ext cx="9902283" cy="4884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07007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166" y="194401"/>
            <a:ext cx="3227871" cy="1744795"/>
          </a:xfrm>
          <a:prstGeom prst="rect">
            <a:avLst/>
          </a:prstGeom>
        </p:spPr>
      </p:pic>
      <p:sp>
        <p:nvSpPr>
          <p:cNvPr id="129029" name="Rectangle 6"/>
          <p:cNvSpPr>
            <a:spLocks noGrp="1" noChangeArrowheads="1"/>
          </p:cNvSpPr>
          <p:nvPr>
            <p:ph type="title"/>
          </p:nvPr>
        </p:nvSpPr>
        <p:spPr>
          <a:xfrm>
            <a:off x="1638300" y="457199"/>
            <a:ext cx="8915400" cy="1219200"/>
          </a:xfrm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Organizational Security</a:t>
            </a:r>
            <a:endParaRPr lang="en-US" sz="1600" i="1" dirty="0">
              <a:solidFill>
                <a:srgbClr val="3333CC"/>
              </a:solidFill>
              <a:ea typeface="ヒラギノ角ゴ ProN W3" pitchFamily="-103" charset="-128"/>
              <a:cs typeface="ヒラギノ角ゴ ProN W3" pitchFamily="-103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FCE945-7130-E64E-A1DA-B22E5781F06C}"/>
              </a:ext>
            </a:extLst>
          </p:cNvPr>
          <p:cNvSpPr txBox="1"/>
          <p:nvPr/>
        </p:nvSpPr>
        <p:spPr>
          <a:xfrm>
            <a:off x="1792930" y="2201994"/>
            <a:ext cx="91638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SCP currently has no faculty who focus on “organizational security”</a:t>
            </a:r>
          </a:p>
          <a:p>
            <a:pPr>
              <a:spcBef>
                <a:spcPts val="3600"/>
              </a:spcBef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Organizational Security: “protecting organizations from cybersecurity threats and managing risk to support successful accomplishment of the organizations’ missions.” </a:t>
            </a:r>
          </a:p>
          <a:p>
            <a:pPr>
              <a:spcBef>
                <a:spcPts val="3600"/>
              </a:spcBef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Annual market for cybersecurity services ~ $200 billion</a:t>
            </a:r>
          </a:p>
          <a:p>
            <a:pPr>
              <a:spcBef>
                <a:spcPts val="3600"/>
              </a:spcBef>
            </a:pPr>
            <a:endParaRPr lang="en-US" sz="2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0495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94E2F-4012-F845-989B-069BDC8E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9DC8A9-0A60-664B-93A8-EF5EBC877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890" y="200722"/>
            <a:ext cx="11914890" cy="57020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07C524-FB40-8C4D-8A1E-BF5118FD08C0}"/>
              </a:ext>
            </a:extLst>
          </p:cNvPr>
          <p:cNvSpPr txBox="1"/>
          <p:nvPr/>
        </p:nvSpPr>
        <p:spPr>
          <a:xfrm>
            <a:off x="2939143" y="5902730"/>
            <a:ext cx="6313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Notice “risk management”, plus incident response, compliance, governance</a:t>
            </a:r>
          </a:p>
        </p:txBody>
      </p:sp>
    </p:spTree>
    <p:extLst>
      <p:ext uri="{BB962C8B-B14F-4D97-AF65-F5344CB8AC3E}">
        <p14:creationId xmlns:p14="http://schemas.microsoft.com/office/powerpoint/2010/main" val="25933456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D26E37-C9A5-124F-A252-F4C190497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Support on the Hill for the new School</a:t>
            </a:r>
          </a:p>
          <a:p>
            <a:pPr lvl="1"/>
            <a:r>
              <a:rPr lang="en-US" sz="2200" dirty="0"/>
              <a:t>Last year six new tenure-track hires</a:t>
            </a:r>
          </a:p>
          <a:p>
            <a:pPr lvl="1"/>
            <a:r>
              <a:rPr lang="en-US" sz="2200" dirty="0"/>
              <a:t>Goal to hire at least that many this year</a:t>
            </a:r>
          </a:p>
          <a:p>
            <a:r>
              <a:rPr lang="en-US" sz="2200" dirty="0"/>
              <a:t>Should fill in the current gaps, and strategy for that can be a “cluster hire” of 3+ new faculty</a:t>
            </a:r>
          </a:p>
          <a:p>
            <a:r>
              <a:rPr lang="en-US" sz="2200" dirty="0"/>
              <a:t>Can be business faculty 100% in SCP, or joint appointments with Scheller</a:t>
            </a:r>
          </a:p>
          <a:p>
            <a:r>
              <a:rPr lang="en-US" sz="2200" dirty="0"/>
              <a:t>In sum - a way to get new business faculty “lines” during a time of budget constraints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B48544-E230-0246-87C1-4D54E29FB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Idea: Cluster Hire in Organizational Security</a:t>
            </a:r>
          </a:p>
        </p:txBody>
      </p:sp>
    </p:spTree>
    <p:extLst>
      <p:ext uri="{BB962C8B-B14F-4D97-AF65-F5344CB8AC3E}">
        <p14:creationId xmlns:p14="http://schemas.microsoft.com/office/powerpoint/2010/main" val="1817330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938EAE-FD45-3148-A3FE-C3B2A7231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4"/>
            <a:ext cx="11430000" cy="4677315"/>
          </a:xfrm>
        </p:spPr>
        <p:txBody>
          <a:bodyPr>
            <a:normAutofit/>
          </a:bodyPr>
          <a:lstStyle/>
          <a:p>
            <a:r>
              <a:rPr lang="en-US" sz="2000" b="1" dirty="0"/>
              <a:t>Research funding</a:t>
            </a:r>
          </a:p>
          <a:p>
            <a:pPr lvl="1"/>
            <a:r>
              <a:rPr lang="en-US" sz="2000" dirty="0"/>
              <a:t>In general, </a:t>
            </a:r>
            <a:r>
              <a:rPr lang="en-US" sz="2000" b="1" dirty="0"/>
              <a:t>NSF and other funding more available </a:t>
            </a:r>
            <a:r>
              <a:rPr lang="en-US" sz="2000" dirty="0"/>
              <a:t>to computing faculty in cybersecurity than to business professors</a:t>
            </a:r>
          </a:p>
          <a:p>
            <a:pPr lvl="1"/>
            <a:r>
              <a:rPr lang="en-US" sz="2000" dirty="0"/>
              <a:t>Trend toward </a:t>
            </a:r>
            <a:r>
              <a:rPr lang="en-US" sz="2000" b="1" dirty="0"/>
              <a:t>multi-disciplinary teams</a:t>
            </a:r>
          </a:p>
          <a:p>
            <a:pPr lvl="2"/>
            <a:r>
              <a:rPr lang="en-US" dirty="0"/>
              <a:t>E.g., team organizational and technical expertise</a:t>
            </a:r>
          </a:p>
          <a:p>
            <a:pPr lvl="2"/>
            <a:r>
              <a:rPr lang="en-US" dirty="0"/>
              <a:t>Many great research topics, due to market and technical changes</a:t>
            </a:r>
          </a:p>
          <a:p>
            <a:pPr lvl="1"/>
            <a:r>
              <a:rPr lang="en-US" sz="2000" dirty="0"/>
              <a:t>One possibility – this funding can support faculty summer salaries</a:t>
            </a:r>
          </a:p>
          <a:p>
            <a:r>
              <a:rPr lang="en-US" sz="2000" dirty="0"/>
              <a:t>One example: </a:t>
            </a:r>
            <a:r>
              <a:rPr lang="en-US" sz="2000" b="1" dirty="0"/>
              <a:t>supply chain as critical cyber risk</a:t>
            </a:r>
          </a:p>
          <a:p>
            <a:pPr lvl="1"/>
            <a:r>
              <a:rPr lang="en-US" sz="2000" dirty="0"/>
              <a:t>SolarWinds – attack through a software security provider</a:t>
            </a:r>
          </a:p>
          <a:p>
            <a:pPr lvl="1"/>
            <a:r>
              <a:rPr lang="en-US" sz="2000" dirty="0"/>
              <a:t>Now, huge focus on managing the supply chain</a:t>
            </a:r>
          </a:p>
          <a:p>
            <a:pPr lvl="2"/>
            <a:r>
              <a:rPr lang="en-US" dirty="0"/>
              <a:t>To date, attention from technical experts looking at technical risks</a:t>
            </a:r>
          </a:p>
          <a:p>
            <a:pPr lvl="2"/>
            <a:r>
              <a:rPr lang="en-US" b="1" dirty="0"/>
              <a:t>International trade </a:t>
            </a:r>
            <a:r>
              <a:rPr lang="en-US" dirty="0"/>
              <a:t>expertise is needed, and </a:t>
            </a:r>
            <a:r>
              <a:rPr lang="en-US" b="1" dirty="0"/>
              <a:t>management/strategic </a:t>
            </a:r>
            <a:r>
              <a:rPr lang="en-US" dirty="0"/>
              <a:t>expertise</a:t>
            </a:r>
          </a:p>
          <a:p>
            <a:pPr lvl="1"/>
            <a:r>
              <a:rPr lang="en-US" sz="2000" b="1" dirty="0"/>
              <a:t>A good research topic for business faculty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D9F0E6-0331-D449-A55B-B47712945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Teaming Scheller and SCP: Research</a:t>
            </a:r>
          </a:p>
        </p:txBody>
      </p:sp>
    </p:spTree>
    <p:extLst>
      <p:ext uri="{BB962C8B-B14F-4D97-AF65-F5344CB8AC3E}">
        <p14:creationId xmlns:p14="http://schemas.microsoft.com/office/powerpoint/2010/main" val="39782776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D940BE-1D2A-9B40-BE97-DD964CD0C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Boards of Directors – increasingly seek a cyber-trained Director</a:t>
            </a:r>
          </a:p>
          <a:p>
            <a:r>
              <a:rPr lang="en-US" dirty="0"/>
              <a:t>General managers, at senior levels – increasingly, need to learn to manage a major risk – cybersecurity</a:t>
            </a:r>
          </a:p>
          <a:p>
            <a:r>
              <a:rPr lang="en-US" dirty="0"/>
              <a:t>Outstanding GT reputation in technical cybersecurity is a selling point for managing the business aspects as well</a:t>
            </a:r>
          </a:p>
          <a:p>
            <a:r>
              <a:rPr lang="en-US" dirty="0"/>
              <a:t>Fits with current Scheller push for certificates and other shorter-term and/or online learning </a:t>
            </a:r>
          </a:p>
          <a:p>
            <a:endParaRPr lang="en-US" dirty="0"/>
          </a:p>
          <a:p>
            <a:r>
              <a:rPr lang="en-US" dirty="0"/>
              <a:t>Scheller can also help offer company-specific programs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97A0ED-8201-5B4F-B75F-DDBFE7B8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Teaming Scheller and SCP: Executive Education</a:t>
            </a:r>
          </a:p>
        </p:txBody>
      </p:sp>
    </p:spTree>
    <p:extLst>
      <p:ext uri="{BB962C8B-B14F-4D97-AF65-F5344CB8AC3E}">
        <p14:creationId xmlns:p14="http://schemas.microsoft.com/office/powerpoint/2010/main" val="899177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42F7B7-F3BD-F24F-A20E-D683F43FD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SCP to succeed, it will need to be excellent on organizational security issues</a:t>
            </a:r>
          </a:p>
          <a:p>
            <a:r>
              <a:rPr lang="en-US" dirty="0"/>
              <a:t>Consider the best ways to team together to make that happen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6E8E65-90A6-9245-A705-E8B2A2662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Conclusion: Who and How to do Organizational Security?</a:t>
            </a:r>
          </a:p>
        </p:txBody>
      </p:sp>
    </p:spTree>
    <p:extLst>
      <p:ext uri="{BB962C8B-B14F-4D97-AF65-F5344CB8AC3E}">
        <p14:creationId xmlns:p14="http://schemas.microsoft.com/office/powerpoint/2010/main" val="17702312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28ACA6-AC45-BC44-BD01-AFB24FBB9157}"/>
              </a:ext>
            </a:extLst>
          </p:cNvPr>
          <p:cNvSpPr txBox="1"/>
          <p:nvPr/>
        </p:nvSpPr>
        <p:spPr>
          <a:xfrm>
            <a:off x="493485" y="1968032"/>
            <a:ext cx="1017451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Thank you</a:t>
            </a:r>
          </a:p>
          <a:p>
            <a:pPr algn="ctr"/>
            <a:endParaRPr lang="en-US" sz="2800" dirty="0">
              <a:solidFill>
                <a:srgbClr val="A7934B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sz="2800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Discussion and Questions?</a:t>
            </a:r>
            <a:br>
              <a:rPr lang="en-US" sz="2800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2800" dirty="0">
              <a:solidFill>
                <a:srgbClr val="A7934B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sz="2800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Data localization</a:t>
            </a:r>
          </a:p>
          <a:p>
            <a:pPr algn="ctr"/>
            <a:r>
              <a:rPr lang="en-US" sz="2800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How to select a research project</a:t>
            </a:r>
          </a:p>
          <a:p>
            <a:pPr algn="ctr"/>
            <a:r>
              <a:rPr lang="en-US" sz="2800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School of Cybersecurity and Privacy</a:t>
            </a:r>
          </a:p>
        </p:txBody>
      </p:sp>
    </p:spTree>
    <p:extLst>
      <p:ext uri="{BB962C8B-B14F-4D97-AF65-F5344CB8AC3E}">
        <p14:creationId xmlns:p14="http://schemas.microsoft.com/office/powerpoint/2010/main" val="344698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CC57A-1E66-9147-ABA7-2A38DEE2B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China and India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CCA21-2141-AE4D-ABE3-51985CFE4FC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China</a:t>
            </a:r>
          </a:p>
          <a:p>
            <a:pPr lvl="1"/>
            <a:r>
              <a:rPr lang="en-US" dirty="0"/>
              <a:t>National security concerns if data of Chinese nationals goes to other countries</a:t>
            </a:r>
          </a:p>
          <a:p>
            <a:pPr lvl="1"/>
            <a:r>
              <a:rPr lang="en-US" dirty="0"/>
              <a:t>2018 – localization for transfers in critical infrastructure industries</a:t>
            </a:r>
          </a:p>
          <a:p>
            <a:pPr lvl="1"/>
            <a:r>
              <a:rPr lang="en-US" dirty="0"/>
              <a:t>Now – broader localization proposals and rules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231F64-A863-9C47-905F-6CED85BF9F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India</a:t>
            </a:r>
          </a:p>
          <a:p>
            <a:pPr lvl="1"/>
            <a:r>
              <a:rPr lang="en-US" dirty="0"/>
              <a:t>2020: localization for financial transactions</a:t>
            </a:r>
          </a:p>
          <a:p>
            <a:pPr lvl="1"/>
            <a:r>
              <a:rPr lang="en-US" dirty="0"/>
              <a:t>Its Supreme Court said India must pass a national privacy law</a:t>
            </a:r>
          </a:p>
          <a:p>
            <a:pPr lvl="2"/>
            <a:r>
              <a:rPr lang="en-US" sz="2400" dirty="0"/>
              <a:t>Legislation may pass soon</a:t>
            </a:r>
          </a:p>
          <a:p>
            <a:pPr lvl="2"/>
            <a:r>
              <a:rPr lang="en-US" sz="2400" dirty="0"/>
              <a:t>Legislation has broad rules requiring “hard” localization – transfers not permitted</a:t>
            </a:r>
          </a:p>
        </p:txBody>
      </p:sp>
    </p:spTree>
    <p:extLst>
      <p:ext uri="{BB962C8B-B14F-4D97-AF65-F5344CB8AC3E}">
        <p14:creationId xmlns:p14="http://schemas.microsoft.com/office/powerpoint/2010/main" val="830496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117414-92CF-344E-8055-E939DCFA2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How does globalization look if you remove EU, India, and China?</a:t>
            </a:r>
          </a:p>
          <a:p>
            <a:r>
              <a:rPr lang="en-US" sz="2400" b="1" dirty="0"/>
              <a:t>National security and “data sovereignty”</a:t>
            </a:r>
          </a:p>
          <a:p>
            <a:pPr lvl="1"/>
            <a:r>
              <a:rPr lang="en-US" dirty="0"/>
              <a:t>Would U.S. persons want their sensitive data to go to Russia, etc.?</a:t>
            </a:r>
          </a:p>
          <a:p>
            <a:r>
              <a:rPr lang="en-US" sz="2400" b="1" dirty="0"/>
              <a:t>Localization</a:t>
            </a:r>
            <a:r>
              <a:rPr lang="en-US" sz="2400" dirty="0"/>
              <a:t> has been supported as a way to </a:t>
            </a:r>
            <a:r>
              <a:rPr lang="en-US" sz="2400" b="1" dirty="0"/>
              <a:t>improve security</a:t>
            </a:r>
          </a:p>
          <a:p>
            <a:pPr lvl="1"/>
            <a:r>
              <a:rPr lang="en-US" dirty="0"/>
              <a:t>National security – keep the data local</a:t>
            </a:r>
          </a:p>
          <a:p>
            <a:pPr lvl="1"/>
            <a:r>
              <a:rPr lang="en-US" dirty="0"/>
              <a:t>Privacy – keep the data secure in EU/India where it’s safe</a:t>
            </a:r>
          </a:p>
          <a:p>
            <a:r>
              <a:rPr lang="en-US" sz="2400" b="1" dirty="0"/>
              <a:t>Our paper</a:t>
            </a:r>
            <a:r>
              <a:rPr lang="en-US" sz="2400" dirty="0"/>
              <a:t>:</a:t>
            </a:r>
          </a:p>
          <a:p>
            <a:pPr lvl="1"/>
            <a:r>
              <a:rPr lang="en-US" dirty="0"/>
              <a:t>Localization poses </a:t>
            </a:r>
            <a:r>
              <a:rPr lang="en-US" b="1" dirty="0"/>
              <a:t>large risks </a:t>
            </a:r>
            <a:r>
              <a:rPr lang="en-US" dirty="0"/>
              <a:t>to cybersecurity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D7EE91-6CF3-AF45-8F5A-85374FEB9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Globalization to Localization</a:t>
            </a:r>
          </a:p>
        </p:txBody>
      </p:sp>
    </p:spTree>
    <p:extLst>
      <p:ext uri="{BB962C8B-B14F-4D97-AF65-F5344CB8AC3E}">
        <p14:creationId xmlns:p14="http://schemas.microsoft.com/office/powerpoint/2010/main" val="762010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CA95E4-E012-514D-BCCA-31196FDCD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Literature review – no previous systematic discussion</a:t>
            </a:r>
          </a:p>
          <a:p>
            <a:r>
              <a:rPr lang="en-US" dirty="0"/>
              <a:t>Interviews with industry experts</a:t>
            </a:r>
          </a:p>
          <a:p>
            <a:r>
              <a:rPr lang="en-US" dirty="0"/>
              <a:t>Reviewed 200+ comments to EU that expressed concerns about limits on transfers after </a:t>
            </a:r>
            <a:r>
              <a:rPr lang="en-US" i="1" dirty="0"/>
              <a:t>Schrems II</a:t>
            </a:r>
            <a:r>
              <a:rPr lang="en-US" dirty="0"/>
              <a:t> case</a:t>
            </a:r>
          </a:p>
          <a:p>
            <a:r>
              <a:rPr lang="en-US" dirty="0"/>
              <a:t>Over a year spent trying to explain it systematically and clearly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60CF9D-BB13-8143-A941-16776F0AF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research included</a:t>
            </a:r>
          </a:p>
        </p:txBody>
      </p:sp>
    </p:spTree>
    <p:extLst>
      <p:ext uri="{BB962C8B-B14F-4D97-AF65-F5344CB8AC3E}">
        <p14:creationId xmlns:p14="http://schemas.microsoft.com/office/powerpoint/2010/main" val="2816031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303194-446C-354F-8367-0B557C8B4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Risks to integrated </a:t>
            </a:r>
            <a:r>
              <a:rPr lang="en-US" b="1" dirty="0"/>
              <a:t>management</a:t>
            </a:r>
            <a:r>
              <a:rPr lang="en-US" dirty="0"/>
              <a:t> of cybersecurity risk</a:t>
            </a:r>
          </a:p>
          <a:p>
            <a:r>
              <a:rPr lang="en-US" dirty="0"/>
              <a:t>Limits provision of cybersecurity-related </a:t>
            </a:r>
            <a:r>
              <a:rPr lang="en-US" b="1" dirty="0"/>
              <a:t>services</a:t>
            </a:r>
            <a:r>
              <a:rPr lang="en-US" dirty="0"/>
              <a:t> to third parties (pay)</a:t>
            </a:r>
          </a:p>
          <a:p>
            <a:r>
              <a:rPr lang="en-US" dirty="0"/>
              <a:t>Limits </a:t>
            </a:r>
            <a:r>
              <a:rPr lang="en-US" b="1" dirty="0"/>
              <a:t>information sharing </a:t>
            </a:r>
            <a:r>
              <a:rPr lang="en-US" dirty="0"/>
              <a:t>to third parties to help cybersecurity (free)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0DE120-0E85-E845-B0D4-455E9A75B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Categorizing the Effects of Data Localization on Cybersecurity</a:t>
            </a:r>
          </a:p>
        </p:txBody>
      </p:sp>
    </p:spTree>
    <p:extLst>
      <p:ext uri="{BB962C8B-B14F-4D97-AF65-F5344CB8AC3E}">
        <p14:creationId xmlns:p14="http://schemas.microsoft.com/office/powerpoint/2010/main" val="1828917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B6983A-6087-644B-9C19-5584E7342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ISO 27002 has 14 types of cybersecurity controls</a:t>
            </a:r>
          </a:p>
          <a:p>
            <a:pPr lvl="1"/>
            <a:r>
              <a:rPr lang="en-US" dirty="0"/>
              <a:t>13 of them are disrupted by data localization</a:t>
            </a:r>
          </a:p>
          <a:p>
            <a:pPr lvl="1"/>
            <a:r>
              <a:rPr lang="en-US" dirty="0"/>
              <a:t>Asset management, access controls, systems acquisitions, audit, etc.</a:t>
            </a:r>
          </a:p>
          <a:p>
            <a:r>
              <a:rPr lang="en-US" sz="2400" dirty="0"/>
              <a:t>Effects of localization include:</a:t>
            </a:r>
          </a:p>
          <a:p>
            <a:pPr lvl="1"/>
            <a:r>
              <a:rPr lang="en-US" dirty="0"/>
              <a:t>Managers lose the </a:t>
            </a:r>
            <a:r>
              <a:rPr lang="en-US" b="1" dirty="0"/>
              <a:t>big picture</a:t>
            </a:r>
          </a:p>
          <a:p>
            <a:pPr lvl="1"/>
            <a:r>
              <a:rPr lang="en-US" b="1" dirty="0"/>
              <a:t>Complexity</a:t>
            </a:r>
            <a:r>
              <a:rPr lang="en-US" dirty="0"/>
              <a:t> reduces cybersecurity</a:t>
            </a:r>
          </a:p>
          <a:p>
            <a:pPr lvl="1"/>
            <a:r>
              <a:rPr lang="en-US" dirty="0"/>
              <a:t>Less efficient </a:t>
            </a:r>
            <a:r>
              <a:rPr lang="en-US" b="1" dirty="0"/>
              <a:t>division of labor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A86C87-F0FC-D545-8999-9D87C2EAD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Risk Management</a:t>
            </a:r>
          </a:p>
        </p:txBody>
      </p:sp>
    </p:spTree>
    <p:extLst>
      <p:ext uri="{BB962C8B-B14F-4D97-AF65-F5344CB8AC3E}">
        <p14:creationId xmlns:p14="http://schemas.microsoft.com/office/powerpoint/2010/main" val="3845225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B3DD08-17FC-B44D-A844-984AC13B9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$200 billion/year market </a:t>
            </a:r>
            <a:r>
              <a:rPr lang="en-US" sz="2400" dirty="0"/>
              <a:t>for these services</a:t>
            </a:r>
          </a:p>
          <a:p>
            <a:pPr lvl="1"/>
            <a:r>
              <a:rPr lang="en-US" dirty="0"/>
              <a:t>Cloud, and limited expertise in-house</a:t>
            </a:r>
          </a:p>
          <a:p>
            <a:r>
              <a:rPr lang="en-US" sz="2400" dirty="0"/>
              <a:t>Localization limits access to the </a:t>
            </a:r>
            <a:r>
              <a:rPr lang="en-US" sz="2400" b="1" dirty="0"/>
              <a:t>state of the art</a:t>
            </a:r>
          </a:p>
          <a:p>
            <a:pPr lvl="1"/>
            <a:r>
              <a:rPr lang="en-US" dirty="0"/>
              <a:t>Purchasers of the state of the art are better protected</a:t>
            </a:r>
          </a:p>
          <a:p>
            <a:pPr lvl="1"/>
            <a:r>
              <a:rPr lang="en-US" dirty="0"/>
              <a:t>Makes EU or India the target, when they use worse services</a:t>
            </a:r>
          </a:p>
          <a:p>
            <a:pPr lvl="2"/>
            <a:r>
              <a:rPr lang="en-US" sz="2400" dirty="0"/>
              <a:t>In the name of protecting data, result is weakening protection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DC5D1D-64FF-7946-800E-1190E7F58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Third-party cybersecurity services</a:t>
            </a:r>
          </a:p>
        </p:txBody>
      </p:sp>
    </p:spTree>
    <p:extLst>
      <p:ext uri="{BB962C8B-B14F-4D97-AF65-F5344CB8AC3E}">
        <p14:creationId xmlns:p14="http://schemas.microsoft.com/office/powerpoint/2010/main" val="222858400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4CDE54F6-6007-2848-B683-2C1822FC5485}" vid="{C0D1DEBA-DE5C-9C46-9118-2685038DF7C3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CDE54F6-6007-2848-B683-2C1822FC5485}" vid="{FB47B6FD-F52A-2B42-851E-06D2988544C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7728</TotalTime>
  <Words>1672</Words>
  <Application>Microsoft Office PowerPoint</Application>
  <PresentationFormat>Widescreen</PresentationFormat>
  <Paragraphs>207</Paragraphs>
  <Slides>37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Calibri</vt:lpstr>
      <vt:lpstr>Roboto Slab</vt:lpstr>
      <vt:lpstr>Roboto</vt:lpstr>
      <vt:lpstr>Arial</vt:lpstr>
      <vt:lpstr>Custom Design</vt:lpstr>
      <vt:lpstr>1_Custom Design</vt:lpstr>
      <vt:lpstr>Scheller Distinguished Speaker Series: Cybersecurity, Data Localization, and Choosing Your Research </vt:lpstr>
      <vt:lpstr>Overview</vt:lpstr>
      <vt:lpstr>Why EU Privacy Law is Relevant to Data Localization</vt:lpstr>
      <vt:lpstr>China and India</vt:lpstr>
      <vt:lpstr>From Globalization to Localization</vt:lpstr>
      <vt:lpstr>Our research included</vt:lpstr>
      <vt:lpstr>Categorizing the Effects of Data Localization on Cybersecurity</vt:lpstr>
      <vt:lpstr>Integrated Risk Management</vt:lpstr>
      <vt:lpstr>Third-party cybersecurity services</vt:lpstr>
      <vt:lpstr>Information sharing and cybersecurity</vt:lpstr>
      <vt:lpstr>Conclusions of the Paper</vt:lpstr>
      <vt:lpstr>Outlets for a paper: Reach Multiple Audiences</vt:lpstr>
      <vt:lpstr>Thoughts on a Research Career</vt:lpstr>
      <vt:lpstr>Why this paper topic?</vt:lpstr>
      <vt:lpstr>PowerPoint Presentation</vt:lpstr>
      <vt:lpstr>Raised in Albany, NY</vt:lpstr>
      <vt:lpstr>My family </vt:lpstr>
      <vt:lpstr>In my free time ….</vt:lpstr>
      <vt:lpstr>Education</vt:lpstr>
      <vt:lpstr>Lifelong Love of Computing/Cyber/Privacy</vt:lpstr>
      <vt:lpstr>Law Professor, 1990-2013  (except for White House leaves)</vt:lpstr>
      <vt:lpstr>Government Service</vt:lpstr>
      <vt:lpstr>Georgia Tech, 2013 - present</vt:lpstr>
      <vt:lpstr>Industry Advisory Boards</vt:lpstr>
      <vt:lpstr>    Non-Profit Leadership    </vt:lpstr>
      <vt:lpstr> </vt:lpstr>
      <vt:lpstr>SCP Mission</vt:lpstr>
      <vt:lpstr>Balance Across Disciplines</vt:lpstr>
      <vt:lpstr>ABET Accreditation Curriculum Requirements: Current Composition of SCP Faculty </vt:lpstr>
      <vt:lpstr>Notice “organizational security” and management/”human security”</vt:lpstr>
      <vt:lpstr>Organizational Security</vt:lpstr>
      <vt:lpstr> </vt:lpstr>
      <vt:lpstr>Idea: Cluster Hire in Organizational Security</vt:lpstr>
      <vt:lpstr>Teaming Scheller and SCP: Research</vt:lpstr>
      <vt:lpstr>Teaming Scheller and SCP: Executive Education</vt:lpstr>
      <vt:lpstr>Conclusion: Who and How to do Organizational Security?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 Here</dc:title>
  <dc:creator>Swire, Peter P</dc:creator>
  <cp:lastModifiedBy>Kennedy-Mayo, DeBrae C</cp:lastModifiedBy>
  <cp:revision>255</cp:revision>
  <cp:lastPrinted>2021-11-05T01:22:22Z</cp:lastPrinted>
  <dcterms:created xsi:type="dcterms:W3CDTF">2021-10-17T22:59:31Z</dcterms:created>
  <dcterms:modified xsi:type="dcterms:W3CDTF">2022-01-19T19:32:50Z</dcterms:modified>
</cp:coreProperties>
</file>