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4" r:id="rId3"/>
    <p:sldId id="463" r:id="rId4"/>
    <p:sldId id="465" r:id="rId5"/>
    <p:sldId id="415" r:id="rId6"/>
    <p:sldId id="460" r:id="rId7"/>
    <p:sldId id="422" r:id="rId8"/>
    <p:sldId id="424" r:id="rId9"/>
    <p:sldId id="475" r:id="rId10"/>
    <p:sldId id="466" r:id="rId11"/>
    <p:sldId id="467" r:id="rId12"/>
    <p:sldId id="468" r:id="rId13"/>
    <p:sldId id="423" r:id="rId14"/>
    <p:sldId id="476" r:id="rId15"/>
    <p:sldId id="477" r:id="rId16"/>
    <p:sldId id="428" r:id="rId17"/>
    <p:sldId id="478" r:id="rId18"/>
    <p:sldId id="4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8" autoAdjust="0"/>
    <p:restoredTop sz="93707" autoAdjust="0"/>
  </p:normalViewPr>
  <p:slideViewPr>
    <p:cSldViewPr>
      <p:cViewPr varScale="1">
        <p:scale>
          <a:sx n="117" d="100"/>
          <a:sy n="117" d="100"/>
        </p:scale>
        <p:origin x="3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10AF0-53A3-3844-8AB1-A2AA47B5C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A837-BF35-4741-92D3-A6E1E4304E99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9500-F544-AC4B-B28E-B7947CFD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E9500-F544-AC4B-B28E-B7947CFD90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5638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10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1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6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7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0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3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01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2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"/>
            <a:ext cx="9144000" cy="67056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905000"/>
            <a:ext cx="913765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Expanding the OSI Stack to Describe Categories of Privacy Tasks</a:t>
            </a:r>
            <a:br>
              <a:rPr lang="en-US" sz="4400" i="1" dirty="0">
                <a:latin typeface="Arial" charset="0"/>
              </a:rPr>
            </a:br>
            <a:endParaRPr lang="en-US" sz="4400" i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9144000" cy="7620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 Professor Peter Swire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Georgia Tech Scheller College of Business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Alston &amp; Bird LLC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NIST Privacy Framework Conference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May 12,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8: Privacy within Organizations: Contracts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75658"/>
              </p:ext>
            </p:extLst>
          </p:nvPr>
        </p:nvGraphicFramePr>
        <p:xfrm>
          <a:off x="304800" y="1828800"/>
          <a:ext cx="8077200" cy="4800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8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Organization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Private Sector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720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privacy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="1" baseline="0" dirty="0"/>
                    </a:p>
                    <a:p>
                      <a:r>
                        <a:rPr lang="en-US" sz="1400" b="1" baseline="0" dirty="0"/>
                        <a:t>For each, what skill set on the team?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Roles, </a:t>
                      </a:r>
                      <a:r>
                        <a:rPr lang="en-US" sz="1400" b="0" dirty="0"/>
                        <a:t>such as </a:t>
                      </a:r>
                      <a:r>
                        <a:rPr lang="en-US" sz="1400" b="1" dirty="0"/>
                        <a:t>CPO, lawyers </a:t>
                      </a:r>
                      <a:r>
                        <a:rPr lang="en-US" sz="1400" b="0" dirty="0"/>
                        <a:t>and</a:t>
                      </a:r>
                      <a:r>
                        <a:rPr lang="en-US" sz="1400" b="1" dirty="0"/>
                        <a:t> privacy engineers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DPIAs/PIAs </a:t>
                      </a:r>
                      <a:r>
                        <a:rPr lang="en-US" sz="1400" dirty="0"/>
                        <a:t>&amp; other internal policies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Training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dirty="0"/>
                        <a:t>Access and other </a:t>
                      </a:r>
                      <a:r>
                        <a:rPr lang="en-US" sz="1400" b="1" dirty="0"/>
                        <a:t>data subject rights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Users’ </a:t>
                      </a:r>
                      <a:r>
                        <a:rPr lang="en-US" sz="1400" dirty="0"/>
                        <a:t>precautions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Vendor</a:t>
                      </a:r>
                      <a:r>
                        <a:rPr lang="en-US" sz="1400" baseline="0" dirty="0"/>
                        <a:t> &amp; other contracts &amp; management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More broadly, rules on </a:t>
                      </a:r>
                      <a:r>
                        <a:rPr lang="en-US" sz="1400" b="1" baseline="0" dirty="0"/>
                        <a:t>data dissemination</a:t>
                      </a:r>
                      <a:r>
                        <a:rPr lang="en-US" sz="1400" baseline="0" dirty="0"/>
                        <a:t>, including to </a:t>
                      </a:r>
                      <a:r>
                        <a:rPr lang="en-US" sz="1400" b="1" baseline="0" dirty="0"/>
                        <a:t>researchers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Breach insurance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DAA and other </a:t>
                      </a:r>
                      <a:r>
                        <a:rPr lang="en-US" sz="1400" b="1" dirty="0"/>
                        <a:t>self-regulatory standards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Technical standards </a:t>
                      </a:r>
                      <a:r>
                        <a:rPr lang="en-US" sz="1400" dirty="0"/>
                        <a:t>such as W3C ad IETF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74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9: Government Layer: Law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92492"/>
              </p:ext>
            </p:extLst>
          </p:nvPr>
        </p:nvGraphicFramePr>
        <p:xfrm>
          <a:off x="335446" y="1894894"/>
          <a:ext cx="8503755" cy="48107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33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Organization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Government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32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privacy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/>
                        <a:t>For each, what skill set on the team?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GDPR, HIPAA,</a:t>
                      </a:r>
                      <a:r>
                        <a:rPr lang="en-US" sz="1400" baseline="0" dirty="0"/>
                        <a:t> GLBA, and other </a:t>
                      </a:r>
                      <a:r>
                        <a:rPr lang="en-US" sz="1400" b="1" baseline="0" dirty="0"/>
                        <a:t>privacy laws </a:t>
                      </a:r>
                      <a:r>
                        <a:rPr lang="en-US" sz="1400" b="0" baseline="0" dirty="0"/>
                        <a:t>(100+ countries)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Data breach </a:t>
                      </a:r>
                      <a:r>
                        <a:rPr lang="en-US" sz="1400" baseline="0" dirty="0"/>
                        <a:t>laws spreading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Rules limiting strong </a:t>
                      </a:r>
                      <a:r>
                        <a:rPr lang="en-US" sz="1400" b="1" baseline="0" dirty="0"/>
                        <a:t>encryption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De-identification</a:t>
                      </a:r>
                      <a:r>
                        <a:rPr lang="en-US" sz="1400" b="0" dirty="0"/>
                        <a:t> rules (fewer limits where not PII/personal data)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Business associate/processor </a:t>
                      </a:r>
                      <a:r>
                        <a:rPr lang="en-US" sz="1400" baseline="0" dirty="0"/>
                        <a:t>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Data broker</a:t>
                      </a:r>
                      <a:r>
                        <a:rPr lang="en-US" sz="1400" baseline="0" dirty="0"/>
                        <a:t>/public record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Rules on data acquisition </a:t>
                      </a:r>
                      <a:r>
                        <a:rPr lang="en-US" sz="1400" b="1" baseline="0" dirty="0"/>
                        <a:t>dissemination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Constitutional</a:t>
                      </a:r>
                      <a:r>
                        <a:rPr lang="en-US" sz="1400" baseline="0" dirty="0"/>
                        <a:t> and statutory </a:t>
                      </a:r>
                      <a:r>
                        <a:rPr lang="en-US" sz="1400" b="1" baseline="0" dirty="0"/>
                        <a:t>limits on what the state can do</a:t>
                      </a:r>
                      <a:r>
                        <a:rPr lang="en-US" sz="1400" baseline="0" dirty="0"/>
                        <a:t>, such as 4th Amendment, ECPA, FISA, or other illegal surveillance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18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10: International Layer: Diplomacy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8613"/>
              </p:ext>
            </p:extLst>
          </p:nvPr>
        </p:nvGraphicFramePr>
        <p:xfrm>
          <a:off x="335446" y="1883464"/>
          <a:ext cx="8579953" cy="48221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9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Within the 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 Nations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imits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</a:rPr>
                        <a:t> on Nations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141">
                <a:tc>
                  <a:txBody>
                    <a:bodyPr/>
                    <a:lstStyle/>
                    <a:p>
                      <a:r>
                        <a:rPr lang="en-US" sz="1400" dirty="0"/>
                        <a:t>Examples of privacy</a:t>
                      </a:r>
                      <a:r>
                        <a:rPr lang="en-US" sz="1400" baseline="0" dirty="0"/>
                        <a:t> law and policy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r>
                        <a:rPr lang="en-US" sz="1400" b="1" baseline="0" dirty="0"/>
                        <a:t>For each, what skill set on the team?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Limits on cross-border transfer</a:t>
                      </a:r>
                      <a:r>
                        <a:rPr lang="en-US" sz="1400" b="0" baseline="0" dirty="0"/>
                        <a:t>, such as prohibit export to nations that lack “adequate” protections </a:t>
                      </a:r>
                      <a:endParaRPr lang="en-US" sz="14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Data localization requirements</a:t>
                      </a:r>
                      <a:r>
                        <a:rPr lang="en-US" sz="1400" b="0" baseline="0" dirty="0"/>
                        <a:t>, to protect citizens or enable law enforcement access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Non-binding</a:t>
                      </a:r>
                      <a:r>
                        <a:rPr lang="en-US" sz="1400" dirty="0"/>
                        <a:t> international approaches, such as OECD Privacy Guidelines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dirty="0"/>
                        <a:t>Formal agreements</a:t>
                      </a:r>
                      <a:r>
                        <a:rPr lang="en-US" sz="1400" dirty="0"/>
                        <a:t>, such as EU/US Privacy Shield or EU/Japan adequacy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Cooperation</a:t>
                      </a:r>
                      <a:r>
                        <a:rPr lang="en-US" sz="1400" baseline="0" dirty="0"/>
                        <a:t> with other nations, such as coordinated privacy enforcement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Possible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="1" baseline="0" dirty="0"/>
                        <a:t>supra-national rules</a:t>
                      </a:r>
                      <a:r>
                        <a:rPr lang="en-US" sz="1400" baseline="0" dirty="0"/>
                        <a:t>, such as by UN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baseline="0" dirty="0"/>
                        <a:t>European Convention on Human Rights</a:t>
                      </a:r>
                      <a:r>
                        <a:rPr lang="en-US" sz="1400" b="0" baseline="0" dirty="0"/>
                        <a:t> (Strasbourg Court)</a:t>
                      </a:r>
                      <a:endParaRPr lang="en-US" sz="14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/>
                        <a:t>Council of Europe </a:t>
                      </a:r>
                      <a:r>
                        <a:rPr lang="en-US" sz="1400" b="1" baseline="0" dirty="0"/>
                        <a:t>Convention 108 </a:t>
                      </a:r>
                      <a:r>
                        <a:rPr lang="en-US" sz="1400" baseline="0" dirty="0"/>
                        <a:t>and Budapest Convention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8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9438"/>
          </a:xfrm>
        </p:spPr>
        <p:txBody>
          <a:bodyPr/>
          <a:lstStyle/>
          <a:p>
            <a:r>
              <a:rPr lang="en-US" dirty="0"/>
              <a:t>Where do Users 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144963"/>
          </a:xfrm>
        </p:spPr>
        <p:txBody>
          <a:bodyPr/>
          <a:lstStyle/>
          <a:p>
            <a:r>
              <a:rPr lang="en-US" sz="2000" dirty="0"/>
              <a:t>Focus of 3x3 matrix on </a:t>
            </a:r>
            <a:r>
              <a:rPr lang="en-US" sz="2000" b="1" dirty="0"/>
              <a:t>managing privacy risks </a:t>
            </a:r>
            <a:r>
              <a:rPr lang="en-US" sz="2000" dirty="0"/>
              <a:t>for organizations, governments, and internationally</a:t>
            </a:r>
          </a:p>
          <a:p>
            <a:pPr lvl="1"/>
            <a:r>
              <a:rPr lang="en-US" sz="2000" dirty="0"/>
              <a:t>A user is not an organization, government or international actor</a:t>
            </a:r>
          </a:p>
          <a:p>
            <a:r>
              <a:rPr lang="en-US" sz="2000" b="1" dirty="0"/>
              <a:t>I suggest part of Layer 8 </a:t>
            </a:r>
          </a:p>
          <a:p>
            <a:pPr lvl="1"/>
            <a:r>
              <a:rPr lang="en-US" sz="2000" b="1" dirty="0"/>
              <a:t>Private sector actors range </a:t>
            </a:r>
            <a:r>
              <a:rPr lang="en-US" sz="2000" dirty="0"/>
              <a:t>from individual users/sole proprietorship to modest size to large organizations</a:t>
            </a:r>
          </a:p>
          <a:p>
            <a:pPr lvl="1"/>
            <a:r>
              <a:rPr lang="en-US" sz="2000" dirty="0"/>
              <a:t>EU law – individuals retain privacy rights when acting in business capacity</a:t>
            </a:r>
          </a:p>
          <a:p>
            <a:r>
              <a:rPr lang="en-US" sz="2000" dirty="0"/>
              <a:t>Users lack an IT department, a general counsel, and face lots of risks</a:t>
            </a:r>
          </a:p>
          <a:p>
            <a:r>
              <a:rPr lang="en-US" sz="2000" b="1" dirty="0"/>
              <a:t>8A: “Within the household” </a:t>
            </a:r>
            <a:r>
              <a:rPr lang="en-US" sz="2000" dirty="0"/>
              <a:t>– how individual/family manages privacy risks</a:t>
            </a:r>
          </a:p>
          <a:p>
            <a:r>
              <a:rPr lang="en-US" sz="2000" b="1" dirty="0"/>
              <a:t>8B: “Relations with other actors” </a:t>
            </a:r>
            <a:r>
              <a:rPr lang="en-US" sz="2000" dirty="0"/>
              <a:t>– Terms of service, identity theft insurance, hire Geek Squad</a:t>
            </a:r>
          </a:p>
          <a:p>
            <a:r>
              <a:rPr lang="en-US" sz="2000" b="1" dirty="0"/>
              <a:t>User protection </a:t>
            </a:r>
            <a:r>
              <a:rPr lang="en-US" sz="2000" dirty="0"/>
              <a:t>is a big concern at</a:t>
            </a:r>
            <a:r>
              <a:rPr lang="en-US" sz="2000" b="1" dirty="0"/>
              <a:t> 9A </a:t>
            </a:r>
            <a:r>
              <a:rPr lang="en-US" sz="2000" dirty="0"/>
              <a:t>(government regulation of business), such as GDPR, HIPAA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EBAE-1863-A04D-903C-01D46F03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Managing Privacy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8A084-E428-E249-AACF-ECCD351C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Computer scientists/engineers are used to thinking about layers 1 to 7</a:t>
            </a:r>
          </a:p>
          <a:p>
            <a:r>
              <a:rPr lang="en-US" sz="2200" dirty="0"/>
              <a:t>CACM: Pedagogic Cybersecurity Framework (PCF)</a:t>
            </a:r>
          </a:p>
          <a:p>
            <a:r>
              <a:rPr lang="en-US" sz="2200" dirty="0"/>
              <a:t>Today: </a:t>
            </a:r>
            <a:r>
              <a:rPr lang="en-US" sz="2200" b="1" dirty="0"/>
              <a:t>Privacy Institutions Risk Management Framework (PIRM Framework)</a:t>
            </a:r>
            <a:r>
              <a:rPr lang="en-US" sz="2200" dirty="0"/>
              <a:t> (Suggestions for other title?)</a:t>
            </a:r>
            <a:endParaRPr lang="en-US" sz="2200" b="1" dirty="0"/>
          </a:p>
          <a:p>
            <a:r>
              <a:rPr lang="en-US" sz="2200" dirty="0"/>
              <a:t>The expanded OSI stack helps privacy engineers and others:</a:t>
            </a:r>
          </a:p>
          <a:p>
            <a:pPr lvl="1"/>
            <a:r>
              <a:rPr lang="en-US" sz="2200" dirty="0"/>
              <a:t>Spot the </a:t>
            </a:r>
            <a:r>
              <a:rPr lang="en-US" sz="2200" b="1" dirty="0"/>
              <a:t>risks and mitigations </a:t>
            </a:r>
            <a:r>
              <a:rPr lang="en-US" sz="2200" dirty="0"/>
              <a:t>for each part of layers 8 to 10</a:t>
            </a:r>
          </a:p>
          <a:p>
            <a:pPr lvl="1"/>
            <a:r>
              <a:rPr lang="en-US" sz="2200" dirty="0"/>
              <a:t>Define the </a:t>
            </a:r>
            <a:r>
              <a:rPr lang="en-US" sz="2200" b="1" dirty="0"/>
              <a:t>skill sets </a:t>
            </a:r>
            <a:r>
              <a:rPr lang="en-US" sz="2200" dirty="0"/>
              <a:t>needed for your team</a:t>
            </a:r>
          </a:p>
          <a:p>
            <a:pPr lvl="2"/>
            <a:r>
              <a:rPr lang="en-US" sz="2200" dirty="0"/>
              <a:t>Draw on the relevant expertise in technology, organizational behavior, law, and international relations as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7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5651-1DDC-724C-BA8F-2D8D5068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Agenda for Managing Privacy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2B7E-3A43-A14E-814C-868C6672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Each cell in the 3x3 matrix has characteristic research questions</a:t>
            </a:r>
          </a:p>
          <a:p>
            <a:pPr lvl="1"/>
            <a:r>
              <a:rPr lang="en-US" sz="2200" dirty="0"/>
              <a:t>8B – how to </a:t>
            </a:r>
            <a:r>
              <a:rPr lang="en-US" sz="2200" b="1" dirty="0"/>
              <a:t>design</a:t>
            </a:r>
            <a:r>
              <a:rPr lang="en-US" sz="2200" dirty="0"/>
              <a:t> (law/business) and </a:t>
            </a:r>
            <a:r>
              <a:rPr lang="en-US" sz="2200" b="1" dirty="0"/>
              <a:t>implement</a:t>
            </a:r>
            <a:r>
              <a:rPr lang="en-US" sz="2200" dirty="0"/>
              <a:t> (privacy engineering) contracts for data acquisition and dissemination?</a:t>
            </a:r>
          </a:p>
          <a:p>
            <a:pPr lvl="1"/>
            <a:r>
              <a:rPr lang="en-US" sz="2200" dirty="0"/>
              <a:t>8C and 9A – law and political science questions of </a:t>
            </a:r>
            <a:r>
              <a:rPr lang="en-US" sz="2200" b="1" dirty="0"/>
              <a:t>mix of markets, regulation, and self-regulation</a:t>
            </a:r>
            <a:r>
              <a:rPr lang="en-US" sz="2200" dirty="0"/>
              <a:t> to protect privacy </a:t>
            </a:r>
          </a:p>
          <a:p>
            <a:pPr lvl="1"/>
            <a:r>
              <a:rPr lang="en-US" sz="2200" dirty="0"/>
              <a:t>10C – role of </a:t>
            </a:r>
            <a:r>
              <a:rPr lang="en-US" sz="2200" b="1" dirty="0"/>
              <a:t>supranational</a:t>
            </a:r>
            <a:r>
              <a:rPr lang="en-US" sz="2200" dirty="0"/>
              <a:t> institutions (international relations)</a:t>
            </a:r>
          </a:p>
        </p:txBody>
      </p:sp>
    </p:spTree>
    <p:extLst>
      <p:ext uri="{BB962C8B-B14F-4D97-AF65-F5344CB8AC3E}">
        <p14:creationId xmlns:p14="http://schemas.microsoft.com/office/powerpoint/2010/main" val="170585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the Privacy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r>
              <a:rPr lang="en-US" sz="2200" dirty="0"/>
              <a:t>Helps describe what topics are done in each course:</a:t>
            </a:r>
          </a:p>
          <a:p>
            <a:pPr lvl="1"/>
            <a:r>
              <a:rPr lang="en-US" sz="2200" dirty="0"/>
              <a:t>Mostly corporate governance for CPOs (layer 8)</a:t>
            </a:r>
          </a:p>
          <a:p>
            <a:pPr lvl="1"/>
            <a:r>
              <a:rPr lang="en-US" sz="2200" dirty="0"/>
              <a:t>Mostly design of state/national laws (layer 9) </a:t>
            </a:r>
          </a:p>
          <a:p>
            <a:pPr lvl="1"/>
            <a:r>
              <a:rPr lang="en-US" sz="2200" dirty="0"/>
              <a:t>Mostly international relations, for global interoperability (layer 10)</a:t>
            </a:r>
          </a:p>
          <a:p>
            <a:pPr lvl="1"/>
            <a:r>
              <a:rPr lang="en-US" sz="2200" dirty="0"/>
              <a:t>An overall curriculum could determine how full the coverage is of the 3x3 matrix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61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8ACE-042F-1C49-9FFF-467AC52E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PIRM Framework and Possible Integration with NIST Privacy Framework: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3E3D-9E75-D648-957B-F3D942A7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r>
              <a:rPr lang="en-US" sz="2200" dirty="0"/>
              <a:t>Highlights ways that management of privacy risks goes beyond 8A (compliance within an organization)</a:t>
            </a:r>
          </a:p>
          <a:p>
            <a:r>
              <a:rPr lang="en-US" sz="2400"/>
              <a:t>An Enterprise Risk Risk Management Tool</a:t>
            </a:r>
            <a:endParaRPr lang="en-US" sz="2200" dirty="0"/>
          </a:p>
          <a:p>
            <a:r>
              <a:rPr lang="en-US" sz="2200" dirty="0"/>
              <a:t>Schrems II, project for company considering how to respond to risk of EU cutting off flows of personal data to the 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609600"/>
            <a:ext cx="8229600" cy="579438"/>
          </a:xfrm>
        </p:spPr>
        <p:txBody>
          <a:bodyPr/>
          <a:lstStyle/>
          <a:p>
            <a:r>
              <a:rPr lang="en-US" dirty="0"/>
              <a:t>Conclusion: Contributions of the 10-layer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47800"/>
            <a:ext cx="8229600" cy="4144963"/>
          </a:xfrm>
        </p:spPr>
        <p:txBody>
          <a:bodyPr/>
          <a:lstStyle/>
          <a:p>
            <a:r>
              <a:rPr lang="en-US" sz="2000" b="1" dirty="0"/>
              <a:t>Parsimonious structure</a:t>
            </a:r>
            <a:r>
              <a:rPr lang="en-US" sz="2000" dirty="0"/>
              <a:t> to organize the jumble of issues now crowding into cyber law, policy, and business courses</a:t>
            </a:r>
          </a:p>
          <a:p>
            <a:pPr lvl="1"/>
            <a:r>
              <a:rPr lang="en-US" sz="2000" dirty="0"/>
              <a:t>In my class, we discuss every issue in 3 charts</a:t>
            </a:r>
          </a:p>
          <a:p>
            <a:pPr lvl="1"/>
            <a:r>
              <a:rPr lang="en-US" sz="2000" dirty="0"/>
              <a:t>For students, teachers, and practitioners, a way to keep the many issues straight</a:t>
            </a:r>
          </a:p>
          <a:p>
            <a:r>
              <a:rPr lang="en-US" sz="2000" b="1" dirty="0"/>
              <a:t>Attacks can happen at layers 8, 9, and 10</a:t>
            </a:r>
            <a:r>
              <a:rPr lang="en-US" sz="2000" dirty="0"/>
              <a:t>, if the company has bad policies, the nation has bad laws, or the international community does not prevent attacks</a:t>
            </a:r>
          </a:p>
          <a:p>
            <a:pPr lvl="1"/>
            <a:r>
              <a:rPr lang="en-US" sz="2000" b="1" dirty="0"/>
              <a:t>Vulnerabilities</a:t>
            </a:r>
            <a:r>
              <a:rPr lang="en-US" sz="2000" dirty="0"/>
              <a:t> at layers 8, 9, and 10 thus </a:t>
            </a:r>
            <a:r>
              <a:rPr lang="en-US" sz="2000" b="1" dirty="0"/>
              <a:t>fundamentally similar </a:t>
            </a:r>
            <a:r>
              <a:rPr lang="en-US" sz="2000" dirty="0"/>
              <a:t>to vulnerabilities at layers 1 to 7</a:t>
            </a:r>
          </a:p>
          <a:p>
            <a:pPr lvl="1"/>
            <a:r>
              <a:rPr lang="en-US" sz="2000" dirty="0"/>
              <a:t>Computing &amp; business students, by end of the course, agree that a large part of the current cyber threat is at these layers</a:t>
            </a:r>
          </a:p>
          <a:p>
            <a:r>
              <a:rPr lang="en-US" sz="2000" dirty="0"/>
              <a:t>In short, we need this </a:t>
            </a:r>
            <a:r>
              <a:rPr lang="en-US" sz="2000" b="1" dirty="0"/>
              <a:t>new theory of the non-code aspects of cybersecurity, to help students, teachers, researchers</a:t>
            </a:r>
            <a:r>
              <a:rPr lang="en-US" sz="2000" b="1"/>
              <a:t>, practitioners</a:t>
            </a:r>
            <a:r>
              <a:rPr lang="en-US" sz="2000" b="1" dirty="0"/>
              <a:t>, and policy-makers</a:t>
            </a:r>
          </a:p>
        </p:txBody>
      </p:sp>
    </p:spTree>
    <p:extLst>
      <p:ext uri="{BB962C8B-B14F-4D97-AF65-F5344CB8AC3E}">
        <p14:creationId xmlns:p14="http://schemas.microsoft.com/office/powerpoint/2010/main" val="298936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3FF9-6684-B342-819A-A569D03C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3464-423B-FB49-8746-33503944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r>
              <a:rPr lang="en-US" sz="2200" dirty="0"/>
              <a:t>Warm welcome to this conference, with its focus on </a:t>
            </a:r>
            <a:r>
              <a:rPr lang="en-US" sz="2200" b="1" dirty="0"/>
              <a:t>managing privacy risk</a:t>
            </a:r>
          </a:p>
          <a:p>
            <a:r>
              <a:rPr lang="en-US" sz="2200" dirty="0"/>
              <a:t>Privacy governance, historically, has often begun with lawyers</a:t>
            </a:r>
          </a:p>
          <a:p>
            <a:pPr lvl="1"/>
            <a:r>
              <a:rPr lang="en-US" sz="2200" b="1" dirty="0"/>
              <a:t>Engineers</a:t>
            </a:r>
            <a:r>
              <a:rPr lang="en-US" sz="2200" dirty="0"/>
              <a:t> and others then become </a:t>
            </a:r>
            <a:r>
              <a:rPr lang="en-US" sz="2200" b="1" dirty="0"/>
              <a:t>increasingly important </a:t>
            </a:r>
            <a:r>
              <a:rPr lang="en-US" sz="2200" dirty="0"/>
              <a:t>to transform the vague rules/standards into actual practices</a:t>
            </a:r>
          </a:p>
          <a:p>
            <a:r>
              <a:rPr lang="en-US" sz="2200" dirty="0"/>
              <a:t>This presentation:</a:t>
            </a:r>
          </a:p>
          <a:p>
            <a:pPr lvl="1"/>
            <a:r>
              <a:rPr lang="en-US" sz="2200" b="1" dirty="0"/>
              <a:t>Build on published research </a:t>
            </a:r>
            <a:r>
              <a:rPr lang="en-US" sz="2200" dirty="0"/>
              <a:t>about the non-code aspects of cybersecurity</a:t>
            </a:r>
          </a:p>
          <a:p>
            <a:pPr lvl="1"/>
            <a:r>
              <a:rPr lang="en-US" sz="2200" dirty="0"/>
              <a:t>Apply that framework to </a:t>
            </a:r>
            <a:r>
              <a:rPr lang="en-US" sz="2200" b="1" dirty="0"/>
              <a:t>privacy governance</a:t>
            </a:r>
          </a:p>
          <a:p>
            <a:pPr lvl="1"/>
            <a:r>
              <a:rPr lang="en-US" sz="2200" b="1" dirty="0"/>
              <a:t>Categorize skill sets/disciplines </a:t>
            </a:r>
            <a:r>
              <a:rPr lang="en-US" sz="2200" dirty="0"/>
              <a:t>that apply to different tasks</a:t>
            </a:r>
          </a:p>
          <a:p>
            <a:pPr lvl="2"/>
            <a:r>
              <a:rPr lang="en-US" sz="2200" dirty="0"/>
              <a:t>What disciplines relevant for the privacy team</a:t>
            </a:r>
          </a:p>
        </p:txBody>
      </p:sp>
    </p:spTree>
    <p:extLst>
      <p:ext uri="{BB962C8B-B14F-4D97-AF65-F5344CB8AC3E}">
        <p14:creationId xmlns:p14="http://schemas.microsoft.com/office/powerpoint/2010/main" val="48687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0982-F4AE-8042-A779-44D37ABE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D01D5-61E7-6A42-A85D-1C008BBD6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078436"/>
            <a:ext cx="5688389" cy="38290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77C48-C3C9-E149-BBB6-05AE476C045F}"/>
              </a:ext>
            </a:extLst>
          </p:cNvPr>
          <p:cNvSpPr txBox="1"/>
          <p:nvPr/>
        </p:nvSpPr>
        <p:spPr>
          <a:xfrm>
            <a:off x="3008781" y="53552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Published 9/26/18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B95EA-AC2B-C44F-A9DC-3B9539B3E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84" y="5067652"/>
            <a:ext cx="2029450" cy="2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62B5-60C6-474F-B8A4-BCA906C0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of CACM Article: </a:t>
            </a:r>
            <a:br>
              <a:rPr lang="en-US" dirty="0"/>
            </a:br>
            <a:r>
              <a:rPr lang="en-US" dirty="0"/>
              <a:t>Growth in Non-Code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534C-8E51-7340-831A-8371B3BA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“Real” cybersecurity </a:t>
            </a:r>
            <a:r>
              <a:rPr lang="en-US" sz="2200" dirty="0"/>
              <a:t>today devotes enormous effort to </a:t>
            </a:r>
            <a:r>
              <a:rPr lang="en-US" sz="2200" b="1" dirty="0"/>
              <a:t>non-code</a:t>
            </a:r>
            <a:r>
              <a:rPr lang="en-US" sz="2200" dirty="0"/>
              <a:t> vulnerabilities and responses.</a:t>
            </a:r>
          </a:p>
          <a:p>
            <a:r>
              <a:rPr lang="en-US" sz="2200" dirty="0"/>
              <a:t>The Cybersecurity Workforce Framework of the National Initiative for Cybersecurity Education lists </a:t>
            </a:r>
            <a:r>
              <a:rPr lang="en-US" sz="2200" b="1" dirty="0"/>
              <a:t>33 specialty areas </a:t>
            </a:r>
            <a:r>
              <a:rPr lang="en-US" sz="2200" dirty="0"/>
              <a:t>for cybersecurity jobs. </a:t>
            </a:r>
            <a:r>
              <a:rPr lang="en-US" sz="2200" b="1" dirty="0"/>
              <a:t>Ten</a:t>
            </a:r>
            <a:r>
              <a:rPr lang="en-US" sz="2200" dirty="0"/>
              <a:t> of the specialty areas primarily involve code, but </a:t>
            </a:r>
            <a:r>
              <a:rPr lang="en-US" sz="2200" b="1" dirty="0"/>
              <a:t>more than half </a:t>
            </a:r>
            <a:r>
              <a:rPr lang="en-US" sz="2200" dirty="0"/>
              <a:t>primarily involve </a:t>
            </a:r>
            <a:r>
              <a:rPr lang="en-US" sz="2200" b="1" dirty="0"/>
              <a:t>non-code work </a:t>
            </a:r>
            <a:r>
              <a:rPr lang="en-US" sz="2200" dirty="0"/>
              <a:t>(15 areas, in my estimate) or are mixed (eight areas, per my assessment).</a:t>
            </a:r>
          </a:p>
          <a:p>
            <a:r>
              <a:rPr lang="en-US" sz="2200" dirty="0"/>
              <a:t>CACM article seeks to </a:t>
            </a:r>
            <a:r>
              <a:rPr lang="en-US" sz="2200" b="1" dirty="0"/>
              <a:t>categorize</a:t>
            </a:r>
            <a:r>
              <a:rPr lang="en-US" sz="2200" dirty="0"/>
              <a:t> the non-code aspects of cybersecurity</a:t>
            </a:r>
          </a:p>
          <a:p>
            <a:pPr lvl="1"/>
            <a:r>
              <a:rPr lang="en-US" sz="2200" dirty="0"/>
              <a:t>Expand the OSI stack to new layers 8, 9, 10</a:t>
            </a:r>
          </a:p>
          <a:p>
            <a:pPr lvl="1"/>
            <a:r>
              <a:rPr lang="en-US" sz="2200" dirty="0"/>
              <a:t>Define for each </a:t>
            </a:r>
            <a:r>
              <a:rPr lang="en-US" sz="2200" b="1" dirty="0"/>
              <a:t>problems, disciplines, and team membership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5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/>
              <a:t>Seven Layers of the OSI “Stack”</a:t>
            </a:r>
          </a:p>
        </p:txBody>
      </p:sp>
      <p:pic>
        <p:nvPicPr>
          <p:cNvPr id="4" name="Content Placeholder 3" descr="seven layer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58" b="-12958"/>
          <a:stretch>
            <a:fillRect/>
          </a:stretch>
        </p:blipFill>
        <p:spPr>
          <a:xfrm>
            <a:off x="0" y="1295400"/>
            <a:ext cx="8881979" cy="4375239"/>
          </a:xfrm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28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my experience, these seven layers are well known to knowledgeable</a:t>
            </a:r>
          </a:p>
          <a:p>
            <a:r>
              <a:rPr lang="en-US" sz="2000" dirty="0"/>
              <a:t>computer people who work on cybersecurity.  Intuitively, they also know </a:t>
            </a:r>
          </a:p>
          <a:p>
            <a:r>
              <a:rPr lang="en-US" sz="2000" dirty="0"/>
              <a:t>that cyber-attacks can happen at any of these 7 levels.</a:t>
            </a:r>
          </a:p>
        </p:txBody>
      </p:sp>
    </p:spTree>
    <p:extLst>
      <p:ext uri="{BB962C8B-B14F-4D97-AF65-F5344CB8AC3E}">
        <p14:creationId xmlns:p14="http://schemas.microsoft.com/office/powerpoint/2010/main" val="233981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F259-E9F8-F54D-AFD2-BD15E8B7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DD774-6C13-6446-8CA4-69CA2AA15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9693"/>
            <a:ext cx="6934200" cy="6638307"/>
          </a:xfrm>
        </p:spPr>
      </p:pic>
    </p:spTree>
    <p:extLst>
      <p:ext uri="{BB962C8B-B14F-4D97-AF65-F5344CB8AC3E}">
        <p14:creationId xmlns:p14="http://schemas.microsoft.com/office/powerpoint/2010/main" val="425589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Layers 8, 9, and 10: Natural Language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15680"/>
              </p:ext>
            </p:extLst>
          </p:nvPr>
        </p:nvGraphicFramePr>
        <p:xfrm>
          <a:off x="457200" y="1905000"/>
          <a:ext cx="7086600" cy="2613923"/>
        </p:xfrm>
        <a:graphic>
          <a:graphicData uri="http://schemas.openxmlformats.org/drawingml/2006/table">
            <a:tbl>
              <a:tblPr firstRow="1" lastCol="1" bandRow="1">
                <a:tableStyleId>{1FECB4D8-DB02-4DC6-A0A2-4F2EBAE1DC90}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97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Layer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Natural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</a:rPr>
                        <a:t> language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Diplomacy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r>
                        <a:rPr lang="en-US" b="1" dirty="0"/>
                        <a:t>Layer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Governmental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Natural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r>
                        <a:rPr lang="en-US" b="1" dirty="0"/>
                        <a:t>Layer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Organizational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Natural</a:t>
                      </a:r>
                      <a:r>
                        <a:rPr lang="en-US" b="1" baseline="0" dirty="0"/>
                        <a:t> language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r>
                        <a:rPr lang="en-US" b="1" dirty="0"/>
                        <a:t>Layers 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OSI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Computer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Various</a:t>
                      </a:r>
                      <a:r>
                        <a:rPr lang="en-US" b="1" baseline="0" dirty="0"/>
                        <a:t> protocols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91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/>
              <a:t>Examples from 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44963"/>
          </a:xfrm>
        </p:spPr>
        <p:txBody>
          <a:bodyPr/>
          <a:lstStyle/>
          <a:p>
            <a:r>
              <a:rPr lang="en-US" sz="2000" dirty="0"/>
              <a:t>MGMT/</a:t>
            </a:r>
            <a:r>
              <a:rPr lang="en-US" sz="2000" dirty="0" err="1"/>
              <a:t>CoC</a:t>
            </a:r>
            <a:r>
              <a:rPr lang="en-US" sz="2000" dirty="0"/>
              <a:t>/</a:t>
            </a:r>
            <a:r>
              <a:rPr lang="en-US" sz="2000" dirty="0" err="1"/>
              <a:t>PubPol</a:t>
            </a:r>
            <a:r>
              <a:rPr lang="en-US" sz="2000" dirty="0"/>
              <a:t> 4726/6726 “Information Security Strategies and Policy”</a:t>
            </a:r>
          </a:p>
          <a:p>
            <a:pPr lvl="1"/>
            <a:r>
              <a:rPr lang="en-US" sz="2000" dirty="0"/>
              <a:t>Required for Masters in Cybersecurity</a:t>
            </a:r>
          </a:p>
          <a:p>
            <a:pPr lvl="1"/>
            <a:r>
              <a:rPr lang="en-US" sz="2000" dirty="0"/>
              <a:t>How do all the pieces of this course fit together? Now – 3 parts of the course</a:t>
            </a:r>
          </a:p>
          <a:p>
            <a:pPr lvl="2"/>
            <a:r>
              <a:rPr lang="en-US" b="1" dirty="0"/>
              <a:t>Layer 8: Corporate cybersecurity policies and governance </a:t>
            </a:r>
            <a:r>
              <a:rPr lang="en-US" dirty="0"/>
              <a:t>– e.g., draft ransomware policy for a hospital group</a:t>
            </a:r>
            <a:endParaRPr lang="en-US" b="1" dirty="0"/>
          </a:p>
          <a:p>
            <a:pPr lvl="2"/>
            <a:r>
              <a:rPr lang="en-US" b="1" dirty="0"/>
              <a:t>Layer 9: Government laws/regulations </a:t>
            </a:r>
            <a:r>
              <a:rPr lang="en-US" dirty="0"/>
              <a:t>– e.g., proposed state legislation to govern IoT cybersecurity </a:t>
            </a:r>
          </a:p>
          <a:p>
            <a:pPr lvl="2"/>
            <a:r>
              <a:rPr lang="en-US" b="1" dirty="0"/>
              <a:t>Layer 10: Nation state and international </a:t>
            </a:r>
            <a:r>
              <a:rPr lang="en-US" dirty="0"/>
              <a:t>– e.g., draft National Security Council memo on cyberthreats from Russia and policy options to respond</a:t>
            </a:r>
          </a:p>
          <a:p>
            <a:pPr lvl="1"/>
            <a:r>
              <a:rPr lang="en-US" sz="2000" dirty="0"/>
              <a:t>For each, </a:t>
            </a:r>
            <a:r>
              <a:rPr lang="en-US" sz="2000" b="1" dirty="0"/>
              <a:t>what skill set needed on the team</a:t>
            </a:r>
            <a:r>
              <a:rPr lang="en-US" sz="2000" dirty="0"/>
              <a:t>, to effectively manage risks?</a:t>
            </a:r>
          </a:p>
        </p:txBody>
      </p:sp>
    </p:spTree>
    <p:extLst>
      <p:ext uri="{BB962C8B-B14F-4D97-AF65-F5344CB8AC3E}">
        <p14:creationId xmlns:p14="http://schemas.microsoft.com/office/powerpoint/2010/main" val="183246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FE62-C0ED-F44C-ACFE-5C28B2CC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3x3 Matrix: Institutional Sources of Governance of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5892-4C9B-2647-B1F5-70827E6D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/>
          <a:lstStyle/>
          <a:p>
            <a:r>
              <a:rPr lang="en-US" sz="2200" dirty="0"/>
              <a:t>Horizontal layers</a:t>
            </a:r>
          </a:p>
          <a:p>
            <a:pPr lvl="1"/>
            <a:r>
              <a:rPr lang="en-US" sz="2200" dirty="0"/>
              <a:t>Layer 8: organizational</a:t>
            </a:r>
          </a:p>
          <a:p>
            <a:pPr lvl="1"/>
            <a:r>
              <a:rPr lang="en-US" sz="2200" dirty="0"/>
              <a:t>Layer 9: government</a:t>
            </a:r>
          </a:p>
          <a:p>
            <a:pPr lvl="1"/>
            <a:r>
              <a:rPr lang="en-US" sz="2200" dirty="0"/>
              <a:t>Layer 10: international</a:t>
            </a:r>
          </a:p>
          <a:p>
            <a:r>
              <a:rPr lang="en-US" sz="2200" dirty="0"/>
              <a:t>Vertical columns</a:t>
            </a:r>
          </a:p>
          <a:p>
            <a:pPr lvl="1"/>
            <a:r>
              <a:rPr lang="en-US" sz="2200" dirty="0"/>
              <a:t>Column A: actions within an organization or nation</a:t>
            </a:r>
          </a:p>
          <a:p>
            <a:pPr lvl="1"/>
            <a:r>
              <a:rPr lang="en-US" sz="2200" dirty="0"/>
              <a:t>Column B: relations with other actors</a:t>
            </a:r>
          </a:p>
          <a:p>
            <a:pPr lvl="1"/>
            <a:r>
              <a:rPr lang="en-US" sz="2200" dirty="0"/>
              <a:t>Column C: other limits from that layer</a:t>
            </a:r>
          </a:p>
          <a:p>
            <a:pPr lvl="2"/>
            <a:r>
              <a:rPr lang="en-US" sz="2200" dirty="0"/>
              <a:t>Layer 8: limits on private sector from private sector</a:t>
            </a:r>
          </a:p>
          <a:p>
            <a:pPr lvl="2"/>
            <a:r>
              <a:rPr lang="en-US" sz="2200" dirty="0"/>
              <a:t>Layer 9: limits on government from government</a:t>
            </a:r>
          </a:p>
          <a:p>
            <a:pPr lvl="2"/>
            <a:r>
              <a:rPr lang="en-US" sz="2200" dirty="0"/>
              <a:t>Layer 10: limits on nation from other nations</a:t>
            </a:r>
          </a:p>
        </p:txBody>
      </p:sp>
    </p:spTree>
    <p:extLst>
      <p:ext uri="{BB962C8B-B14F-4D97-AF65-F5344CB8AC3E}">
        <p14:creationId xmlns:p14="http://schemas.microsoft.com/office/powerpoint/2010/main" val="23419678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10320</TotalTime>
  <Words>1382</Words>
  <Application>Microsoft Macintosh PowerPoint</Application>
  <PresentationFormat>On-screen Show (4:3)</PresentationFormat>
  <Paragraphs>186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ヒラギノ角ゴ Pro W3</vt:lpstr>
      <vt:lpstr>Arial</vt:lpstr>
      <vt:lpstr>Calibri</vt:lpstr>
      <vt:lpstr>Wingdings</vt:lpstr>
      <vt:lpstr>Default Design</vt:lpstr>
      <vt:lpstr>Expanding the OSI Stack to Describe Categories of Privacy Tasks </vt:lpstr>
      <vt:lpstr>Introduction</vt:lpstr>
      <vt:lpstr> </vt:lpstr>
      <vt:lpstr>Theme of CACM Article:  Growth in Non-Code Cybersecurity</vt:lpstr>
      <vt:lpstr>Seven Layers of the OSI “Stack”</vt:lpstr>
      <vt:lpstr> </vt:lpstr>
      <vt:lpstr> Layers 8, 9, and 10: Natural Language</vt:lpstr>
      <vt:lpstr>Examples from Cybersecurity</vt:lpstr>
      <vt:lpstr>Create a 3x3 Matrix: Institutional Sources of Governance of Risk</vt:lpstr>
      <vt:lpstr>Layer 8: Privacy within Organizations: Contracts </vt:lpstr>
      <vt:lpstr>Layer 9: Government Layer: Law</vt:lpstr>
      <vt:lpstr>Layer 10: International Layer: Diplomacy</vt:lpstr>
      <vt:lpstr>Where do Users fit?</vt:lpstr>
      <vt:lpstr>Implications for Managing Privacy Risk</vt:lpstr>
      <vt:lpstr>Research Agenda for Managing Privacy Risks</vt:lpstr>
      <vt:lpstr>Potential for the Privacy Curriculum</vt:lpstr>
      <vt:lpstr>PIRM Framework and Possible Integration with NIST Privacy Framework:</vt:lpstr>
      <vt:lpstr>Conclusion: Contributions of the 10-layer stack</vt:lpstr>
    </vt:vector>
  </TitlesOfParts>
  <Company>georgia 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</dc:creator>
  <cp:lastModifiedBy>Microsoft Office User</cp:lastModifiedBy>
  <cp:revision>372</cp:revision>
  <dcterms:created xsi:type="dcterms:W3CDTF">2005-08-02T18:53:14Z</dcterms:created>
  <dcterms:modified xsi:type="dcterms:W3CDTF">2019-05-09T12:48:50Z</dcterms:modified>
</cp:coreProperties>
</file>