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414" r:id="rId3"/>
    <p:sldId id="429" r:id="rId4"/>
    <p:sldId id="424" r:id="rId5"/>
    <p:sldId id="430" r:id="rId6"/>
    <p:sldId id="415" r:id="rId7"/>
    <p:sldId id="425" r:id="rId8"/>
    <p:sldId id="416" r:id="rId9"/>
    <p:sldId id="422" r:id="rId10"/>
    <p:sldId id="418" r:id="rId11"/>
    <p:sldId id="419" r:id="rId12"/>
    <p:sldId id="420" r:id="rId13"/>
    <p:sldId id="423" r:id="rId14"/>
    <p:sldId id="426" r:id="rId15"/>
    <p:sldId id="427" r:id="rId16"/>
    <p:sldId id="428" r:id="rId17"/>
    <p:sldId id="421" r:id="rId18"/>
    <p:sldId id="43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1" autoAdjust="0"/>
    <p:restoredTop sz="94506" autoAdjust="0"/>
  </p:normalViewPr>
  <p:slideViewPr>
    <p:cSldViewPr>
      <p:cViewPr varScale="1">
        <p:scale>
          <a:sx n="102" d="100"/>
          <a:sy n="102" d="100"/>
        </p:scale>
        <p:origin x="2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7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110AF0-53A3-3844-8AB1-A2AA47B5C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79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EA837-BF35-4741-92D3-A6E1E4304E99}" type="datetimeFigureOut">
              <a:rPr lang="en-US" smtClean="0"/>
              <a:t>12/7/17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E9500-F544-AC4B-B28E-B7947CFD9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26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3886200"/>
            <a:ext cx="5638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0810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1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1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7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71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6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3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2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54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01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125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6200"/>
            <a:ext cx="9144000" cy="6705600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229600" cy="5794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44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Font typeface="Wingdings" charset="0"/>
        <a:buChar char="§"/>
        <a:defRPr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Font typeface="Wingdings" charset="0"/>
        <a:buChar char="§"/>
        <a:defRPr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1905000"/>
            <a:ext cx="9137650" cy="914400"/>
          </a:xfrm>
        </p:spPr>
        <p:txBody>
          <a:bodyPr/>
          <a:lstStyle/>
          <a:p>
            <a:pPr algn="ctr" eaLnBrk="1" hangingPunct="1"/>
            <a:r>
              <a:rPr lang="en-US" sz="4400" i="1" dirty="0" smtClean="0">
                <a:latin typeface="Arial" charset="0"/>
              </a:rPr>
              <a:t>“The Non-Code Layers of the </a:t>
            </a:r>
            <a:r>
              <a:rPr lang="en-US" sz="4400" i="1" dirty="0" err="1" smtClean="0">
                <a:latin typeface="Arial" charset="0"/>
              </a:rPr>
              <a:t>Cyberstack</a:t>
            </a:r>
            <a:r>
              <a:rPr lang="en-US" sz="4400" i="1" dirty="0" smtClean="0">
                <a:latin typeface="Arial" charset="0"/>
              </a:rPr>
              <a:t> - Lessons for Cybersecurity”</a:t>
            </a:r>
            <a:br>
              <a:rPr lang="en-US" sz="4400" i="1" dirty="0" smtClean="0">
                <a:latin typeface="Arial" charset="0"/>
              </a:rPr>
            </a:br>
            <a:endParaRPr lang="en-US" sz="4400" i="1" dirty="0"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29" y="3962400"/>
            <a:ext cx="9144000" cy="762000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en-US" b="1" dirty="0">
                <a:latin typeface="Arial" charset="0"/>
              </a:rPr>
              <a:t> </a:t>
            </a:r>
            <a:r>
              <a:rPr lang="en-US" sz="2400" b="1" dirty="0">
                <a:latin typeface="Arial" charset="0"/>
              </a:rPr>
              <a:t>Peter Swire </a:t>
            </a:r>
            <a:endParaRPr lang="en-US" sz="2400" b="1" dirty="0" smtClean="0">
              <a:latin typeface="Arial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en-US" sz="2400" b="1" dirty="0" smtClean="0">
                <a:latin typeface="Arial" charset="0"/>
              </a:rPr>
              <a:t>Scheller College of Business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2400" b="1" dirty="0" smtClean="0">
                <a:latin typeface="Arial" charset="0"/>
              </a:rPr>
              <a:t>Faculty Workshop</a:t>
            </a:r>
            <a:endParaRPr lang="en-US" sz="2400" b="1" dirty="0" smtClean="0">
              <a:latin typeface="Arial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en-US" sz="2400" b="1" dirty="0" smtClean="0">
                <a:latin typeface="Arial" charset="0"/>
              </a:rPr>
              <a:t>December 7</a:t>
            </a:r>
            <a:r>
              <a:rPr lang="en-US" sz="2400" b="1" dirty="0" smtClean="0">
                <a:latin typeface="Arial" charset="0"/>
              </a:rPr>
              <a:t>, </a:t>
            </a:r>
            <a:r>
              <a:rPr lang="en-US" sz="2400" b="1" dirty="0" smtClean="0">
                <a:latin typeface="Arial" charset="0"/>
              </a:rPr>
              <a:t>2017</a:t>
            </a:r>
            <a:endParaRPr lang="en-US" sz="24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8: Private-Sector Organizations: Role of Contracts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385447"/>
              </p:ext>
            </p:extLst>
          </p:nvPr>
        </p:nvGraphicFramePr>
        <p:xfrm>
          <a:off x="533400" y="2209800"/>
          <a:ext cx="8229600" cy="396535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1307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Within the </a:t>
                      </a:r>
                    </a:p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Organization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Relations with</a:t>
                      </a:r>
                    </a:p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Other Actors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Other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Limits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on Private Sector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374490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 of cyber</a:t>
                      </a:r>
                      <a:r>
                        <a:rPr lang="en-US" baseline="0" dirty="0" smtClean="0"/>
                        <a:t> law and policy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Incident response plans &amp; other internal policies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Training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Cyber hygiene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Roles, such as </a:t>
                      </a:r>
                      <a:r>
                        <a:rPr lang="en-US" dirty="0" smtClean="0"/>
                        <a:t>CISO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Users’ precautions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Vendor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&amp; other contracts &amp; management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Cyber-insurance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Private-sector information </a:t>
                      </a:r>
                      <a:r>
                        <a:rPr lang="en-US" baseline="0" dirty="0" smtClean="0"/>
                        <a:t>sharing (ISACs)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PCI-DSS and other industry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standards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Technical standards such as IETF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Norms – follow the standards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52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9: Public Sector, Governmental Layer: The Law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352802"/>
              </p:ext>
            </p:extLst>
          </p:nvPr>
        </p:nvGraphicFramePr>
        <p:xfrm>
          <a:off x="533400" y="2209800"/>
          <a:ext cx="8229600" cy="38709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Within the </a:t>
                      </a:r>
                    </a:p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Organization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Relations with</a:t>
                      </a:r>
                    </a:p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Other Actors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Limits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on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Government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600200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 of cyber</a:t>
                      </a:r>
                      <a:r>
                        <a:rPr lang="en-US" baseline="0" dirty="0" smtClean="0"/>
                        <a:t> law and policy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HIPAA,</a:t>
                      </a:r>
                      <a:r>
                        <a:rPr lang="en-US" baseline="0" dirty="0" smtClean="0"/>
                        <a:t> GLBA, and other cyber rules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Other state-created defensive measures (FTC Sec. 5, etc.)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Rules limiting strong encryption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Computer</a:t>
                      </a:r>
                      <a:r>
                        <a:rPr lang="en-US" baseline="0" dirty="0" smtClean="0"/>
                        <a:t> Fraud &amp; Abuse Act and other limits on offense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CISPA and public-private partnerships and information sharing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Constitutional</a:t>
                      </a:r>
                      <a:r>
                        <a:rPr lang="en-US" baseline="0" dirty="0" smtClean="0"/>
                        <a:t> limits on state action, such as 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Amendment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Statutory limits on state action, such as ECPA and FISA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554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10: International Layer: Diplomacy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430433"/>
              </p:ext>
            </p:extLst>
          </p:nvPr>
        </p:nvGraphicFramePr>
        <p:xfrm>
          <a:off x="533400" y="1905000"/>
          <a:ext cx="8229600" cy="41452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28800"/>
                <a:gridCol w="2133600"/>
                <a:gridCol w="2133600"/>
                <a:gridCol w="2133600"/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Within the 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Relations with</a:t>
                      </a:r>
                    </a:p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Other Nations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Other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L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imits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on Nations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600200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 of cyber</a:t>
                      </a:r>
                      <a:r>
                        <a:rPr lang="en-US" baseline="0" dirty="0" smtClean="0"/>
                        <a:t> law and policy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Unilateral</a:t>
                      </a:r>
                      <a:r>
                        <a:rPr lang="en-US" baseline="0" dirty="0" smtClean="0"/>
                        <a:t> cyber actions, on spectrum from war to “cyber-peace”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Deterrence against aggressive cyberattacks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Formal treaties, including MLATs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Less formal agreements, such as </a:t>
                      </a:r>
                      <a:r>
                        <a:rPr lang="en-US" baseline="0" dirty="0" smtClean="0"/>
                        <a:t>US/China trade secrets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Cooperation with other nations on attacks and defense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Possible</a:t>
                      </a:r>
                      <a:r>
                        <a:rPr lang="en-US" baseline="0" dirty="0" smtClean="0"/>
                        <a:t> supra-national governance, such as by UN or ITU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Role of international law, including laws of </a:t>
                      </a:r>
                      <a:r>
                        <a:rPr lang="en-US" baseline="0" dirty="0" smtClean="0"/>
                        <a:t>war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ISO standards and norms</a:t>
                      </a:r>
                      <a:endParaRPr lang="en-US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146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Users fit?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 user is not a government or an international actor</a:t>
            </a:r>
          </a:p>
          <a:p>
            <a:r>
              <a:rPr lang="en-US" sz="2000" dirty="0" smtClean="0"/>
              <a:t>I suggest part of Layer 8 </a:t>
            </a:r>
          </a:p>
          <a:p>
            <a:pPr lvl="1"/>
            <a:r>
              <a:rPr lang="en-US" sz="2000" dirty="0" smtClean="0"/>
              <a:t>Could be called “private sector” instead of “organizational” layer</a:t>
            </a:r>
          </a:p>
          <a:p>
            <a:pPr lvl="1"/>
            <a:r>
              <a:rPr lang="en-US" sz="2000" dirty="0" smtClean="0"/>
              <a:t>Private sector actors range from individual users/sole proprietorship to modest size to large organizations</a:t>
            </a:r>
          </a:p>
          <a:p>
            <a:r>
              <a:rPr lang="en-US" sz="2000" dirty="0" smtClean="0"/>
              <a:t>Users lack an IT department, a general counsel, and face lots of risks</a:t>
            </a:r>
          </a:p>
          <a:p>
            <a:r>
              <a:rPr lang="en-US" sz="2000" dirty="0" smtClean="0"/>
              <a:t>8A: “Within the household” – how individual/family manages</a:t>
            </a:r>
          </a:p>
          <a:p>
            <a:r>
              <a:rPr lang="en-US" sz="2000" dirty="0" smtClean="0"/>
              <a:t>8B: “Relations with other actors” – Terms of service, insurance, hire Geek Squad</a:t>
            </a:r>
          </a:p>
          <a:p>
            <a:r>
              <a:rPr lang="en-US" sz="2000" dirty="0" smtClean="0"/>
              <a:t>Users likely a big concern at 9A (government regulation of business), such as HIPAA, GLBA, and consumer protection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89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3x3 Matrix of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Distinctions are good but not perfect:</a:t>
            </a:r>
          </a:p>
          <a:p>
            <a:pPr lvl="1"/>
            <a:r>
              <a:rPr lang="en-US" sz="2000" dirty="0" smtClean="0"/>
              <a:t>Public vs. private, and protecting a government agency much like protecting a corporation</a:t>
            </a:r>
          </a:p>
          <a:p>
            <a:pPr lvl="1"/>
            <a:r>
              <a:rPr lang="en-US" sz="2000" dirty="0" smtClean="0"/>
              <a:t>Within and outside of the organization – gray areas, such as whether relations with a parent/affiliate are inside or outside of the organization</a:t>
            </a:r>
          </a:p>
          <a:p>
            <a:pPr lvl="1"/>
            <a:r>
              <a:rPr lang="en-US" sz="2000" dirty="0" smtClean="0"/>
              <a:t>My hope – readers can generally agree which problems go in which of the 3x3 cells; if so, then a useful framework for categorizing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64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of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Tech friends comment that there is supposed to be a clear separation of layers of the stack; concern is that this doesn’t exist at the non-code layers</a:t>
            </a:r>
          </a:p>
          <a:p>
            <a:pPr lvl="1"/>
            <a:r>
              <a:rPr lang="en-US" sz="2000" dirty="0"/>
              <a:t>That’s true; the “protocol” for layers 8, 9, &amp; 10 is “natural language (English, etc.), so the separation not the same as lower levels of the </a:t>
            </a:r>
            <a:r>
              <a:rPr lang="en-US" sz="2000" dirty="0" smtClean="0"/>
              <a:t>stack</a:t>
            </a:r>
            <a:endParaRPr lang="en-US" sz="2000" dirty="0" smtClean="0"/>
          </a:p>
          <a:p>
            <a:pPr lvl="1"/>
            <a:r>
              <a:rPr lang="en-US" sz="2000" dirty="0" smtClean="0"/>
              <a:t>For </a:t>
            </a:r>
            <a:r>
              <a:rPr lang="en-US" sz="2000" dirty="0" smtClean="0"/>
              <a:t>instance, users agree to TOS with vendors (8B) but subject to government rules (9A or 9B)</a:t>
            </a:r>
          </a:p>
          <a:p>
            <a:pPr lvl="1"/>
            <a:r>
              <a:rPr lang="en-US" sz="2000" dirty="0" smtClean="0"/>
              <a:t>In response, can usefully analyze the TOS, and can also usefully analyze the quality of the legal </a:t>
            </a:r>
            <a:r>
              <a:rPr lang="en-US" sz="2000" dirty="0" smtClean="0"/>
              <a:t>rule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80218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for the Cyber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Helps describe what topics are done in which course:</a:t>
            </a:r>
          </a:p>
          <a:p>
            <a:pPr lvl="1"/>
            <a:r>
              <a:rPr lang="en-US" sz="2000" dirty="0" smtClean="0"/>
              <a:t>Mostly international relations and cyber norms, and course covers 10A, 10B, and 10C, with some layer 9</a:t>
            </a:r>
          </a:p>
          <a:p>
            <a:pPr lvl="1"/>
            <a:r>
              <a:rPr lang="en-US" sz="2000" dirty="0" smtClean="0"/>
              <a:t>Mostly corporate governance for CISOs, lots of 8A and 8B, with a little bit of the others</a:t>
            </a:r>
          </a:p>
          <a:p>
            <a:pPr lvl="1"/>
            <a:r>
              <a:rPr lang="en-US" sz="2000" dirty="0" smtClean="0"/>
              <a:t>An overall curriculum could determine how full the coverage is of the 3x3 matrix</a:t>
            </a:r>
          </a:p>
          <a:p>
            <a:r>
              <a:rPr lang="en-US" sz="2000" dirty="0" smtClean="0"/>
              <a:t>Can also shift from a project </a:t>
            </a:r>
            <a:r>
              <a:rPr lang="en-US" sz="2000" dirty="0" smtClean="0"/>
              <a:t>course (reacting </a:t>
            </a:r>
            <a:r>
              <a:rPr lang="en-US" sz="2000" dirty="0" smtClean="0"/>
              <a:t>to new </a:t>
            </a:r>
            <a:r>
              <a:rPr lang="en-US" sz="2000" dirty="0" smtClean="0"/>
              <a:t>developments) </a:t>
            </a:r>
            <a:r>
              <a:rPr lang="en-US" sz="2000" dirty="0" smtClean="0"/>
              <a:t>to a lecture </a:t>
            </a:r>
            <a:r>
              <a:rPr lang="en-US" sz="2000" dirty="0" smtClean="0"/>
              <a:t>course or treatise/manual :</a:t>
            </a:r>
            <a:endParaRPr lang="en-US" sz="2000" dirty="0" smtClean="0"/>
          </a:p>
          <a:p>
            <a:pPr lvl="1"/>
            <a:r>
              <a:rPr lang="en-US" sz="2000" dirty="0" smtClean="0"/>
              <a:t>Module on each cell of the 3x3 matrix, with typical </a:t>
            </a:r>
            <a:r>
              <a:rPr lang="en-US" sz="2000" dirty="0" smtClean="0"/>
              <a:t>vulnerability and governance issues </a:t>
            </a:r>
            <a:r>
              <a:rPr lang="en-US" sz="2000" dirty="0" smtClean="0"/>
              <a:t>for each cell</a:t>
            </a:r>
          </a:p>
          <a:p>
            <a:pPr lvl="1"/>
            <a:r>
              <a:rPr lang="en-US" sz="2000" dirty="0" smtClean="0"/>
              <a:t>For instance, 9A and compare market approaches to HIPAA or GLBA; if govern badly, then sensitive data is breached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7616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of the 10-layer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44963"/>
          </a:xfrm>
        </p:spPr>
        <p:txBody>
          <a:bodyPr/>
          <a:lstStyle/>
          <a:p>
            <a:r>
              <a:rPr lang="en-US" sz="2000" b="1" dirty="0" smtClean="0"/>
              <a:t>Parsimonious structure</a:t>
            </a:r>
            <a:r>
              <a:rPr lang="en-US" sz="2000" dirty="0" smtClean="0"/>
              <a:t> to organize the </a:t>
            </a:r>
            <a:r>
              <a:rPr lang="en-US" sz="2000" dirty="0" smtClean="0"/>
              <a:t>jumble of issues </a:t>
            </a:r>
            <a:r>
              <a:rPr lang="en-US" sz="2000" dirty="0" smtClean="0"/>
              <a:t>now crowding into cyber law, policy, and business courses</a:t>
            </a:r>
          </a:p>
          <a:p>
            <a:pPr lvl="1"/>
            <a:r>
              <a:rPr lang="en-US" sz="2000" dirty="0" smtClean="0"/>
              <a:t>This fall, we discussed </a:t>
            </a:r>
            <a:r>
              <a:rPr lang="en-US" sz="2000" dirty="0" smtClean="0"/>
              <a:t>every </a:t>
            </a:r>
            <a:r>
              <a:rPr lang="en-US" sz="2000" dirty="0" smtClean="0"/>
              <a:t>issue in 3 charts in </a:t>
            </a:r>
            <a:r>
              <a:rPr lang="en-US" sz="2000" dirty="0" smtClean="0"/>
              <a:t>my</a:t>
            </a:r>
            <a:r>
              <a:rPr lang="en-US" sz="2000" dirty="0" smtClean="0"/>
              <a:t> </a:t>
            </a:r>
            <a:r>
              <a:rPr lang="en-US" sz="2000" dirty="0" smtClean="0"/>
              <a:t>cyber course</a:t>
            </a:r>
          </a:p>
          <a:p>
            <a:pPr lvl="1"/>
            <a:r>
              <a:rPr lang="en-US" sz="2000" dirty="0" smtClean="0"/>
              <a:t>For students and teachers, a way to keep the many issues straight</a:t>
            </a:r>
          </a:p>
          <a:p>
            <a:r>
              <a:rPr lang="en-US" sz="2000" b="1" dirty="0" smtClean="0"/>
              <a:t>Attacks can happen at layers 8, 9, and 10</a:t>
            </a:r>
            <a:r>
              <a:rPr lang="en-US" sz="2000" dirty="0" smtClean="0"/>
              <a:t>, if the company has bad policies, the nation has bad laws, or the international community does not prevent </a:t>
            </a:r>
            <a:r>
              <a:rPr lang="en-US" sz="2000" dirty="0" smtClean="0"/>
              <a:t>attacks</a:t>
            </a:r>
            <a:endParaRPr lang="en-US" sz="2000" dirty="0" smtClean="0"/>
          </a:p>
          <a:p>
            <a:pPr lvl="1"/>
            <a:r>
              <a:rPr lang="en-US" sz="2000" b="1" dirty="0" smtClean="0"/>
              <a:t>Vulnerabilities</a:t>
            </a:r>
            <a:r>
              <a:rPr lang="en-US" sz="2000" dirty="0" smtClean="0"/>
              <a:t> at layers 8, 9, and 10 thus </a:t>
            </a:r>
            <a:r>
              <a:rPr lang="en-US" sz="2000" b="1" dirty="0" smtClean="0"/>
              <a:t>fundamentally similar </a:t>
            </a:r>
            <a:r>
              <a:rPr lang="en-US" sz="2000" dirty="0" smtClean="0"/>
              <a:t>to vulnerabilities at layers 1 to </a:t>
            </a:r>
            <a:r>
              <a:rPr lang="en-US" sz="2000" dirty="0" smtClean="0"/>
              <a:t>7</a:t>
            </a:r>
          </a:p>
          <a:p>
            <a:pPr lvl="1"/>
            <a:r>
              <a:rPr lang="en-US" sz="2000" dirty="0" smtClean="0"/>
              <a:t>Computing &amp; business students, by end of the course, agreed that a large part of the current cyber threat is at these layers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18044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Presented this at Stanford this fall to other professors designing cyber law/policy/management courses</a:t>
            </a:r>
          </a:p>
          <a:p>
            <a:r>
              <a:rPr lang="en-US" sz="2000" b="1" dirty="0" smtClean="0"/>
              <a:t>Complete </a:t>
            </a:r>
            <a:r>
              <a:rPr lang="en-US" sz="2000" b="1" dirty="0"/>
              <a:t>the text </a:t>
            </a:r>
            <a:r>
              <a:rPr lang="en-US" sz="2000" dirty="0"/>
              <a:t>and diagrams for the 10 layers of the cyber-stack – I welcome your comments and </a:t>
            </a:r>
            <a:r>
              <a:rPr lang="en-US" sz="2000" dirty="0" smtClean="0"/>
              <a:t>suggestions</a:t>
            </a:r>
          </a:p>
          <a:p>
            <a:r>
              <a:rPr lang="en-US" sz="2000" dirty="0" smtClean="0"/>
              <a:t>Consider whether to write the manual/treatise for the 3x3 matrix</a:t>
            </a:r>
          </a:p>
          <a:p>
            <a:r>
              <a:rPr lang="en-US" sz="2000" dirty="0" smtClean="0"/>
              <a:t>Hopefully, bring a sense of order and understanding to the current jumble</a:t>
            </a:r>
          </a:p>
          <a:p>
            <a:pPr lvl="1"/>
            <a:r>
              <a:rPr lang="en-US" sz="2000" dirty="0" smtClean="0"/>
              <a:t>Which, in turn, would lead to better cybersecurity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016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375" y="457200"/>
            <a:ext cx="8229600" cy="579438"/>
          </a:xfrm>
        </p:spPr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144963"/>
          </a:xfrm>
        </p:spPr>
        <p:txBody>
          <a:bodyPr/>
          <a:lstStyle/>
          <a:p>
            <a:r>
              <a:rPr lang="en-US" sz="2000" dirty="0" smtClean="0"/>
              <a:t>Cybersecurity management, law, and policy have a confusing, overwhelming </a:t>
            </a:r>
            <a:r>
              <a:rPr lang="en-US" sz="2000" b="1" dirty="0" smtClean="0"/>
              <a:t>jumble</a:t>
            </a:r>
            <a:r>
              <a:rPr lang="en-US" sz="2000" dirty="0" smtClean="0"/>
              <a:t> of issues to cover</a:t>
            </a:r>
          </a:p>
          <a:p>
            <a:pPr lvl="1"/>
            <a:r>
              <a:rPr lang="en-US" sz="2000" dirty="0" smtClean="0"/>
              <a:t>How can we teach that jumble?</a:t>
            </a:r>
          </a:p>
          <a:p>
            <a:pPr lvl="1"/>
            <a:r>
              <a:rPr lang="en-US" sz="2000" dirty="0" smtClean="0"/>
              <a:t>Is there a way to organize the material to bring clarity to the field?</a:t>
            </a:r>
          </a:p>
          <a:p>
            <a:pPr lvl="1"/>
            <a:r>
              <a:rPr lang="en-US" sz="2000" dirty="0" smtClean="0"/>
              <a:t>Can that lead to better responses to overall cybersecurity threats?</a:t>
            </a:r>
          </a:p>
          <a:p>
            <a:r>
              <a:rPr lang="en-US" sz="2000" dirty="0" smtClean="0"/>
              <a:t>“</a:t>
            </a:r>
            <a:r>
              <a:rPr lang="en-US" sz="2000" b="1" dirty="0" smtClean="0"/>
              <a:t>Real</a:t>
            </a:r>
            <a:r>
              <a:rPr lang="en-US" sz="2000" dirty="0" smtClean="0"/>
              <a:t>” cybersecurity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 smtClean="0"/>
              <a:t>Real” cybersecurity is about writing code and doing technical work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b="1" dirty="0" smtClean="0"/>
              <a:t>“soft” </a:t>
            </a:r>
            <a:r>
              <a:rPr lang="en-US" sz="2000" dirty="0" smtClean="0"/>
              <a:t>issues </a:t>
            </a:r>
            <a:r>
              <a:rPr lang="en-US" sz="2000" dirty="0" smtClean="0"/>
              <a:t>have not been central to </a:t>
            </a:r>
            <a:r>
              <a:rPr lang="en-US" sz="2000" dirty="0" smtClean="0"/>
              <a:t>the task of </a:t>
            </a:r>
            <a:r>
              <a:rPr lang="en-US" sz="2000" dirty="0" smtClean="0"/>
              <a:t>“real” cybersecurity</a:t>
            </a:r>
            <a:endParaRPr lang="en-US" sz="2000" dirty="0" smtClean="0"/>
          </a:p>
          <a:p>
            <a:pPr lvl="1"/>
            <a:r>
              <a:rPr lang="en-US" sz="2000" dirty="0" smtClean="0"/>
              <a:t>Vague approval of “</a:t>
            </a:r>
            <a:r>
              <a:rPr lang="en-US" sz="2000" b="1" dirty="0" smtClean="0"/>
              <a:t>inter-disciplinary</a:t>
            </a:r>
            <a:r>
              <a:rPr lang="en-US" sz="2000" dirty="0" smtClean="0"/>
              <a:t>” studies for cybersecurity</a:t>
            </a:r>
          </a:p>
          <a:p>
            <a:pPr lvl="2"/>
            <a:r>
              <a:rPr lang="en-US" dirty="0" smtClean="0"/>
              <a:t>But, with a lower priority than “real” </a:t>
            </a:r>
            <a:r>
              <a:rPr lang="en-US" dirty="0" smtClean="0"/>
              <a:t>cybersecurity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3108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on Non-Code Aspects of Cybersecurity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This project proposes a new </a:t>
            </a:r>
            <a:r>
              <a:rPr lang="en-US" sz="2000" b="1" dirty="0"/>
              <a:t>conceptual </a:t>
            </a:r>
            <a:r>
              <a:rPr lang="en-US" sz="2000" b="1" dirty="0" smtClean="0"/>
              <a:t>framework</a:t>
            </a:r>
            <a:r>
              <a:rPr lang="en-US" sz="2000" dirty="0" smtClean="0"/>
              <a:t> </a:t>
            </a:r>
            <a:endParaRPr lang="en-US" sz="2000" b="1" dirty="0"/>
          </a:p>
          <a:p>
            <a:r>
              <a:rPr lang="en-US" sz="2000" b="1" dirty="0"/>
              <a:t>Organizes</a:t>
            </a:r>
            <a:r>
              <a:rPr lang="en-US" sz="2000" dirty="0"/>
              <a:t> numerous, important, &amp; non-technical cyber-issues</a:t>
            </a:r>
          </a:p>
          <a:p>
            <a:r>
              <a:rPr lang="en-US" sz="2000" dirty="0"/>
              <a:t>Presents the curriculum and issues in ways that make sense to </a:t>
            </a:r>
            <a:r>
              <a:rPr lang="en-US" sz="2000" b="1" dirty="0"/>
              <a:t>both technical and non-technical audiences</a:t>
            </a:r>
            <a:r>
              <a:rPr lang="en-US" sz="2000" dirty="0"/>
              <a:t> in cybersecurity</a:t>
            </a:r>
          </a:p>
          <a:p>
            <a:pPr lvl="1"/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87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79438"/>
          </a:xfrm>
        </p:spPr>
        <p:txBody>
          <a:bodyPr/>
          <a:lstStyle/>
          <a:p>
            <a:r>
              <a:rPr lang="en-US" dirty="0" smtClean="0"/>
              <a:t>The Genesis of this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144963"/>
          </a:xfrm>
        </p:spPr>
        <p:txBody>
          <a:bodyPr/>
          <a:lstStyle/>
          <a:p>
            <a:r>
              <a:rPr lang="en-US" sz="1800" dirty="0" smtClean="0"/>
              <a:t>MGMT/</a:t>
            </a:r>
            <a:r>
              <a:rPr lang="en-US" sz="1800" dirty="0" err="1" smtClean="0"/>
              <a:t>CoC</a:t>
            </a:r>
            <a:r>
              <a:rPr lang="en-US" sz="1800" dirty="0" smtClean="0"/>
              <a:t>/</a:t>
            </a:r>
            <a:r>
              <a:rPr lang="en-US" sz="1800" dirty="0" err="1" smtClean="0"/>
              <a:t>PubPol</a:t>
            </a:r>
            <a:r>
              <a:rPr lang="en-US" sz="1800" dirty="0" smtClean="0"/>
              <a:t> </a:t>
            </a:r>
            <a:r>
              <a:rPr lang="en-US" sz="1800" dirty="0" smtClean="0"/>
              <a:t>4726/6726 “Information Security Strategies and Policy”</a:t>
            </a:r>
          </a:p>
          <a:p>
            <a:pPr lvl="1"/>
            <a:r>
              <a:rPr lang="en-US" sz="1800" dirty="0" smtClean="0"/>
              <a:t>This is my fourth time teaching the course, now required for Masters in Information </a:t>
            </a:r>
            <a:r>
              <a:rPr lang="en-US" sz="1800" dirty="0" smtClean="0"/>
              <a:t>Security, and credit for ITM  and law for undergraduates</a:t>
            </a:r>
            <a:endParaRPr lang="en-US" sz="1800" dirty="0" smtClean="0"/>
          </a:p>
          <a:p>
            <a:pPr lvl="1"/>
            <a:r>
              <a:rPr lang="en-US" sz="1800" dirty="0" smtClean="0"/>
              <a:t>How do all the pieces of this course fit together?  There seems to be something coherent, but </a:t>
            </a:r>
            <a:r>
              <a:rPr lang="en-US" sz="1800" dirty="0" smtClean="0"/>
              <a:t>it’s been very hard </a:t>
            </a:r>
            <a:r>
              <a:rPr lang="en-US" sz="1800" dirty="0" smtClean="0"/>
              <a:t>to describe</a:t>
            </a:r>
          </a:p>
          <a:p>
            <a:pPr lvl="1"/>
            <a:r>
              <a:rPr lang="en-US" sz="1800" dirty="0" smtClean="0"/>
              <a:t>This fall </a:t>
            </a:r>
            <a:r>
              <a:rPr lang="en-US" sz="1800" dirty="0" smtClean="0"/>
              <a:t> </a:t>
            </a:r>
            <a:r>
              <a:rPr lang="en-US" sz="1800" dirty="0" smtClean="0"/>
              <a:t>– 3 parts of the course</a:t>
            </a:r>
          </a:p>
          <a:p>
            <a:pPr lvl="2"/>
            <a:r>
              <a:rPr lang="en-US" sz="1800" b="1" dirty="0" smtClean="0"/>
              <a:t>Government laws/regulations </a:t>
            </a:r>
            <a:r>
              <a:rPr lang="en-US" sz="1800" dirty="0" smtClean="0"/>
              <a:t>– project on proposed </a:t>
            </a:r>
            <a:r>
              <a:rPr lang="en-US" sz="1800" dirty="0" smtClean="0"/>
              <a:t>legislation for cybersecurity and Internet of Things </a:t>
            </a:r>
            <a:endParaRPr lang="en-US" sz="1800" dirty="0" smtClean="0"/>
          </a:p>
          <a:p>
            <a:pPr lvl="2"/>
            <a:r>
              <a:rPr lang="en-US" sz="1800" b="1" dirty="0" smtClean="0"/>
              <a:t>Corporate cybersecurity policies and governance </a:t>
            </a:r>
            <a:r>
              <a:rPr lang="en-US" sz="1800" dirty="0" smtClean="0"/>
              <a:t>– </a:t>
            </a:r>
            <a:r>
              <a:rPr lang="en-US" sz="1800" dirty="0" smtClean="0"/>
              <a:t>draft ransomware policy for a hospital group</a:t>
            </a:r>
            <a:endParaRPr lang="en-US" sz="1800" dirty="0" smtClean="0"/>
          </a:p>
          <a:p>
            <a:pPr lvl="2"/>
            <a:r>
              <a:rPr lang="en-US" sz="1800" b="1" dirty="0" smtClean="0"/>
              <a:t>Nation </a:t>
            </a:r>
            <a:r>
              <a:rPr lang="en-US" sz="1800" b="1" dirty="0" smtClean="0"/>
              <a:t>state and international </a:t>
            </a:r>
            <a:r>
              <a:rPr lang="en-US" sz="1800" dirty="0" smtClean="0"/>
              <a:t>– draft National Security Council memo on </a:t>
            </a:r>
            <a:r>
              <a:rPr lang="en-US" sz="1800" dirty="0" err="1" smtClean="0"/>
              <a:t>cyberthreats</a:t>
            </a:r>
            <a:r>
              <a:rPr lang="en-US" sz="1800" dirty="0" smtClean="0"/>
              <a:t> from Russia and policy options to respond</a:t>
            </a:r>
          </a:p>
          <a:p>
            <a:pPr lvl="1"/>
            <a:r>
              <a:rPr lang="en-US" sz="1800" dirty="0" smtClean="0"/>
              <a:t>My </a:t>
            </a:r>
            <a:r>
              <a:rPr lang="en-US" sz="1800" dirty="0" smtClean="0"/>
              <a:t>answer now: 3 layers of the cyber stack – organizational, governmental, international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6005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 descr="NIST levels of management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76" r="-14976"/>
          <a:stretch>
            <a:fillRect/>
          </a:stretch>
        </p:blipFill>
        <p:spPr>
          <a:xfrm>
            <a:off x="-990600" y="228600"/>
            <a:ext cx="10643321" cy="6400800"/>
          </a:xfrm>
        </p:spPr>
      </p:pic>
    </p:spTree>
    <p:extLst>
      <p:ext uri="{BB962C8B-B14F-4D97-AF65-F5344CB8AC3E}">
        <p14:creationId xmlns:p14="http://schemas.microsoft.com/office/powerpoint/2010/main" val="173542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79438"/>
          </a:xfrm>
        </p:spPr>
        <p:txBody>
          <a:bodyPr/>
          <a:lstStyle/>
          <a:p>
            <a:r>
              <a:rPr lang="en-US" dirty="0" smtClean="0"/>
              <a:t>Seven Layers of the OSI “Stack”</a:t>
            </a:r>
            <a:endParaRPr lang="en-US" dirty="0"/>
          </a:p>
        </p:txBody>
      </p:sp>
      <p:pic>
        <p:nvPicPr>
          <p:cNvPr id="4" name="Content Placeholder 3" descr="seven layers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958" b="-12958"/>
          <a:stretch>
            <a:fillRect/>
          </a:stretch>
        </p:blipFill>
        <p:spPr>
          <a:xfrm>
            <a:off x="0" y="1295400"/>
            <a:ext cx="8881979" cy="4375239"/>
          </a:xfrm>
        </p:spPr>
      </p:pic>
      <p:sp>
        <p:nvSpPr>
          <p:cNvPr id="5" name="TextBox 4"/>
          <p:cNvSpPr txBox="1"/>
          <p:nvPr/>
        </p:nvSpPr>
        <p:spPr>
          <a:xfrm>
            <a:off x="304800" y="5486400"/>
            <a:ext cx="82894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 my experience, these seven layers are well known to knowledgeable</a:t>
            </a:r>
          </a:p>
          <a:p>
            <a:r>
              <a:rPr lang="en-US" sz="2000" dirty="0" smtClean="0"/>
              <a:t>computer people who work on cybersecurity.  Intuitively, they also know </a:t>
            </a:r>
          </a:p>
          <a:p>
            <a:r>
              <a:rPr lang="en-US" sz="2000" dirty="0" smtClean="0"/>
              <a:t>that cyber-attacks can happen at any of these 7 levels.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9813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Cyber Vulnerabilities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838936"/>
              </p:ext>
            </p:extLst>
          </p:nvPr>
        </p:nvGraphicFramePr>
        <p:xfrm>
          <a:off x="457200" y="1905000"/>
          <a:ext cx="8229600" cy="32359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743200"/>
                <a:gridCol w="4724400"/>
                <a:gridCol w="76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Layer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Vulnerability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 Physical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Cut the wire; stress equipment; wiretap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 Data link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 noise or delay (threatens availability)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 Network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DNS and BGP attacks,</a:t>
                      </a:r>
                      <a:r>
                        <a:rPr lang="en-US" baseline="0" dirty="0" smtClean="0"/>
                        <a:t> false certificates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 Transport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 in the middle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 Session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Session splicing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Firesheep</a:t>
                      </a:r>
                      <a:r>
                        <a:rPr lang="en-US" baseline="0" dirty="0" smtClean="0"/>
                        <a:t>); MS SMB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 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Attacks on encryption; ASN-1 parser attack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7. Application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Malware; manual exploitation</a:t>
                      </a:r>
                      <a:r>
                        <a:rPr lang="en-US" baseline="0" dirty="0" smtClean="0"/>
                        <a:t> of vulnerabilities; SQL injection; buffer overflow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51789" y="5935579"/>
            <a:ext cx="5816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Thanks to Bob Blakely for assistance with this material.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21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79438"/>
          </a:xfrm>
        </p:spPr>
        <p:txBody>
          <a:bodyPr/>
          <a:lstStyle/>
          <a:p>
            <a:r>
              <a:rPr lang="en-US" dirty="0" smtClean="0"/>
              <a:t>What is Missing from the 7 Layer OSI Model?</a:t>
            </a:r>
            <a:endParaRPr lang="en-US" dirty="0"/>
          </a:p>
        </p:txBody>
      </p:sp>
      <p:pic>
        <p:nvPicPr>
          <p:cNvPr id="6" name="Content Placeholder 5" descr="IISP_stack_graphic_03b-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83" r="-26683"/>
          <a:stretch>
            <a:fillRect/>
          </a:stretch>
        </p:blipFill>
        <p:spPr>
          <a:xfrm>
            <a:off x="-1219200" y="1219200"/>
            <a:ext cx="10741660" cy="5410200"/>
          </a:xfrm>
        </p:spPr>
      </p:pic>
    </p:spTree>
    <p:extLst>
      <p:ext uri="{BB962C8B-B14F-4D97-AF65-F5344CB8AC3E}">
        <p14:creationId xmlns:p14="http://schemas.microsoft.com/office/powerpoint/2010/main" val="4221983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8, 9, and 10: Natural Language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115680"/>
              </p:ext>
            </p:extLst>
          </p:nvPr>
        </p:nvGraphicFramePr>
        <p:xfrm>
          <a:off x="457200" y="1905000"/>
          <a:ext cx="7086600" cy="2613923"/>
        </p:xfrm>
        <a:graphic>
          <a:graphicData uri="http://schemas.openxmlformats.org/drawingml/2006/table">
            <a:tbl>
              <a:tblPr firstRow="1" lastCol="1" bandRow="1">
                <a:tableStyleId>{1FECB4D8-DB02-4DC6-A0A2-4F2EBAE1DC90}</a:tableStyleId>
              </a:tblPr>
              <a:tblGrid>
                <a:gridCol w="1771650"/>
                <a:gridCol w="1771650"/>
                <a:gridCol w="1771650"/>
                <a:gridCol w="1771650"/>
              </a:tblGrid>
              <a:tr h="60697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Layer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International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Natural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language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Diplomacy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9368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Layer 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Governmental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Natural language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Law</a:t>
                      </a:r>
                      <a:endParaRPr lang="en-US" b="1" dirty="0"/>
                    </a:p>
                  </a:txBody>
                  <a:tcPr/>
                </a:tc>
              </a:tr>
              <a:tr h="60697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Layer 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Organizational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Natural</a:t>
                      </a:r>
                      <a:r>
                        <a:rPr lang="en-US" b="1" baseline="0" dirty="0" smtClean="0"/>
                        <a:t> language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Contracts</a:t>
                      </a:r>
                      <a:endParaRPr lang="en-US" b="1" dirty="0"/>
                    </a:p>
                  </a:txBody>
                  <a:tcPr/>
                </a:tc>
              </a:tr>
              <a:tr h="60697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Layers 1-7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OSI stack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Computer Code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Various</a:t>
                      </a:r>
                      <a:r>
                        <a:rPr lang="en-US" b="1" baseline="0" dirty="0" smtClean="0"/>
                        <a:t> protocols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91611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7232</TotalTime>
  <Words>1353</Words>
  <Application>Microsoft Macintosh PowerPoint</Application>
  <PresentationFormat>On-screen Show (4:3)</PresentationFormat>
  <Paragraphs>155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ＭＳ Ｐゴシック</vt:lpstr>
      <vt:lpstr>Wingdings</vt:lpstr>
      <vt:lpstr>ヒラギノ角ゴ Pro W3</vt:lpstr>
      <vt:lpstr>Arial</vt:lpstr>
      <vt:lpstr>Default Design</vt:lpstr>
      <vt:lpstr>“The Non-Code Layers of the Cyberstack - Lessons for Cybersecurity” </vt:lpstr>
      <vt:lpstr>The Challenge</vt:lpstr>
      <vt:lpstr>Project on Non-Code Aspects of Cybersecurity</vt:lpstr>
      <vt:lpstr>The Genesis of this Project</vt:lpstr>
      <vt:lpstr>  </vt:lpstr>
      <vt:lpstr>Seven Layers of the OSI “Stack”</vt:lpstr>
      <vt:lpstr>Some Cyber Vulnerabilities</vt:lpstr>
      <vt:lpstr>What is Missing from the 7 Layer OSI Model?</vt:lpstr>
      <vt:lpstr>Layers 8, 9, and 10: Natural Language</vt:lpstr>
      <vt:lpstr>Layer 8: Private-Sector Organizations: Role of Contracts</vt:lpstr>
      <vt:lpstr>Layer 9: Public Sector, Governmental Layer: The Law</vt:lpstr>
      <vt:lpstr>Layer 10: International Layer: Diplomacy</vt:lpstr>
      <vt:lpstr>Where do Users fit?</vt:lpstr>
      <vt:lpstr>The 3x3 Matrix of Cells</vt:lpstr>
      <vt:lpstr>Separation of Layers</vt:lpstr>
      <vt:lpstr>Potential for the Cyber Curriculum</vt:lpstr>
      <vt:lpstr>Contributions of the 10-layer stack</vt:lpstr>
      <vt:lpstr>The Project</vt:lpstr>
    </vt:vector>
  </TitlesOfParts>
  <Company>georgia tech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Russ</dc:creator>
  <cp:lastModifiedBy>Swire, Peter P</cp:lastModifiedBy>
  <cp:revision>341</cp:revision>
  <dcterms:created xsi:type="dcterms:W3CDTF">2005-08-02T18:53:14Z</dcterms:created>
  <dcterms:modified xsi:type="dcterms:W3CDTF">2017-12-07T15:47:19Z</dcterms:modified>
</cp:coreProperties>
</file>