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11" r:id="rId3"/>
    <p:sldId id="489" r:id="rId4"/>
    <p:sldId id="503" r:id="rId5"/>
    <p:sldId id="505" r:id="rId6"/>
    <p:sldId id="494" r:id="rId7"/>
    <p:sldId id="512" r:id="rId8"/>
    <p:sldId id="50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8" autoAdjust="0"/>
    <p:restoredTop sz="93662" autoAdjust="0"/>
  </p:normalViewPr>
  <p:slideViewPr>
    <p:cSldViewPr>
      <p:cViewPr varScale="1">
        <p:scale>
          <a:sx n="59" d="100"/>
          <a:sy n="59" d="100"/>
        </p:scale>
        <p:origin x="1483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110AF0-53A3-3844-8AB1-A2AA47B5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EA837-BF35-4741-92D3-A6E1E4304E99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E9500-F544-AC4B-B28E-B7947CFD9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5638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1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791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611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76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7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0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84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42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4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01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25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6200"/>
            <a:ext cx="9144000" cy="6705600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srn.com/abstract=368917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1905000"/>
            <a:ext cx="9137650" cy="914400"/>
          </a:xfrm>
        </p:spPr>
        <p:txBody>
          <a:bodyPr/>
          <a:lstStyle/>
          <a:p>
            <a:pPr algn="ctr" eaLnBrk="1" hangingPunct="1"/>
            <a:r>
              <a:rPr lang="en-US" sz="3600" i="1" dirty="0">
                <a:latin typeface="Arial" charset="0"/>
              </a:rPr>
              <a:t>“Enforcement Cooperation &amp; Balancing Portability/Interoperability Objectives”</a:t>
            </a:r>
            <a:br>
              <a:rPr lang="en-US" sz="4400" i="1" dirty="0">
                <a:latin typeface="Arial" charset="0"/>
              </a:rPr>
            </a:br>
            <a:endParaRPr lang="en-US" sz="4400" i="1" dirty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65177" y="3505200"/>
            <a:ext cx="9144000" cy="7620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 </a:t>
            </a:r>
            <a:r>
              <a:rPr lang="en-US" sz="2200" b="1" dirty="0">
                <a:latin typeface="Arial" charset="0"/>
              </a:rPr>
              <a:t>Professor Peter Swire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200" b="1" dirty="0">
                <a:latin typeface="Arial" charset="0"/>
              </a:rPr>
              <a:t>Georgia Tech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200" b="1" dirty="0">
                <a:latin typeface="Arial" charset="0"/>
              </a:rPr>
              <a:t>OECD Competition Committee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200" b="1" dirty="0">
                <a:latin typeface="Arial" charset="0"/>
              </a:rPr>
              <a:t>Hearing on Data Portability, Interoperability, and Competition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200" b="1" dirty="0">
                <a:latin typeface="Arial" charset="0"/>
              </a:rPr>
              <a:t>June 9, 2021 (version 2)</a:t>
            </a:r>
          </a:p>
        </p:txBody>
      </p:sp>
    </p:spTree>
    <p:extLst>
      <p:ext uri="{BB962C8B-B14F-4D97-AF65-F5344CB8AC3E}">
        <p14:creationId xmlns:p14="http://schemas.microsoft.com/office/powerpoint/2010/main" val="121409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5E813-BA9D-2049-9E1D-55AB0312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5FC71-2A3E-1244-B42D-39DA991B6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/>
              <a:t>Using the Portability and Other Required Transfers Impact Assessment (“PORT-IA”) in Antitrust Law</a:t>
            </a:r>
          </a:p>
          <a:p>
            <a:pPr lvl="1"/>
            <a:r>
              <a:rPr lang="en-US" sz="2000" dirty="0"/>
              <a:t>Competition Policy International</a:t>
            </a:r>
          </a:p>
          <a:p>
            <a:pPr lvl="1"/>
            <a:r>
              <a:rPr lang="en-US" sz="2000" dirty="0"/>
              <a:t>https://</a:t>
            </a:r>
            <a:r>
              <a:rPr lang="en-US" sz="2000" dirty="0" err="1"/>
              <a:t>www.competitionpolicyinternational.com</a:t>
            </a:r>
            <a:r>
              <a:rPr lang="en-US" sz="2000" dirty="0"/>
              <a:t>/using-the-portability-and-other-required-transfers-impact-assessment-port-ia-in-antitrust-law/ </a:t>
            </a:r>
          </a:p>
          <a:p>
            <a:r>
              <a:rPr lang="en-US" sz="2200" b="1" dirty="0"/>
              <a:t>The Portability and Other Required Transfers Impact Assessment: Assessing Competition, Privacy, Cybersecurity, and Other Considerations </a:t>
            </a:r>
          </a:p>
          <a:p>
            <a:pPr lvl="1"/>
            <a:r>
              <a:rPr lang="en-US" sz="2000" dirty="0"/>
              <a:t>Available at SSRN</a:t>
            </a:r>
          </a:p>
          <a:p>
            <a:pPr lvl="1"/>
            <a:r>
              <a:rPr lang="en-US" sz="20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https://ssrn.com/abstract=3689171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9490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BA413-690B-ED4E-B2AA-A8DD8F197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528" y="609600"/>
            <a:ext cx="8229600" cy="579438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FCAED-6239-894E-BD05-E64583DDA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28" y="1395604"/>
            <a:ext cx="8229600" cy="4144963"/>
          </a:xfrm>
        </p:spPr>
        <p:txBody>
          <a:bodyPr/>
          <a:lstStyle/>
          <a:p>
            <a:r>
              <a:rPr lang="en-US" sz="2200" dirty="0"/>
              <a:t>Dilemma: antitrust tends to </a:t>
            </a:r>
            <a:r>
              <a:rPr lang="en-US" sz="2200" b="1" dirty="0"/>
              <a:t>open</a:t>
            </a:r>
            <a:r>
              <a:rPr lang="en-US" sz="2200" dirty="0"/>
              <a:t> data flows, but privacy/security tend to </a:t>
            </a:r>
            <a:r>
              <a:rPr lang="en-US" sz="2200" b="1" dirty="0"/>
              <a:t>close</a:t>
            </a:r>
            <a:r>
              <a:rPr lang="en-US" sz="2200" dirty="0"/>
              <a:t> them</a:t>
            </a:r>
          </a:p>
          <a:p>
            <a:r>
              <a:rPr lang="en-US" sz="2200" dirty="0"/>
              <a:t>Proposed answer: the </a:t>
            </a:r>
            <a:r>
              <a:rPr lang="en-US" sz="2200" b="1" dirty="0"/>
              <a:t>Portability and Other Required Transfers Impact Assessment (PORT-IA)</a:t>
            </a:r>
            <a:endParaRPr lang="en-US" sz="2200" dirty="0"/>
          </a:p>
          <a:p>
            <a:r>
              <a:rPr lang="en-US" sz="2200" dirty="0"/>
              <a:t>Multiple enforcement agencies</a:t>
            </a:r>
          </a:p>
        </p:txBody>
      </p:sp>
    </p:spTree>
    <p:extLst>
      <p:ext uri="{BB962C8B-B14F-4D97-AF65-F5344CB8AC3E}">
        <p14:creationId xmlns:p14="http://schemas.microsoft.com/office/powerpoint/2010/main" val="333108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0FBC3-CCEF-0649-BC78-59C994B24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/>
          <a:lstStyle/>
          <a:p>
            <a:r>
              <a:rPr lang="en-US" dirty="0"/>
              <a:t>Terminology: 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B4720-5DE6-5749-8D27-25F774A5C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615" y="1219200"/>
            <a:ext cx="8229600" cy="4144963"/>
          </a:xfrm>
        </p:spPr>
        <p:txBody>
          <a:bodyPr/>
          <a:lstStyle/>
          <a:p>
            <a:r>
              <a:rPr lang="en-US" sz="2000" dirty="0"/>
              <a:t>Right to data portability is about an individual right to transfer data</a:t>
            </a:r>
          </a:p>
          <a:p>
            <a:pPr lvl="1"/>
            <a:r>
              <a:rPr lang="en-US" sz="2000" dirty="0"/>
              <a:t>“</a:t>
            </a:r>
            <a:r>
              <a:rPr lang="en-US" sz="2000" b="1" dirty="0"/>
              <a:t>Portability” is a term of art </a:t>
            </a:r>
            <a:r>
              <a:rPr lang="en-US" sz="2000" dirty="0"/>
              <a:t>for transfers of data of one person</a:t>
            </a:r>
          </a:p>
          <a:p>
            <a:pPr lvl="1"/>
            <a:r>
              <a:rPr lang="en-US" sz="2000" dirty="0"/>
              <a:t>An individual right to transfer to self or 3d party</a:t>
            </a:r>
          </a:p>
          <a:p>
            <a:r>
              <a:rPr lang="en-US" sz="2000" dirty="0"/>
              <a:t>Actual or proposed </a:t>
            </a:r>
            <a:r>
              <a:rPr lang="en-US" sz="2000" b="1" dirty="0"/>
              <a:t>mandates</a:t>
            </a:r>
            <a:r>
              <a:rPr lang="en-US" sz="2000" dirty="0"/>
              <a:t> to transfer databases, data of </a:t>
            </a:r>
            <a:r>
              <a:rPr lang="en-US" sz="2000" b="1" dirty="0"/>
              <a:t>more than one person</a:t>
            </a:r>
          </a:p>
          <a:p>
            <a:pPr lvl="1"/>
            <a:r>
              <a:rPr lang="en-US" sz="2000" dirty="0"/>
              <a:t>In Europe, called “</a:t>
            </a:r>
            <a:r>
              <a:rPr lang="en-US" sz="2000" b="1" dirty="0"/>
              <a:t>data sharing</a:t>
            </a:r>
            <a:r>
              <a:rPr lang="en-US" sz="2000" dirty="0"/>
              <a:t>”; vague term, because data is shared in so many ways</a:t>
            </a:r>
          </a:p>
          <a:p>
            <a:pPr lvl="1"/>
            <a:r>
              <a:rPr lang="en-US" sz="2000" dirty="0"/>
              <a:t>“</a:t>
            </a:r>
            <a:r>
              <a:rPr lang="en-US" sz="2000" b="1" dirty="0"/>
              <a:t>Interoperability</a:t>
            </a:r>
            <a:r>
              <a:rPr lang="en-US" sz="2000" dirty="0"/>
              <a:t>” often a technical term about 2-way operations</a:t>
            </a:r>
          </a:p>
          <a:p>
            <a:pPr lvl="1"/>
            <a:r>
              <a:rPr lang="en-US" sz="2000" dirty="0"/>
              <a:t>My papers propose “</a:t>
            </a:r>
            <a:r>
              <a:rPr lang="en-US" sz="2000" b="1" dirty="0"/>
              <a:t>Other Required Transfers</a:t>
            </a:r>
            <a:r>
              <a:rPr lang="en-US" sz="2000" dirty="0"/>
              <a:t>”</a:t>
            </a:r>
          </a:p>
          <a:p>
            <a:r>
              <a:rPr lang="en-US" sz="2000" b="1" dirty="0"/>
              <a:t>PORT</a:t>
            </a:r>
            <a:r>
              <a:rPr lang="en-US" sz="2000" dirty="0"/>
              <a:t>: Portability or Other Required Transfers</a:t>
            </a:r>
          </a:p>
          <a:p>
            <a:pPr lvl="1"/>
            <a:r>
              <a:rPr lang="en-US" sz="2000" dirty="0"/>
              <a:t>U.S. health care – individual portability, and a hospital has a right to transfer all of its records to a new software provider</a:t>
            </a:r>
          </a:p>
          <a:p>
            <a:pPr lvl="1"/>
            <a:r>
              <a:rPr lang="en-US" sz="2000" dirty="0"/>
              <a:t>EU Free Flow of Data Regulation – similar to hospital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AA1AE-3789-8E41-A46B-B0DBACD7C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Dilemma: Open or Close Data Flows?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A5325-A839-1F44-B645-FF74E9D8E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00" b="1" dirty="0"/>
              <a:t>Competition</a:t>
            </a:r>
            <a:r>
              <a:rPr lang="en-US" sz="1900" dirty="0"/>
              <a:t>/antitrust – many reasons to </a:t>
            </a:r>
            <a:r>
              <a:rPr lang="en-US" sz="1900" b="1" dirty="0"/>
              <a:t>open data flows</a:t>
            </a:r>
          </a:p>
          <a:p>
            <a:pPr lvl="1"/>
            <a:r>
              <a:rPr lang="en-US" sz="1900" dirty="0"/>
              <a:t>Idea: if </a:t>
            </a:r>
            <a:r>
              <a:rPr lang="en-US" sz="1900" b="1" dirty="0"/>
              <a:t>more companies have access </a:t>
            </a:r>
            <a:r>
              <a:rPr lang="en-US" sz="1900" dirty="0"/>
              <a:t>to commercially valuable data, then more innovation and competition</a:t>
            </a:r>
          </a:p>
          <a:p>
            <a:pPr lvl="1"/>
            <a:r>
              <a:rPr lang="en-US" sz="1900" dirty="0"/>
              <a:t>Lock-in/switching cost effects more prominent in case studies than network effects</a:t>
            </a:r>
          </a:p>
          <a:p>
            <a:r>
              <a:rPr lang="en-US" sz="1900" dirty="0"/>
              <a:t>Privacy and Cybersecurity – </a:t>
            </a:r>
            <a:r>
              <a:rPr lang="en-US" sz="1900" b="1" dirty="0"/>
              <a:t>close data flows</a:t>
            </a:r>
          </a:p>
          <a:p>
            <a:pPr lvl="1"/>
            <a:r>
              <a:rPr lang="en-US" sz="1900" b="1" dirty="0"/>
              <a:t>What if data gets to the “wrong” people</a:t>
            </a:r>
            <a:r>
              <a:rPr lang="en-US" sz="1900" dirty="0"/>
              <a:t>?</a:t>
            </a:r>
          </a:p>
          <a:p>
            <a:pPr lvl="1"/>
            <a:r>
              <a:rPr lang="en-US" sz="1900" b="1" dirty="0"/>
              <a:t>Cybersecurity</a:t>
            </a:r>
            <a:r>
              <a:rPr lang="en-US" sz="1900" dirty="0"/>
              <a:t> – focus on unauthorized access</a:t>
            </a:r>
          </a:p>
          <a:p>
            <a:pPr lvl="1"/>
            <a:r>
              <a:rPr lang="en-US" sz="1900" b="1" dirty="0"/>
              <a:t>Privacy</a:t>
            </a:r>
            <a:r>
              <a:rPr lang="en-US" sz="1900" dirty="0"/>
              <a:t> – focus on what access should be authorized, and often be cautious unless there is user consent</a:t>
            </a:r>
          </a:p>
          <a:p>
            <a:pPr lvl="2"/>
            <a:r>
              <a:rPr lang="en-US" sz="1900" dirty="0"/>
              <a:t>Data of 3d persons – does A have the right to share photo that includes B?</a:t>
            </a:r>
          </a:p>
          <a:p>
            <a:r>
              <a:rPr lang="en-US" sz="1900" b="1" dirty="0"/>
              <a:t>Phone number portability </a:t>
            </a:r>
            <a:r>
              <a:rPr lang="en-US" sz="1900" dirty="0"/>
              <a:t>not typical</a:t>
            </a:r>
          </a:p>
          <a:p>
            <a:pPr lvl="1"/>
            <a:r>
              <a:rPr lang="en-US" sz="1900" dirty="0"/>
              <a:t>Large lock-in effect, low security/privacy risks</a:t>
            </a:r>
          </a:p>
        </p:txBody>
      </p:sp>
    </p:spTree>
    <p:extLst>
      <p:ext uri="{BB962C8B-B14F-4D97-AF65-F5344CB8AC3E}">
        <p14:creationId xmlns:p14="http://schemas.microsoft.com/office/powerpoint/2010/main" val="219207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2AFA-CCB5-F44C-A881-542B9C93A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the Dilemma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D2DB2-A26F-7A40-8862-C62F45A51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3"/>
          </a:xfrm>
        </p:spPr>
        <p:txBody>
          <a:bodyPr/>
          <a:lstStyle/>
          <a:p>
            <a:r>
              <a:rPr lang="en-US" sz="2200" dirty="0"/>
              <a:t>Create a well-designed </a:t>
            </a:r>
            <a:r>
              <a:rPr lang="en-US" sz="2200" b="1" dirty="0"/>
              <a:t>Portability and Other Required Transfers Impact Assessment </a:t>
            </a:r>
            <a:r>
              <a:rPr lang="en-US" sz="2200" dirty="0"/>
              <a:t>(“PORT-IA”) </a:t>
            </a:r>
          </a:p>
          <a:p>
            <a:pPr lvl="1"/>
            <a:r>
              <a:rPr lang="en-US" sz="2200" dirty="0"/>
              <a:t>Similar to Privacy Impact Assessment (U.S.) or Data Protection Impact Assessment (E.U.)</a:t>
            </a:r>
          </a:p>
          <a:p>
            <a:r>
              <a:rPr lang="en-US" sz="2200" dirty="0"/>
              <a:t>Methodology</a:t>
            </a:r>
          </a:p>
          <a:p>
            <a:pPr lvl="1"/>
            <a:r>
              <a:rPr lang="en-US" sz="2200" dirty="0"/>
              <a:t>Draft “</a:t>
            </a:r>
            <a:r>
              <a:rPr lang="en-US" sz="2200" b="1" dirty="0"/>
              <a:t>structured questions</a:t>
            </a:r>
            <a:r>
              <a:rPr lang="en-US" sz="2200" dirty="0"/>
              <a:t>” for a systematic assessment</a:t>
            </a:r>
          </a:p>
          <a:p>
            <a:pPr lvl="1"/>
            <a:r>
              <a:rPr lang="en-US" sz="2200" dirty="0"/>
              <a:t>Test the draft questions against </a:t>
            </a:r>
            <a:r>
              <a:rPr lang="en-US" sz="2200" b="1" dirty="0"/>
              <a:t>multiple case studies</a:t>
            </a:r>
            <a:r>
              <a:rPr lang="en-US" sz="2200" dirty="0"/>
              <a:t> EU/US</a:t>
            </a:r>
            <a:endParaRPr lang="en-US" sz="2200" b="1" dirty="0"/>
          </a:p>
          <a:p>
            <a:pPr lvl="2"/>
            <a:r>
              <a:rPr lang="en-US" sz="1800" b="1" dirty="0"/>
              <a:t>Phone number, health care, financial services, open data, auto dealers</a:t>
            </a:r>
          </a:p>
          <a:p>
            <a:pPr lvl="1"/>
            <a:r>
              <a:rPr lang="en-US" sz="2200" b="1" dirty="0"/>
              <a:t>Validate</a:t>
            </a:r>
            <a:r>
              <a:rPr lang="en-US" sz="2200" dirty="0"/>
              <a:t> the structured questions based on the case studies</a:t>
            </a:r>
          </a:p>
        </p:txBody>
      </p:sp>
    </p:spTree>
    <p:extLst>
      <p:ext uri="{BB962C8B-B14F-4D97-AF65-F5344CB8AC3E}">
        <p14:creationId xmlns:p14="http://schemas.microsoft.com/office/powerpoint/2010/main" val="66020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BDBF7-27FF-0043-BBD0-1A6CA1CC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use of PORT-IAs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52715-2F9A-2D4B-AC4C-F85C9D233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44963"/>
          </a:xfrm>
        </p:spPr>
        <p:txBody>
          <a:bodyPr/>
          <a:lstStyle/>
          <a:p>
            <a:r>
              <a:rPr lang="en-US" sz="2200" dirty="0"/>
              <a:t>Conduct PORT-IA for </a:t>
            </a:r>
            <a:r>
              <a:rPr lang="en-US" sz="2200" b="1" dirty="0"/>
              <a:t>legislation, regulation, and company product choice</a:t>
            </a:r>
          </a:p>
          <a:p>
            <a:pPr lvl="1"/>
            <a:r>
              <a:rPr lang="en-US" sz="2200" dirty="0"/>
              <a:t>Systematic process to assess risks and benefits across domains</a:t>
            </a:r>
          </a:p>
          <a:p>
            <a:r>
              <a:rPr lang="en-US" sz="2200" dirty="0"/>
              <a:t>PORT-IAs can inform </a:t>
            </a:r>
            <a:r>
              <a:rPr lang="en-US" sz="2200" b="1" dirty="0"/>
              <a:t>antitrust enforcement decisions</a:t>
            </a:r>
          </a:p>
          <a:p>
            <a:pPr lvl="1"/>
            <a:r>
              <a:rPr lang="en-US" sz="2200" dirty="0"/>
              <a:t>E.g., are cybersecurity and privacy arguments for exclusion </a:t>
            </a:r>
            <a:r>
              <a:rPr lang="en-US" sz="2200" b="1" dirty="0"/>
              <a:t>genuine or a pretext</a:t>
            </a:r>
          </a:p>
          <a:p>
            <a:pPr lvl="1"/>
            <a:r>
              <a:rPr lang="en-US" sz="2200" b="1" dirty="0"/>
              <a:t>FRAND</a:t>
            </a:r>
            <a:r>
              <a:rPr lang="en-US" sz="2200" dirty="0"/>
              <a:t> as one criterion for that decision</a:t>
            </a:r>
          </a:p>
          <a:p>
            <a:r>
              <a:rPr lang="en-US" sz="2200" dirty="0"/>
              <a:t>PORT-IAs can assist enforcers and judges to </a:t>
            </a:r>
            <a:r>
              <a:rPr lang="en-US" sz="2200" b="1" dirty="0"/>
              <a:t>design remedies </a:t>
            </a:r>
          </a:p>
          <a:p>
            <a:pPr lvl="1"/>
            <a:r>
              <a:rPr lang="en-US" sz="2200" dirty="0"/>
              <a:t>Meet competition goals</a:t>
            </a:r>
          </a:p>
          <a:p>
            <a:pPr lvl="1"/>
            <a:r>
              <a:rPr lang="en-US" sz="2200" dirty="0"/>
              <a:t>Avoid unnecessary harm to data security and privacy</a:t>
            </a:r>
          </a:p>
        </p:txBody>
      </p:sp>
    </p:spTree>
    <p:extLst>
      <p:ext uri="{BB962C8B-B14F-4D97-AF65-F5344CB8AC3E}">
        <p14:creationId xmlns:p14="http://schemas.microsoft.com/office/powerpoint/2010/main" val="310946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FDCB5-70ED-604A-A866-2A658AF1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D83D2-14A2-4042-9F53-0F8C2112A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3"/>
          </a:xfrm>
        </p:spPr>
        <p:txBody>
          <a:bodyPr/>
          <a:lstStyle/>
          <a:p>
            <a:r>
              <a:rPr lang="en-US" sz="2000" b="1" dirty="0"/>
              <a:t>Opening up data flows </a:t>
            </a:r>
            <a:r>
              <a:rPr lang="en-US" sz="2000" dirty="0"/>
              <a:t>– transferring data – can have great benefits, for competition, innovation, freedom of choice, etc.</a:t>
            </a:r>
          </a:p>
          <a:p>
            <a:r>
              <a:rPr lang="en-US" sz="2000" b="1" dirty="0"/>
              <a:t>Closing data flows </a:t>
            </a:r>
            <a:r>
              <a:rPr lang="en-US" sz="2000" dirty="0"/>
              <a:t>– for privacy and cybersecurity – also can have great benefits</a:t>
            </a:r>
          </a:p>
          <a:p>
            <a:r>
              <a:rPr lang="en-US" sz="2000" b="1" dirty="0"/>
              <a:t>PORT-IA </a:t>
            </a:r>
            <a:r>
              <a:rPr lang="en-US" sz="2000" dirty="0"/>
              <a:t>provides a method that is </a:t>
            </a:r>
            <a:r>
              <a:rPr lang="en-US" sz="2000" b="1" dirty="0"/>
              <a:t>agnostic</a:t>
            </a:r>
            <a:r>
              <a:rPr lang="en-US" sz="2000" dirty="0"/>
              <a:t> about each proposal</a:t>
            </a:r>
          </a:p>
          <a:p>
            <a:pPr lvl="1"/>
            <a:r>
              <a:rPr lang="en-US" sz="2000" dirty="0"/>
              <a:t>What are the </a:t>
            </a:r>
            <a:r>
              <a:rPr lang="en-US" sz="2000" b="1" dirty="0"/>
              <a:t>benefits and costs </a:t>
            </a:r>
            <a:r>
              <a:rPr lang="en-US" sz="2000" dirty="0"/>
              <a:t>from this required transfer?</a:t>
            </a:r>
          </a:p>
          <a:p>
            <a:pPr lvl="1"/>
            <a:r>
              <a:rPr lang="en-US" sz="2000" dirty="0"/>
              <a:t>Can we </a:t>
            </a:r>
            <a:r>
              <a:rPr lang="en-US" sz="2000" b="1" dirty="0"/>
              <a:t>increase the benefits</a:t>
            </a:r>
            <a:r>
              <a:rPr lang="en-US" sz="2000" dirty="0"/>
              <a:t>? (such as focusing transfers where will help competition)</a:t>
            </a:r>
          </a:p>
          <a:p>
            <a:pPr lvl="1"/>
            <a:r>
              <a:rPr lang="en-US" sz="2000" dirty="0"/>
              <a:t>Can we </a:t>
            </a:r>
            <a:r>
              <a:rPr lang="en-US" sz="2000" b="1" dirty="0"/>
              <a:t>reduce the costs</a:t>
            </a:r>
            <a:r>
              <a:rPr lang="en-US" sz="2000" dirty="0"/>
              <a:t>? (such as tailored privacy rules)</a:t>
            </a:r>
          </a:p>
          <a:p>
            <a:pPr lvl="1"/>
            <a:r>
              <a:rPr lang="en-US" sz="2000" dirty="0"/>
              <a:t>Can we </a:t>
            </a:r>
            <a:r>
              <a:rPr lang="en-US" sz="2000" b="1" dirty="0"/>
              <a:t>assist regulators </a:t>
            </a:r>
            <a:r>
              <a:rPr lang="en-US" sz="2000" dirty="0"/>
              <a:t>in enforcement decisions and remedies?</a:t>
            </a:r>
          </a:p>
          <a:p>
            <a:r>
              <a:rPr lang="en-US" sz="2000" dirty="0"/>
              <a:t>For this complex and increasingly important topic, the PORT-IA can assist policy-makers and companies to reach better decisions</a:t>
            </a:r>
          </a:p>
        </p:txBody>
      </p:sp>
    </p:spTree>
    <p:extLst>
      <p:ext uri="{BB962C8B-B14F-4D97-AF65-F5344CB8AC3E}">
        <p14:creationId xmlns:p14="http://schemas.microsoft.com/office/powerpoint/2010/main" val="28851288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8097</TotalTime>
  <Words>661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Default Design</vt:lpstr>
      <vt:lpstr>“Enforcement Cooperation &amp; Balancing Portability/Interoperability Objectives” </vt:lpstr>
      <vt:lpstr>Publications</vt:lpstr>
      <vt:lpstr>Overview</vt:lpstr>
      <vt:lpstr>Terminology: PORT</vt:lpstr>
      <vt:lpstr>The Dilemma: Open or Close Data Flows?</vt:lpstr>
      <vt:lpstr>Responding to the Dilemma</vt:lpstr>
      <vt:lpstr>Institutional use of PORT-IAs</vt:lpstr>
      <vt:lpstr>Conclusion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</dc:creator>
  <cp:lastModifiedBy>Kennedy-Mayo, DeBrae C</cp:lastModifiedBy>
  <cp:revision>434</cp:revision>
  <dcterms:created xsi:type="dcterms:W3CDTF">2005-08-02T18:53:14Z</dcterms:created>
  <dcterms:modified xsi:type="dcterms:W3CDTF">2021-06-12T00:32:13Z</dcterms:modified>
</cp:coreProperties>
</file>